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413" r:id="rId3"/>
    <p:sldId id="414" r:id="rId4"/>
    <p:sldId id="387" r:id="rId5"/>
    <p:sldId id="390" r:id="rId6"/>
    <p:sldId id="388" r:id="rId7"/>
    <p:sldId id="393" r:id="rId8"/>
    <p:sldId id="394" r:id="rId9"/>
    <p:sldId id="392" r:id="rId10"/>
    <p:sldId id="395" r:id="rId11"/>
    <p:sldId id="396" r:id="rId12"/>
    <p:sldId id="397" r:id="rId13"/>
    <p:sldId id="398" r:id="rId14"/>
    <p:sldId id="399" r:id="rId15"/>
    <p:sldId id="400" r:id="rId16"/>
    <p:sldId id="401" r:id="rId17"/>
    <p:sldId id="402" r:id="rId18"/>
    <p:sldId id="403" r:id="rId19"/>
    <p:sldId id="404" r:id="rId20"/>
    <p:sldId id="405" r:id="rId21"/>
    <p:sldId id="406" r:id="rId22"/>
    <p:sldId id="416" r:id="rId23"/>
    <p:sldId id="41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6029" autoAdjust="0"/>
    <p:restoredTop sz="94729"/>
  </p:normalViewPr>
  <p:slideViewPr>
    <p:cSldViewPr>
      <p:cViewPr>
        <p:scale>
          <a:sx n="70" d="100"/>
          <a:sy n="70" d="100"/>
        </p:scale>
        <p:origin x="-1110" y="-30"/>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8/21/2023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p14="http://schemas.microsoft.com/office/powerpoint/2010/main" xmlns=""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8/21/2023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8/21/2023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8/21/2023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8/21/2023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8/21/2023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8/21/2023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8/21/2023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US" sz="4000" dirty="0" smtClean="0">
                <a:solidFill>
                  <a:srgbClr val="7030A0"/>
                </a:solidFill>
                <a:latin typeface="American Typewriter" panose="02090604020004020304" pitchFamily="18" charset="77"/>
              </a:rPr>
              <a:t>HUMAN RESOURCE MANAGEMENT</a:t>
            </a:r>
            <a:r>
              <a:rPr lang="en-US" sz="3600" dirty="0" smtClean="0"/>
              <a:t/>
            </a:r>
            <a:br>
              <a:rPr lang="en-US" sz="3600" dirty="0" smtClean="0"/>
            </a:br>
            <a:r>
              <a:rPr lang="en-US" sz="4000" dirty="0" smtClean="0">
                <a:solidFill>
                  <a:srgbClr val="7030A0"/>
                </a:solidFill>
                <a:latin typeface="American Typewriter" panose="02090604020004020304" pitchFamily="18" charset="77"/>
              </a:rPr>
              <a:t>BTME-4720</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 xmlns:a16="http://schemas.microsoft.com/office/drawing/2014/main"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 xmlns:a16="http://schemas.microsoft.com/office/drawing/2014/main"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5" name="Rectangle 14">
            <a:extLst>
              <a:ext uri="{FF2B5EF4-FFF2-40B4-BE49-F238E27FC236}">
                <a16:creationId xmlns="" xmlns:a16="http://schemas.microsoft.com/office/drawing/2014/main"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 xmlns:a16="http://schemas.microsoft.com/office/drawing/2014/main"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Mechanical Engineering</a:t>
            </a:r>
            <a:endParaRPr lang="en-US" sz="1400" b="1" dirty="0">
              <a:solidFill>
                <a:schemeClr val="tx1"/>
              </a:solidFill>
            </a:endParaRPr>
          </a:p>
        </p:txBody>
      </p:sp>
      <p:sp>
        <p:nvSpPr>
          <p:cNvPr id="10" name="Title 3"/>
          <p:cNvSpPr txBox="1">
            <a:spLocks/>
          </p:cNvSpPr>
          <p:nvPr/>
        </p:nvSpPr>
        <p:spPr>
          <a:xfrm>
            <a:off x="7289800" y="4038600"/>
            <a:ext cx="4626154"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Deepak</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990600" y="2590800"/>
            <a:ext cx="601980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a:t>
            </a:r>
            <a:r>
              <a:rPr lang="en-US" sz="9600" dirty="0" smtClean="0">
                <a:latin typeface="+mn-lt"/>
              </a:rPr>
              <a:t>Name: </a:t>
            </a:r>
            <a:r>
              <a:rPr lang="en-US" sz="9600" dirty="0" err="1" smtClean="0">
                <a:latin typeface="+mn-lt"/>
              </a:rPr>
              <a:t>B.Tech</a:t>
            </a:r>
            <a:r>
              <a:rPr lang="en-US" sz="9600" dirty="0" smtClean="0">
                <a:latin typeface="+mn-lt"/>
              </a:rPr>
              <a:t> (Mechanical Engineering </a:t>
            </a:r>
            <a:r>
              <a:rPr lang="en-US" sz="9600" dirty="0">
                <a:latin typeface="+mn-lt"/>
              </a:rPr>
              <a:t/>
            </a:r>
            <a:br>
              <a:rPr lang="en-US" sz="9600" dirty="0">
                <a:latin typeface="+mn-lt"/>
              </a:rPr>
            </a:br>
            <a:r>
              <a:rPr lang="en-US" sz="9600" dirty="0" smtClean="0">
                <a:latin typeface="+mn-lt"/>
              </a:rPr>
              <a:t>Semester:7</a:t>
            </a:r>
            <a:r>
              <a:rPr lang="en-US" sz="9600" baseline="30000" dirty="0" smtClean="0">
                <a:latin typeface="+mn-lt"/>
              </a:rPr>
              <a:t>TH</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Motivation</a:t>
            </a:r>
            <a:endParaRPr lang="en-IN" b="1" dirty="0"/>
          </a:p>
        </p:txBody>
      </p:sp>
      <p:sp>
        <p:nvSpPr>
          <p:cNvPr id="3" name="Content Placeholder 2"/>
          <p:cNvSpPr>
            <a:spLocks noGrp="1"/>
          </p:cNvSpPr>
          <p:nvPr>
            <p:ph idx="1"/>
          </p:nvPr>
        </p:nvSpPr>
        <p:spPr>
          <a:xfrm>
            <a:off x="609600" y="1219200"/>
            <a:ext cx="10972800" cy="4906967"/>
          </a:xfrm>
        </p:spPr>
        <p:txBody>
          <a:bodyPr>
            <a:normAutofit lnSpcReduction="10000"/>
          </a:bodyPr>
          <a:lstStyle/>
          <a:p>
            <a:pPr algn="just">
              <a:buNone/>
            </a:pPr>
            <a:r>
              <a:rPr lang="en-US" dirty="0" smtClean="0"/>
              <a:t>	</a:t>
            </a:r>
            <a:r>
              <a:rPr lang="en-US" b="1" dirty="0" smtClean="0"/>
              <a:t>Intrinsic motivation:- </a:t>
            </a:r>
            <a:r>
              <a:rPr lang="en-US" dirty="0" smtClean="0"/>
              <a:t>There is neither pressure nor any sort of reward for the actions you perform due to intrinsic  can take the form of motivation by the work itself when individuals feel that their work is important, interesting and challenging and provides them with a reasonable degree of autonomy (freedom to act.)</a:t>
            </a:r>
          </a:p>
          <a:p>
            <a:pPr algn="just">
              <a:buNone/>
            </a:pPr>
            <a:r>
              <a:rPr lang="en-US" dirty="0" smtClean="0"/>
              <a:t>	</a:t>
            </a:r>
            <a:r>
              <a:rPr lang="en-US" b="1" dirty="0" smtClean="0"/>
              <a:t>Extrinsic motivation:-</a:t>
            </a:r>
            <a:r>
              <a:rPr lang="en-US" dirty="0" smtClean="0"/>
              <a:t>The driving force exists outside the human body that stimulates the individual to perform certain actions. Though these motives are external to human body but they have rewarding or punishing impact on the individual.</a:t>
            </a:r>
          </a:p>
          <a:p>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dirty="0" smtClean="0"/>
              <a:t>Wage administration</a:t>
            </a:r>
            <a:endParaRPr lang="en-IN" b="1" dirty="0"/>
          </a:p>
        </p:txBody>
      </p:sp>
      <p:sp>
        <p:nvSpPr>
          <p:cNvPr id="3" name="Content Placeholder 2"/>
          <p:cNvSpPr>
            <a:spLocks noGrp="1"/>
          </p:cNvSpPr>
          <p:nvPr>
            <p:ph idx="1"/>
          </p:nvPr>
        </p:nvSpPr>
        <p:spPr>
          <a:xfrm>
            <a:off x="609600" y="914400"/>
            <a:ext cx="10972800" cy="5334000"/>
          </a:xfrm>
        </p:spPr>
        <p:txBody>
          <a:bodyPr>
            <a:normAutofit fontScale="92500" lnSpcReduction="10000"/>
          </a:bodyPr>
          <a:lstStyle/>
          <a:p>
            <a:pPr algn="just"/>
            <a:r>
              <a:rPr lang="en-US" sz="3500" dirty="0" smtClean="0"/>
              <a:t>Wage administration is one of the most important vital areas of personnel Management.</a:t>
            </a:r>
          </a:p>
          <a:p>
            <a:pPr algn="just"/>
            <a:r>
              <a:rPr lang="en-US" sz="3500" dirty="0" smtClean="0"/>
              <a:t>"Wage and Salary administration refers to the establishment and implementation of sound policies and practices of employee compensation.</a:t>
            </a:r>
          </a:p>
          <a:p>
            <a:pPr algn="just"/>
            <a:r>
              <a:rPr lang="en-US" sz="3500" dirty="0" smtClean="0"/>
              <a:t>It includes such areas as job evaluation, surveys of wage and salaries, development and maintenance of wage structure, establishing rules for administering wages, wage payments, incentives, profit sharing, wage changes and adjustments, supplementary payments, control of compensation costs  and other related items".</a:t>
            </a:r>
            <a:endParaRPr lang="en-IN" sz="3500"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dirty="0" smtClean="0"/>
              <a:t>Wage administration</a:t>
            </a:r>
            <a:endParaRPr lang="en-IN" b="1" dirty="0"/>
          </a:p>
        </p:txBody>
      </p:sp>
      <p:sp>
        <p:nvSpPr>
          <p:cNvPr id="3" name="Content Placeholder 2"/>
          <p:cNvSpPr>
            <a:spLocks noGrp="1"/>
          </p:cNvSpPr>
          <p:nvPr>
            <p:ph idx="1"/>
          </p:nvPr>
        </p:nvSpPr>
        <p:spPr>
          <a:xfrm>
            <a:off x="457200" y="1219200"/>
            <a:ext cx="10972800" cy="4525963"/>
          </a:xfrm>
        </p:spPr>
        <p:txBody>
          <a:bodyPr>
            <a:normAutofit fontScale="92500" lnSpcReduction="20000"/>
          </a:bodyPr>
          <a:lstStyle/>
          <a:p>
            <a:pPr algn="just"/>
            <a:r>
              <a:rPr lang="en-US" sz="3500" dirty="0" smtClean="0"/>
              <a:t>Compensation includes direct cash payments and indirect payments in form of employees benefits and incentives to motivate employees to strive for higher levels of productivity. </a:t>
            </a:r>
          </a:p>
          <a:p>
            <a:pPr algn="just"/>
            <a:r>
              <a:rPr lang="en-US" sz="3500" dirty="0" smtClean="0"/>
              <a:t>Compensation is all forms of financial returns, tangible services and benefits employees receive as part of an employment relationship.” The phrase “financial returns” refers to an individual's base salary, as well as short- and long-term incentives. “Tangible services and benefits” are such things as insurance, paid vacation and sick days, pension plans, and employee discounts</a:t>
            </a:r>
            <a:r>
              <a:rPr lang="en-US" dirty="0" smtClean="0"/>
              <a:t>.</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10972800" cy="1143000"/>
          </a:xfrm>
        </p:spPr>
        <p:txBody>
          <a:bodyPr/>
          <a:lstStyle/>
          <a:p>
            <a:r>
              <a:rPr lang="en-US" dirty="0" smtClean="0"/>
              <a:t>Principles of Compensation Formulation</a:t>
            </a:r>
            <a:endParaRPr lang="en-IN" b="1" dirty="0"/>
          </a:p>
        </p:txBody>
      </p:sp>
      <p:sp>
        <p:nvSpPr>
          <p:cNvPr id="3" name="Content Placeholder 2"/>
          <p:cNvSpPr>
            <a:spLocks noGrp="1"/>
          </p:cNvSpPr>
          <p:nvPr>
            <p:ph idx="1"/>
          </p:nvPr>
        </p:nvSpPr>
        <p:spPr>
          <a:xfrm>
            <a:off x="609600" y="914400"/>
            <a:ext cx="10972800" cy="5211767"/>
          </a:xfrm>
        </p:spPr>
        <p:txBody>
          <a:bodyPr>
            <a:normAutofit fontScale="92500" lnSpcReduction="20000"/>
          </a:bodyPr>
          <a:lstStyle/>
          <a:p>
            <a:pPr algn="just">
              <a:buNone/>
            </a:pPr>
            <a:r>
              <a:rPr lang="en-US" dirty="0" smtClean="0"/>
              <a:t>	</a:t>
            </a:r>
            <a:r>
              <a:rPr lang="en-US" sz="3300" dirty="0" smtClean="0"/>
              <a:t>The organization should have a unambiguous plan to determine differential pay levels in terms of different job requirements involving varied skills, exertion, responsibility and working conditions. </a:t>
            </a:r>
          </a:p>
          <a:p>
            <a:pPr algn="just">
              <a:buNone/>
            </a:pPr>
            <a:r>
              <a:rPr lang="en-US" sz="3300" dirty="0" smtClean="0"/>
              <a:t>	An attempt should be made to keep the common level of wages and salaries of the organization.</a:t>
            </a:r>
          </a:p>
          <a:p>
            <a:pPr algn="just">
              <a:buNone/>
            </a:pPr>
            <a:r>
              <a:rPr lang="en-US" sz="3300" dirty="0" smtClean="0"/>
              <a:t>	Adequate attention should be taken to distinguish people from the jobs. Although people are paid in terms of rate embodied in specific jobs, some exceptions should be allowed in the cases of professional.</a:t>
            </a:r>
          </a:p>
          <a:p>
            <a:pPr algn="just">
              <a:buNone/>
            </a:pPr>
            <a:r>
              <a:rPr lang="en-US" sz="3300" dirty="0" smtClean="0"/>
              <a:t>	The care should be taken irrespective of individual considerations to ensure that equal pay for equal work.</a:t>
            </a:r>
            <a:endParaRPr lang="en-IN" sz="3300"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221803"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10972800" cy="1143000"/>
          </a:xfrm>
        </p:spPr>
        <p:txBody>
          <a:bodyPr/>
          <a:lstStyle/>
          <a:p>
            <a:r>
              <a:rPr lang="en-US" dirty="0" smtClean="0"/>
              <a:t>Components of Compensation</a:t>
            </a:r>
            <a:endParaRPr lang="en-IN" dirty="0"/>
          </a:p>
        </p:txBody>
      </p:sp>
      <p:sp>
        <p:nvSpPr>
          <p:cNvPr id="3" name="Content Placeholder 2"/>
          <p:cNvSpPr>
            <a:spLocks noGrp="1"/>
          </p:cNvSpPr>
          <p:nvPr>
            <p:ph idx="1"/>
          </p:nvPr>
        </p:nvSpPr>
        <p:spPr>
          <a:xfrm>
            <a:off x="609600" y="1219201"/>
            <a:ext cx="10972800" cy="4906966"/>
          </a:xfrm>
        </p:spPr>
        <p:txBody>
          <a:bodyPr>
            <a:normAutofit/>
          </a:bodyPr>
          <a:lstStyle/>
          <a:p>
            <a:pPr>
              <a:buNone/>
            </a:pPr>
            <a:r>
              <a:rPr lang="en-US" dirty="0" smtClean="0"/>
              <a:t>	The components of a compensation system include:-</a:t>
            </a:r>
          </a:p>
          <a:p>
            <a:r>
              <a:rPr lang="en-US" dirty="0" smtClean="0"/>
              <a:t>Job Descriptions</a:t>
            </a:r>
          </a:p>
          <a:p>
            <a:r>
              <a:rPr lang="en-US" dirty="0" smtClean="0"/>
              <a:t>Job Analysis </a:t>
            </a:r>
          </a:p>
          <a:p>
            <a:r>
              <a:rPr lang="en-US" dirty="0" smtClean="0"/>
              <a:t>Job Evaluation</a:t>
            </a:r>
          </a:p>
          <a:p>
            <a:r>
              <a:rPr lang="en-US" dirty="0" smtClean="0"/>
              <a:t>Pay Structures </a:t>
            </a:r>
          </a:p>
          <a:p>
            <a:r>
              <a:rPr lang="en-US" dirty="0" smtClean="0"/>
              <a:t>Salary Surveys </a:t>
            </a:r>
          </a:p>
          <a:p>
            <a:r>
              <a:rPr lang="en-US" dirty="0" smtClean="0"/>
              <a:t>Policies and Regulations</a:t>
            </a:r>
            <a:r>
              <a:rPr lang="en-US" b="1" dirty="0" smtClean="0"/>
              <a:t> </a:t>
            </a:r>
          </a:p>
          <a:p>
            <a:endParaRPr lang="en-US" b="1" dirty="0" smtClean="0"/>
          </a:p>
          <a:p>
            <a:endParaRPr lang="en-US" b="1" dirty="0" smtClean="0"/>
          </a:p>
          <a:p>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p:spPr>
        <p:txBody>
          <a:bodyPr>
            <a:normAutofit/>
          </a:bodyPr>
          <a:lstStyle/>
          <a:p>
            <a:r>
              <a:rPr lang="en-US" dirty="0" smtClean="0"/>
              <a:t>Job Evaluation </a:t>
            </a:r>
          </a:p>
        </p:txBody>
      </p:sp>
      <p:sp>
        <p:nvSpPr>
          <p:cNvPr id="3" name="Content Placeholder 2"/>
          <p:cNvSpPr>
            <a:spLocks noGrp="1"/>
          </p:cNvSpPr>
          <p:nvPr>
            <p:ph idx="1"/>
          </p:nvPr>
        </p:nvSpPr>
        <p:spPr>
          <a:xfrm>
            <a:off x="609600" y="1066800"/>
            <a:ext cx="10972800" cy="5059367"/>
          </a:xfrm>
        </p:spPr>
        <p:txBody>
          <a:bodyPr>
            <a:normAutofit/>
          </a:bodyPr>
          <a:lstStyle/>
          <a:p>
            <a:pPr algn="just"/>
            <a:r>
              <a:rPr lang="en-US" dirty="0" smtClean="0"/>
              <a:t>Job Evaluation is an attempt to determine and compare the demands which the normal performance of particular jobs make on normal workers without taking into account of the individual abilities or performance of the workers concerned.</a:t>
            </a:r>
            <a:endParaRPr lang="en-US" b="1" dirty="0" smtClean="0"/>
          </a:p>
          <a:p>
            <a:pPr algn="just"/>
            <a:r>
              <a:rPr lang="en-US" dirty="0" smtClean="0"/>
              <a:t>Job evaluation is the evaluation or rating of jobs to determine their position in the job hierarchy. The evaluation may be achieved through the assignment of points or the use of some other systematic method for essential job requirements, such as skills experience and responsibility. </a:t>
            </a: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normAutofit/>
          </a:bodyPr>
          <a:lstStyle/>
          <a:p>
            <a:r>
              <a:rPr lang="en-US" b="1" dirty="0" smtClean="0"/>
              <a:t>The Job Evaluation Process </a:t>
            </a:r>
          </a:p>
        </p:txBody>
      </p:sp>
      <p:sp>
        <p:nvSpPr>
          <p:cNvPr id="3" name="Content Placeholder 2"/>
          <p:cNvSpPr>
            <a:spLocks noGrp="1"/>
          </p:cNvSpPr>
          <p:nvPr>
            <p:ph idx="1"/>
          </p:nvPr>
        </p:nvSpPr>
        <p:spPr>
          <a:xfrm>
            <a:off x="609600" y="1143001"/>
            <a:ext cx="10972800" cy="4983166"/>
          </a:xfrm>
        </p:spPr>
        <p:txBody>
          <a:bodyPr>
            <a:normAutofit lnSpcReduction="10000"/>
          </a:bodyPr>
          <a:lstStyle/>
          <a:p>
            <a:pPr algn="just">
              <a:buNone/>
            </a:pPr>
            <a:r>
              <a:rPr lang="en-US" dirty="0" smtClean="0"/>
              <a:t>	The basic procedure of job evaluation is to compare the content of jobs in relation one another. In India, the National Institute of Personnel Management has laid down the following steps which should be taken to install a job evaluation program</a:t>
            </a:r>
          </a:p>
          <a:p>
            <a:pPr algn="just"/>
            <a:r>
              <a:rPr lang="en-US" b="1" dirty="0" smtClean="0"/>
              <a:t>Analyze and Prepare Job Description </a:t>
            </a:r>
          </a:p>
          <a:p>
            <a:pPr algn="just"/>
            <a:r>
              <a:rPr lang="en-US" b="1" dirty="0" smtClean="0"/>
              <a:t>Select and Prepare a Job Evaluation Plan </a:t>
            </a:r>
          </a:p>
          <a:p>
            <a:pPr algn="just"/>
            <a:r>
              <a:rPr lang="en-US" b="1" dirty="0" smtClean="0"/>
              <a:t>Classify Jobs </a:t>
            </a:r>
          </a:p>
          <a:p>
            <a:pPr algn="just"/>
            <a:r>
              <a:rPr lang="en-US" b="1" dirty="0" smtClean="0"/>
              <a:t>Install the Program </a:t>
            </a:r>
          </a:p>
          <a:p>
            <a:pPr algn="just"/>
            <a:r>
              <a:rPr lang="en-US" b="1" dirty="0" smtClean="0"/>
              <a:t>Maintain the Program </a:t>
            </a:r>
          </a:p>
          <a:p>
            <a:endParaRPr lang="en-US" dirty="0" smtClean="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90600"/>
          </a:xfrm>
        </p:spPr>
        <p:txBody>
          <a:bodyPr>
            <a:normAutofit/>
          </a:bodyPr>
          <a:lstStyle/>
          <a:p>
            <a:r>
              <a:rPr lang="en-US" b="1" dirty="0" smtClean="0"/>
              <a:t>Wage Determination Process </a:t>
            </a:r>
          </a:p>
        </p:txBody>
      </p:sp>
      <p:sp>
        <p:nvSpPr>
          <p:cNvPr id="3" name="Content Placeholder 2"/>
          <p:cNvSpPr>
            <a:spLocks noGrp="1"/>
          </p:cNvSpPr>
          <p:nvPr>
            <p:ph idx="1"/>
          </p:nvPr>
        </p:nvSpPr>
        <p:spPr>
          <a:xfrm>
            <a:off x="609600" y="1066799"/>
            <a:ext cx="10972800" cy="5059367"/>
          </a:xfrm>
        </p:spPr>
        <p:txBody>
          <a:bodyPr>
            <a:normAutofit/>
          </a:bodyPr>
          <a:lstStyle/>
          <a:p>
            <a:pPr>
              <a:buNone/>
            </a:pPr>
            <a:r>
              <a:rPr lang="en-US" dirty="0" smtClean="0"/>
              <a:t>	The steps involve in determining wage rate are:-	</a:t>
            </a:r>
          </a:p>
          <a:p>
            <a:r>
              <a:rPr lang="en-US" b="1" dirty="0" smtClean="0"/>
              <a:t>The process of Job Analysis </a:t>
            </a:r>
            <a:endParaRPr lang="en-US" dirty="0" smtClean="0"/>
          </a:p>
          <a:p>
            <a:r>
              <a:rPr lang="en-US" b="1" dirty="0" smtClean="0"/>
              <a:t>Wages Surveys </a:t>
            </a:r>
            <a:endParaRPr lang="en-US" dirty="0" smtClean="0"/>
          </a:p>
          <a:p>
            <a:r>
              <a:rPr lang="en-US" b="1" dirty="0" smtClean="0"/>
              <a:t>Relevant Organizational Problems </a:t>
            </a:r>
            <a:endParaRPr lang="en-US" dirty="0" smtClean="0"/>
          </a:p>
          <a:p>
            <a:r>
              <a:rPr lang="en-US" b="1" dirty="0" smtClean="0"/>
              <a:t>Preparation of Wage Structure</a:t>
            </a:r>
          </a:p>
          <a:p>
            <a:pPr>
              <a:buNone/>
            </a:pPr>
            <a:r>
              <a:rPr lang="en-US" b="1" dirty="0" smtClean="0"/>
              <a:t> </a:t>
            </a:r>
          </a:p>
          <a:p>
            <a:endParaRPr lang="en-US" b="1" dirty="0" smtClean="0"/>
          </a:p>
          <a:p>
            <a:pPr>
              <a:buNone/>
            </a:pP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10972800" cy="1143000"/>
          </a:xfrm>
        </p:spPr>
        <p:txBody>
          <a:bodyPr>
            <a:normAutofit fontScale="90000"/>
          </a:bodyPr>
          <a:lstStyle/>
          <a:p>
            <a:r>
              <a:rPr lang="en-US" dirty="0" smtClean="0"/>
              <a:t/>
            </a:r>
            <a:br>
              <a:rPr lang="en-US" dirty="0" smtClean="0"/>
            </a:br>
            <a:r>
              <a:rPr lang="en-US" b="1" dirty="0" smtClean="0"/>
              <a:t>Criteria of Effective Compensation Program </a:t>
            </a:r>
            <a:br>
              <a:rPr lang="en-US" b="1" dirty="0" smtClean="0"/>
            </a:br>
            <a:endParaRPr lang="en-IN" b="1" dirty="0"/>
          </a:p>
        </p:txBody>
      </p:sp>
      <p:sp>
        <p:nvSpPr>
          <p:cNvPr id="3" name="Content Placeholder 2"/>
          <p:cNvSpPr>
            <a:spLocks noGrp="1"/>
          </p:cNvSpPr>
          <p:nvPr>
            <p:ph idx="1"/>
          </p:nvPr>
        </p:nvSpPr>
        <p:spPr>
          <a:xfrm>
            <a:off x="609600" y="990601"/>
            <a:ext cx="10972800" cy="5135566"/>
          </a:xfrm>
        </p:spPr>
        <p:txBody>
          <a:bodyPr>
            <a:normAutofit lnSpcReduction="10000"/>
          </a:bodyPr>
          <a:lstStyle/>
          <a:p>
            <a:pPr algn="just">
              <a:buNone/>
            </a:pPr>
            <a:r>
              <a:rPr lang="en-US" dirty="0" smtClean="0"/>
              <a:t>	There were seven criteria to judge the effectiveness of compensation</a:t>
            </a:r>
          </a:p>
          <a:p>
            <a:r>
              <a:rPr lang="en-US" b="1" dirty="0" smtClean="0"/>
              <a:t>Adequate</a:t>
            </a:r>
          </a:p>
          <a:p>
            <a:r>
              <a:rPr lang="en-US" b="1" dirty="0" smtClean="0"/>
              <a:t>Equitable</a:t>
            </a:r>
          </a:p>
          <a:p>
            <a:r>
              <a:rPr lang="en-US" b="1" dirty="0" smtClean="0"/>
              <a:t>Balanced </a:t>
            </a:r>
          </a:p>
          <a:p>
            <a:r>
              <a:rPr lang="en-US" b="1" dirty="0" smtClean="0"/>
              <a:t>Cost Effective</a:t>
            </a:r>
          </a:p>
          <a:p>
            <a:r>
              <a:rPr lang="en-US" b="1" dirty="0" smtClean="0"/>
              <a:t>Secure:</a:t>
            </a:r>
          </a:p>
          <a:p>
            <a:r>
              <a:rPr lang="en-US" b="1" dirty="0" smtClean="0"/>
              <a:t>Acceptable to the Employee</a:t>
            </a:r>
          </a:p>
          <a:p>
            <a:r>
              <a:rPr lang="en-US" b="1" dirty="0" smtClean="0"/>
              <a:t>Incentive providing</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221803"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10972800" cy="1143000"/>
          </a:xfrm>
        </p:spPr>
        <p:txBody>
          <a:bodyPr>
            <a:normAutofit/>
          </a:bodyPr>
          <a:lstStyle/>
          <a:p>
            <a:r>
              <a:rPr lang="en-US" b="1" dirty="0" smtClean="0"/>
              <a:t>Recognition and Rewards </a:t>
            </a:r>
          </a:p>
        </p:txBody>
      </p:sp>
      <p:sp>
        <p:nvSpPr>
          <p:cNvPr id="3" name="Content Placeholder 2"/>
          <p:cNvSpPr>
            <a:spLocks noGrp="1"/>
          </p:cNvSpPr>
          <p:nvPr>
            <p:ph idx="1"/>
          </p:nvPr>
        </p:nvSpPr>
        <p:spPr>
          <a:xfrm>
            <a:off x="609600" y="1143001"/>
            <a:ext cx="10972800" cy="4983166"/>
          </a:xfrm>
        </p:spPr>
        <p:txBody>
          <a:bodyPr>
            <a:normAutofit fontScale="92500" lnSpcReduction="10000"/>
          </a:bodyPr>
          <a:lstStyle/>
          <a:p>
            <a:pPr algn="just">
              <a:buNone/>
            </a:pPr>
            <a:r>
              <a:rPr lang="en-US" dirty="0" smtClean="0"/>
              <a:t>	Employee reward and recognition programs are one method of motivating employees to change work habits and key behaviors to benefit a small business</a:t>
            </a:r>
            <a:endParaRPr lang="en-US" b="1" dirty="0" smtClean="0"/>
          </a:p>
          <a:p>
            <a:pPr algn="ctr">
              <a:buNone/>
            </a:pPr>
            <a:r>
              <a:rPr lang="en-US" dirty="0" smtClean="0"/>
              <a:t>	</a:t>
            </a:r>
            <a:r>
              <a:rPr lang="en-US" b="1" dirty="0" smtClean="0"/>
              <a:t> Types of Rewards </a:t>
            </a:r>
            <a:endParaRPr lang="en-US" dirty="0" smtClean="0"/>
          </a:p>
          <a:p>
            <a:pPr algn="just"/>
            <a:r>
              <a:rPr lang="en-US" b="1" dirty="0" smtClean="0"/>
              <a:t>Extrinsic rewards  </a:t>
            </a:r>
            <a:r>
              <a:rPr lang="en-US" dirty="0" smtClean="0"/>
              <a:t>are the non-job related rewards such as pay, salary and work conditions. </a:t>
            </a:r>
            <a:endParaRPr lang="en-US" b="1" dirty="0" smtClean="0"/>
          </a:p>
          <a:p>
            <a:pPr algn="just"/>
            <a:r>
              <a:rPr lang="en-US" b="1" dirty="0" smtClean="0"/>
              <a:t>Intrinsic rewards </a:t>
            </a:r>
            <a:r>
              <a:rPr lang="en-US" dirty="0" smtClean="0"/>
              <a:t>are the job inherent, intangible, non-financial rewards included in the job itself such as job tasks, challenging and interesting job and training possibilities offered to the employees</a:t>
            </a:r>
            <a:r>
              <a:rPr lang="en-US" b="1" dirty="0" smtClean="0"/>
              <a:t> </a:t>
            </a:r>
            <a:r>
              <a:rPr lang="en-US" dirty="0" smtClean="0"/>
              <a:t>of whom kind of behavior is favored and desirable by the management</a:t>
            </a:r>
            <a:r>
              <a:rPr lang="en-US" b="1" dirty="0" smtClean="0"/>
              <a:t>.</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IN" b="1" dirty="0" smtClean="0"/>
              <a:t>Topics </a:t>
            </a:r>
            <a:r>
              <a:rPr lang="en-IN" b="1" dirty="0" smtClean="0"/>
              <a:t>Discussed</a:t>
            </a:r>
            <a:endParaRPr lang="en-IN" b="1" dirty="0"/>
          </a:p>
        </p:txBody>
      </p:sp>
      <p:sp>
        <p:nvSpPr>
          <p:cNvPr id="3" name="Content Placeholder 2"/>
          <p:cNvSpPr>
            <a:spLocks noGrp="1"/>
          </p:cNvSpPr>
          <p:nvPr>
            <p:ph idx="1"/>
          </p:nvPr>
        </p:nvSpPr>
        <p:spPr>
          <a:xfrm>
            <a:off x="609600" y="1143001"/>
            <a:ext cx="10972800" cy="4983166"/>
          </a:xfrm>
        </p:spPr>
        <p:txBody>
          <a:bodyPr>
            <a:normAutofit/>
          </a:bodyPr>
          <a:lstStyle/>
          <a:p>
            <a:r>
              <a:rPr lang="en-US" dirty="0" smtClean="0"/>
              <a:t>Job Satisfaction</a:t>
            </a:r>
          </a:p>
          <a:p>
            <a:r>
              <a:rPr lang="en-US" dirty="0" smtClean="0"/>
              <a:t>Importance of Satisfaction</a:t>
            </a:r>
          </a:p>
          <a:p>
            <a:r>
              <a:rPr lang="en-US" dirty="0" smtClean="0"/>
              <a:t>Motivation</a:t>
            </a:r>
          </a:p>
          <a:p>
            <a:r>
              <a:rPr lang="en-US" dirty="0" smtClean="0"/>
              <a:t>Theories of motivation</a:t>
            </a:r>
          </a:p>
          <a:p>
            <a:r>
              <a:rPr lang="en-US" dirty="0" smtClean="0"/>
              <a:t>Types of Motivation</a:t>
            </a:r>
          </a:p>
          <a:p>
            <a:r>
              <a:rPr lang="en-US" dirty="0" smtClean="0"/>
              <a:t>Wage administration</a:t>
            </a:r>
          </a:p>
          <a:p>
            <a:r>
              <a:rPr lang="en-US" dirty="0" smtClean="0"/>
              <a:t>Wage administration</a:t>
            </a:r>
          </a:p>
          <a:p>
            <a:r>
              <a:rPr lang="en-US" dirty="0" smtClean="0"/>
              <a:t>Principles of Compensation Formulation</a:t>
            </a:r>
          </a:p>
          <a:p>
            <a:pPr>
              <a:buNone/>
            </a:pP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normAutofit/>
          </a:bodyPr>
          <a:lstStyle/>
          <a:p>
            <a:r>
              <a:rPr lang="en-US" b="1" dirty="0" smtClean="0"/>
              <a:t>Laws Relating to Wages </a:t>
            </a:r>
          </a:p>
        </p:txBody>
      </p:sp>
      <p:sp>
        <p:nvSpPr>
          <p:cNvPr id="3" name="Content Placeholder 2"/>
          <p:cNvSpPr>
            <a:spLocks noGrp="1"/>
          </p:cNvSpPr>
          <p:nvPr>
            <p:ph idx="1"/>
          </p:nvPr>
        </p:nvSpPr>
        <p:spPr>
          <a:xfrm>
            <a:off x="609600" y="990600"/>
            <a:ext cx="10972800" cy="5334000"/>
          </a:xfrm>
        </p:spPr>
        <p:txBody>
          <a:bodyPr>
            <a:noAutofit/>
          </a:bodyPr>
          <a:lstStyle/>
          <a:p>
            <a:pPr algn="ctr">
              <a:buNone/>
            </a:pPr>
            <a:r>
              <a:rPr lang="en-US" sz="3100" b="1" dirty="0" smtClean="0"/>
              <a:t>Payment of Wages Act, 1936</a:t>
            </a:r>
          </a:p>
          <a:p>
            <a:pPr algn="just"/>
            <a:r>
              <a:rPr lang="en-US" sz="3100" dirty="0" smtClean="0"/>
              <a:t>The Payment of Wages Act, 1936 is a central legislation which has been enacted to regulate the payment of wages to workers employed in certain specified industries.</a:t>
            </a:r>
          </a:p>
          <a:p>
            <a:pPr algn="just"/>
            <a:r>
              <a:rPr lang="en-US" sz="3100" dirty="0" smtClean="0"/>
              <a:t>It applies to the persons employed in a factory, industrial or other establishment or in a railway, whether directly or indirectly.</a:t>
            </a:r>
          </a:p>
          <a:p>
            <a:pPr algn="just"/>
            <a:r>
              <a:rPr lang="en-US" sz="3100" dirty="0" smtClean="0"/>
              <a:t> The main object of the Act is to eliminate all malpractices as well as securing that the workers are paid their wages at regular intervals, without any unauthorized deductions. </a:t>
            </a:r>
          </a:p>
          <a:p>
            <a:pPr algn="just"/>
            <a:r>
              <a:rPr lang="en-US" sz="3100" dirty="0" smtClean="0"/>
              <a:t>The Act was amended in 2005.</a:t>
            </a:r>
            <a:endParaRPr lang="en-IN" sz="3100"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b="1" dirty="0" smtClean="0"/>
              <a:t>Laws Relating to Wages </a:t>
            </a:r>
            <a:endParaRPr lang="en-IN" b="1" dirty="0"/>
          </a:p>
        </p:txBody>
      </p:sp>
      <p:sp>
        <p:nvSpPr>
          <p:cNvPr id="3" name="Content Placeholder 2"/>
          <p:cNvSpPr>
            <a:spLocks noGrp="1"/>
          </p:cNvSpPr>
          <p:nvPr>
            <p:ph idx="1"/>
          </p:nvPr>
        </p:nvSpPr>
        <p:spPr>
          <a:xfrm>
            <a:off x="609600" y="990600"/>
            <a:ext cx="10972800" cy="5135567"/>
          </a:xfrm>
        </p:spPr>
        <p:txBody>
          <a:bodyPr>
            <a:normAutofit fontScale="92500" lnSpcReduction="10000"/>
          </a:bodyPr>
          <a:lstStyle/>
          <a:p>
            <a:pPr algn="ctr">
              <a:buNone/>
            </a:pPr>
            <a:r>
              <a:rPr lang="en-US" b="1" dirty="0" smtClean="0"/>
              <a:t>Minimum Wages Act, 1948 </a:t>
            </a:r>
          </a:p>
          <a:p>
            <a:pPr algn="just"/>
            <a:r>
              <a:rPr lang="en-US" sz="3300" dirty="0" smtClean="0"/>
              <a:t>The Minimum Wages Act, 1948 was enacted to safeguard the interests of workers, mostly in the unorganized sector. It binds the employers to pay their workers the minimum wages fixed under the Act from time to time. </a:t>
            </a:r>
          </a:p>
          <a:p>
            <a:pPr algn="just"/>
            <a:r>
              <a:rPr lang="en-US" sz="3300" dirty="0" smtClean="0"/>
              <a:t>The fixation of minimum wages depends on  a number of factors such as level of income and paying capacity, prices of essential commodities, productivity, local conditions, etc. All the States/UTs Governments are required to ensure that fixation/revision of minimum rates of wages in all the scheduled employments is not below this national minimum wage. </a:t>
            </a:r>
            <a:endParaRPr lang="en-IN" sz="3300"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IN" b="1" dirty="0" smtClean="0"/>
              <a:t>Topics Discussed in Next Lecture</a:t>
            </a:r>
            <a:endParaRPr lang="en-IN" b="1" dirty="0"/>
          </a:p>
        </p:txBody>
      </p:sp>
      <p:sp>
        <p:nvSpPr>
          <p:cNvPr id="3" name="Content Placeholder 2"/>
          <p:cNvSpPr>
            <a:spLocks noGrp="1"/>
          </p:cNvSpPr>
          <p:nvPr>
            <p:ph idx="1"/>
          </p:nvPr>
        </p:nvSpPr>
        <p:spPr>
          <a:xfrm>
            <a:off x="609600" y="914400"/>
            <a:ext cx="10972800" cy="5486400"/>
          </a:xfrm>
        </p:spPr>
        <p:txBody>
          <a:bodyPr>
            <a:normAutofit fontScale="85000" lnSpcReduction="20000"/>
          </a:bodyPr>
          <a:lstStyle/>
          <a:p>
            <a:r>
              <a:rPr lang="en-US" sz="3800" dirty="0" smtClean="0"/>
              <a:t>Integration</a:t>
            </a:r>
          </a:p>
          <a:p>
            <a:r>
              <a:rPr lang="en-US" sz="3800" dirty="0" smtClean="0"/>
              <a:t>Factors Affecting Industrial Relations</a:t>
            </a:r>
          </a:p>
          <a:p>
            <a:r>
              <a:rPr lang="en-IN" sz="3800" dirty="0" smtClean="0"/>
              <a:t>Parties involved in industrial Relations</a:t>
            </a:r>
            <a:endParaRPr lang="en-US" sz="3800" dirty="0" smtClean="0"/>
          </a:p>
          <a:p>
            <a:r>
              <a:rPr lang="en-US" sz="3800" dirty="0" smtClean="0"/>
              <a:t>Role of HR in industrial relations</a:t>
            </a:r>
          </a:p>
          <a:p>
            <a:r>
              <a:rPr lang="en-US" sz="3800" dirty="0" smtClean="0"/>
              <a:t>Scope of Industrial Relations</a:t>
            </a:r>
          </a:p>
          <a:p>
            <a:r>
              <a:rPr lang="en-US" sz="3800" dirty="0" smtClean="0"/>
              <a:t>Objectives of Industrial Relations</a:t>
            </a:r>
          </a:p>
          <a:p>
            <a:r>
              <a:rPr lang="en-US" sz="3800" dirty="0" smtClean="0"/>
              <a:t>FRINGE BENEFITS</a:t>
            </a:r>
          </a:p>
          <a:p>
            <a:r>
              <a:rPr lang="en-US" sz="3800" dirty="0" smtClean="0"/>
              <a:t>VOLUNTARY WELFARE AMENITIES</a:t>
            </a:r>
          </a:p>
          <a:p>
            <a:r>
              <a:rPr lang="en-US" sz="3800" dirty="0" smtClean="0"/>
              <a:t>The Employees' State Insurance Act, 1948</a:t>
            </a:r>
          </a:p>
          <a:p>
            <a:r>
              <a:rPr lang="en-US" sz="3800" dirty="0" smtClean="0"/>
              <a:t>The Payment of Gratuity Act, 1972</a:t>
            </a:r>
          </a:p>
          <a:p>
            <a:pPr>
              <a:buNone/>
            </a:pPr>
            <a:r>
              <a:rPr lang="en-US" dirty="0" smtClean="0"/>
              <a:t> </a:t>
            </a:r>
          </a:p>
          <a:p>
            <a:pPr>
              <a:buNone/>
            </a:pP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IN" b="1" dirty="0" smtClean="0"/>
              <a:t>Summary</a:t>
            </a:r>
            <a:endParaRPr lang="en-IN" b="1" dirty="0"/>
          </a:p>
        </p:txBody>
      </p:sp>
      <p:sp>
        <p:nvSpPr>
          <p:cNvPr id="3" name="Content Placeholder 2"/>
          <p:cNvSpPr>
            <a:spLocks noGrp="1"/>
          </p:cNvSpPr>
          <p:nvPr>
            <p:ph idx="1"/>
          </p:nvPr>
        </p:nvSpPr>
        <p:spPr>
          <a:xfrm>
            <a:off x="609600" y="914400"/>
            <a:ext cx="10972800" cy="5486400"/>
          </a:xfrm>
        </p:spPr>
        <p:txBody>
          <a:bodyPr>
            <a:normAutofit/>
          </a:bodyPr>
          <a:lstStyle/>
          <a:p>
            <a:pPr algn="just">
              <a:buNone/>
            </a:pPr>
            <a:r>
              <a:rPr lang="en-US" dirty="0" smtClean="0"/>
              <a:t>	The </a:t>
            </a:r>
            <a:r>
              <a:rPr lang="en-US" dirty="0" smtClean="0"/>
              <a:t>chapter on job satisfaction explores the importance of job satisfaction in the workplace and its influence on employee performance and overall organizational success. It discusses various factors that contribute to job satisfaction, such as the work environment, job design, compensation, and opportunities for growth and development. The chapter also highlights the role of managers and leaders in fostering job satisfaction through effective communication, recognition, and support. It emphasizes the positive outcomes of job satisfaction, including increased employee engagement, motivation, and retention.</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IN" b="1" dirty="0" smtClean="0"/>
              <a:t>Topics </a:t>
            </a:r>
            <a:r>
              <a:rPr lang="en-IN" b="1" dirty="0" smtClean="0"/>
              <a:t>Discussed</a:t>
            </a:r>
            <a:endParaRPr lang="en-IN" b="1" dirty="0"/>
          </a:p>
        </p:txBody>
      </p:sp>
      <p:sp>
        <p:nvSpPr>
          <p:cNvPr id="3" name="Content Placeholder 2"/>
          <p:cNvSpPr>
            <a:spLocks noGrp="1"/>
          </p:cNvSpPr>
          <p:nvPr>
            <p:ph idx="1"/>
          </p:nvPr>
        </p:nvSpPr>
        <p:spPr>
          <a:xfrm>
            <a:off x="609600" y="1143001"/>
            <a:ext cx="10972800" cy="4983166"/>
          </a:xfrm>
        </p:spPr>
        <p:txBody>
          <a:bodyPr>
            <a:normAutofit/>
          </a:bodyPr>
          <a:lstStyle/>
          <a:p>
            <a:r>
              <a:rPr lang="en-US" dirty="0" smtClean="0"/>
              <a:t>Components of Compensation</a:t>
            </a:r>
          </a:p>
          <a:p>
            <a:r>
              <a:rPr lang="en-US" dirty="0" smtClean="0"/>
              <a:t>Job Evaluation</a:t>
            </a:r>
          </a:p>
          <a:p>
            <a:r>
              <a:rPr lang="en-US" dirty="0" smtClean="0"/>
              <a:t>The Job Evaluation Process</a:t>
            </a:r>
          </a:p>
          <a:p>
            <a:r>
              <a:rPr lang="en-US" dirty="0" smtClean="0"/>
              <a:t>Wage Determination Process</a:t>
            </a:r>
          </a:p>
          <a:p>
            <a:r>
              <a:rPr lang="en-US" dirty="0" smtClean="0"/>
              <a:t>Criteria of Effective Compensation Program</a:t>
            </a:r>
          </a:p>
          <a:p>
            <a:r>
              <a:rPr lang="en-US" dirty="0" smtClean="0"/>
              <a:t>Recognition and Rewards</a:t>
            </a:r>
          </a:p>
          <a:p>
            <a:r>
              <a:rPr lang="en-US" dirty="0" smtClean="0"/>
              <a:t>Laws Relating to Wages</a:t>
            </a:r>
          </a:p>
          <a:p>
            <a:pPr>
              <a:buNone/>
            </a:pP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Job Satisfaction</a:t>
            </a:r>
            <a:endParaRPr lang="en-IN" b="1" dirty="0"/>
          </a:p>
        </p:txBody>
      </p:sp>
      <p:sp>
        <p:nvSpPr>
          <p:cNvPr id="3" name="Content Placeholder 2"/>
          <p:cNvSpPr>
            <a:spLocks noGrp="1"/>
          </p:cNvSpPr>
          <p:nvPr>
            <p:ph idx="1"/>
          </p:nvPr>
        </p:nvSpPr>
        <p:spPr>
          <a:xfrm>
            <a:off x="533400" y="1219200"/>
            <a:ext cx="10972800" cy="4525963"/>
          </a:xfrm>
        </p:spPr>
        <p:txBody>
          <a:bodyPr>
            <a:normAutofit/>
          </a:bodyPr>
          <a:lstStyle/>
          <a:p>
            <a:pPr algn="just"/>
            <a:r>
              <a:rPr lang="en-US" dirty="0" smtClean="0"/>
              <a:t>Job satisfaction is a pleasurable emotional state resulting from the appraisal of one’s job or job experiences. It represents how you feel about your job and what you think about your job.</a:t>
            </a:r>
          </a:p>
          <a:p>
            <a:pPr algn="just"/>
            <a:r>
              <a:rPr lang="en-US" dirty="0" smtClean="0"/>
              <a:t>We define job satisfaction as a pleasurable emotional state resulting from the appraisal of one's job or job experiences.</a:t>
            </a:r>
          </a:p>
          <a:p>
            <a:r>
              <a:rPr lang="en-US" dirty="0" smtClean="0"/>
              <a:t>In a sense, it represents how you feel about your job and what you think about your job. </a:t>
            </a:r>
            <a:br>
              <a:rPr lang="en-US" dirty="0" smtClean="0"/>
            </a:b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10972800" cy="1143000"/>
          </a:xfrm>
        </p:spPr>
        <p:txBody>
          <a:bodyPr>
            <a:noAutofit/>
          </a:bodyPr>
          <a:lstStyle/>
          <a:p>
            <a:r>
              <a:rPr lang="en-US" b="1" dirty="0" smtClean="0"/>
              <a:t>Why Are Some Employees More Satisfied than Others?</a:t>
            </a:r>
            <a:endParaRPr lang="en-IN" b="1" dirty="0"/>
          </a:p>
        </p:txBody>
      </p:sp>
      <p:sp>
        <p:nvSpPr>
          <p:cNvPr id="3" name="Content Placeholder 2"/>
          <p:cNvSpPr>
            <a:spLocks noGrp="1"/>
          </p:cNvSpPr>
          <p:nvPr>
            <p:ph idx="1"/>
          </p:nvPr>
        </p:nvSpPr>
        <p:spPr>
          <a:xfrm>
            <a:off x="609600" y="1447800"/>
            <a:ext cx="10972800" cy="4876799"/>
          </a:xfrm>
        </p:spPr>
        <p:txBody>
          <a:bodyPr>
            <a:normAutofit fontScale="92500" lnSpcReduction="10000"/>
          </a:bodyPr>
          <a:lstStyle/>
          <a:p>
            <a:pPr algn="just"/>
            <a:r>
              <a:rPr lang="en-US" sz="3500" dirty="0" smtClean="0"/>
              <a:t>Employees are satisfied when their job provides the things that they value .Values are those things that people consciously or subconsciously want to seek or attain. </a:t>
            </a:r>
          </a:p>
          <a:p>
            <a:pPr algn="just"/>
            <a:r>
              <a:rPr lang="en-US" sz="3500" dirty="0" smtClean="0"/>
              <a:t>When jobs provide things that employees value, they are generally satisfied. </a:t>
            </a:r>
          </a:p>
          <a:p>
            <a:pPr algn="just"/>
            <a:r>
              <a:rPr lang="en-US" sz="3500" dirty="0" smtClean="0"/>
              <a:t>Formally defined, values are those things that people consciously or subconsciously want to seek or attain.</a:t>
            </a:r>
          </a:p>
          <a:p>
            <a:pPr algn="just"/>
            <a:r>
              <a:rPr lang="en-US" sz="3500" dirty="0" smtClean="0"/>
              <a:t>For example, the general category of supervision is associated with the specific values of good supervisory relations and supervisors who give praise for good work.</a:t>
            </a:r>
            <a:endParaRPr lang="en-IN" sz="3500"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10972800" cy="1143000"/>
          </a:xfrm>
        </p:spPr>
        <p:txBody>
          <a:bodyPr/>
          <a:lstStyle/>
          <a:p>
            <a:r>
              <a:rPr lang="en-US" dirty="0" smtClean="0"/>
              <a:t> </a:t>
            </a:r>
            <a:r>
              <a:rPr lang="en-US" b="1" dirty="0" smtClean="0"/>
              <a:t>Importance of  Satisfaction</a:t>
            </a:r>
            <a:endParaRPr lang="en-IN" b="1" dirty="0"/>
          </a:p>
        </p:txBody>
      </p:sp>
      <p:sp>
        <p:nvSpPr>
          <p:cNvPr id="3" name="Content Placeholder 2"/>
          <p:cNvSpPr>
            <a:spLocks noGrp="1"/>
          </p:cNvSpPr>
          <p:nvPr>
            <p:ph idx="1"/>
          </p:nvPr>
        </p:nvSpPr>
        <p:spPr>
          <a:xfrm>
            <a:off x="609600" y="1066800"/>
            <a:ext cx="10972800" cy="5257800"/>
          </a:xfrm>
        </p:spPr>
        <p:txBody>
          <a:bodyPr>
            <a:noAutofit/>
          </a:bodyPr>
          <a:lstStyle/>
          <a:p>
            <a:pPr algn="just"/>
            <a:r>
              <a:rPr lang="en-US" dirty="0" smtClean="0"/>
              <a:t>Job satisfaction does influence job performance and Job satisfaction Satisfied employees engage in more frequent “extra mile” behaviors to help their coworkers and their organization.</a:t>
            </a:r>
          </a:p>
          <a:p>
            <a:pPr algn="just"/>
            <a:r>
              <a:rPr lang="en-US" dirty="0" smtClean="0"/>
              <a:t>Research suggests that satisfied employees do a better job of fulfilling the duties described in their job descriptions.</a:t>
            </a:r>
          </a:p>
          <a:p>
            <a:pPr algn="just"/>
            <a:r>
              <a:rPr lang="en-US" dirty="0" smtClean="0"/>
              <a:t>Job satisfaction is also correlated moderately with citizenship behavior. It appears that satisfied employees are more frequently engaged in going the "extra mile" to help their coworkers and companies. </a:t>
            </a: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10972800" cy="1143000"/>
          </a:xfrm>
        </p:spPr>
        <p:txBody>
          <a:bodyPr/>
          <a:lstStyle/>
          <a:p>
            <a:r>
              <a:rPr lang="en-US" b="1" dirty="0" smtClean="0"/>
              <a:t>Motivation</a:t>
            </a:r>
            <a:endParaRPr lang="en-IN" b="1" dirty="0"/>
          </a:p>
        </p:txBody>
      </p:sp>
      <p:sp>
        <p:nvSpPr>
          <p:cNvPr id="3" name="Content Placeholder 2"/>
          <p:cNvSpPr>
            <a:spLocks noGrp="1"/>
          </p:cNvSpPr>
          <p:nvPr>
            <p:ph idx="1"/>
          </p:nvPr>
        </p:nvSpPr>
        <p:spPr>
          <a:xfrm>
            <a:off x="609600" y="1219201"/>
            <a:ext cx="10972800" cy="4906966"/>
          </a:xfrm>
        </p:spPr>
        <p:txBody>
          <a:bodyPr>
            <a:normAutofit/>
          </a:bodyPr>
          <a:lstStyle/>
          <a:p>
            <a:pPr algn="just"/>
            <a:r>
              <a:rPr lang="en-US" dirty="0" smtClean="0"/>
              <a:t>Motivation is defined as the process that initiates, guides, and maintains goal-oriented behaviors. Motivation is a need or desire that energizes behavior and directs it towards a goal.</a:t>
            </a:r>
          </a:p>
          <a:p>
            <a:pPr algn="just"/>
            <a:r>
              <a:rPr lang="en-US" dirty="0" smtClean="0"/>
              <a:t>A motive is an inner state that energizes, actuates, activates or moves (Hence motivation), that directs or channels the behavior towards the goals.</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Theories of motivation</a:t>
            </a:r>
            <a:endParaRPr lang="en-IN" b="1" dirty="0"/>
          </a:p>
        </p:txBody>
      </p:sp>
      <p:sp>
        <p:nvSpPr>
          <p:cNvPr id="3" name="Content Placeholder 2"/>
          <p:cNvSpPr>
            <a:spLocks noGrp="1"/>
          </p:cNvSpPr>
          <p:nvPr>
            <p:ph idx="1"/>
          </p:nvPr>
        </p:nvSpPr>
        <p:spPr/>
        <p:txBody>
          <a:bodyPr>
            <a:normAutofit fontScale="92500" lnSpcReduction="10000"/>
          </a:bodyPr>
          <a:lstStyle/>
          <a:p>
            <a:pPr algn="just"/>
            <a:r>
              <a:rPr lang="en-US" b="1" dirty="0" smtClean="0"/>
              <a:t>Instinct theory :- </a:t>
            </a:r>
            <a:r>
              <a:rPr lang="en-US" dirty="0" smtClean="0"/>
              <a:t>Instincts are complex behaviors that have fixed patterns throughout different species and are not learned (Tinbergen, 1951).For example a woman builds different kinds of houses, the bird builds only one kind of nest.</a:t>
            </a:r>
          </a:p>
          <a:p>
            <a:pPr algn="just"/>
            <a:r>
              <a:rPr lang="en-US" b="1" dirty="0" smtClean="0"/>
              <a:t>Drive-</a:t>
            </a:r>
            <a:r>
              <a:rPr lang="en-US" b="1" dirty="0" err="1" smtClean="0"/>
              <a:t>ReductionTheory</a:t>
            </a:r>
            <a:r>
              <a:rPr lang="en-US" b="1" dirty="0" smtClean="0"/>
              <a:t> :-</a:t>
            </a:r>
            <a:r>
              <a:rPr lang="en-US" dirty="0" smtClean="0"/>
              <a:t>When the instinct theory of motivation failed to explain most human motivation, it was replaced by the drive-reduction theory. A physiological need creates an aroused tension state (a drive) that motivates an organism to satisfy the need (Hull)Drive reduction behaviors </a:t>
            </a:r>
            <a:r>
              <a:rPr lang="en-US" dirty="0" err="1" smtClean="0"/>
              <a:t>e.g</a:t>
            </a:r>
            <a:r>
              <a:rPr lang="en-US" dirty="0" smtClean="0"/>
              <a:t> eating, drinking </a:t>
            </a:r>
            <a:r>
              <a:rPr lang="en-US" dirty="0" err="1" smtClean="0"/>
              <a:t>etcDrive</a:t>
            </a:r>
            <a:r>
              <a:rPr lang="en-US" dirty="0" smtClean="0"/>
              <a:t> </a:t>
            </a:r>
            <a:r>
              <a:rPr lang="en-US" dirty="0" err="1" smtClean="0"/>
              <a:t>e.g</a:t>
            </a:r>
            <a:r>
              <a:rPr lang="en-US" dirty="0" smtClean="0"/>
              <a:t> hunger, </a:t>
            </a:r>
            <a:r>
              <a:rPr lang="en-US" dirty="0" err="1" smtClean="0"/>
              <a:t>thirstNeede.g</a:t>
            </a:r>
            <a:r>
              <a:rPr lang="en-US" dirty="0" smtClean="0"/>
              <a:t> food, water etc</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Theories of motivation</a:t>
            </a:r>
            <a:endParaRPr lang="en-IN" b="1" dirty="0"/>
          </a:p>
        </p:txBody>
      </p:sp>
      <p:sp>
        <p:nvSpPr>
          <p:cNvPr id="3" name="Content Placeholder 2"/>
          <p:cNvSpPr>
            <a:spLocks noGrp="1"/>
          </p:cNvSpPr>
          <p:nvPr>
            <p:ph idx="1"/>
          </p:nvPr>
        </p:nvSpPr>
        <p:spPr>
          <a:xfrm>
            <a:off x="609600" y="1371601"/>
            <a:ext cx="10972800" cy="4754566"/>
          </a:xfrm>
        </p:spPr>
        <p:txBody>
          <a:bodyPr>
            <a:normAutofit fontScale="92500" lnSpcReduction="20000"/>
          </a:bodyPr>
          <a:lstStyle/>
          <a:p>
            <a:pPr algn="just">
              <a:buNone/>
            </a:pPr>
            <a:r>
              <a:rPr lang="en-US" dirty="0" smtClean="0"/>
              <a:t>	</a:t>
            </a:r>
            <a:r>
              <a:rPr lang="en-US" b="1" dirty="0" smtClean="0"/>
              <a:t>Optimum Arousal:- </a:t>
            </a:r>
            <a:r>
              <a:rPr lang="en-US" dirty="0" smtClean="0"/>
              <a:t>Human motivation aims to seek optimum levels of arousal, not to eliminate it. Young monkeys and children are known to explore the environment in the absence of a need-based drive.</a:t>
            </a:r>
          </a:p>
          <a:p>
            <a:pPr algn="just">
              <a:buNone/>
            </a:pPr>
            <a:r>
              <a:rPr lang="en-US" b="1" dirty="0" smtClean="0"/>
              <a:t>	Herzberg's two-factor theory:- </a:t>
            </a:r>
            <a:r>
              <a:rPr lang="en-US" dirty="0" smtClean="0"/>
              <a:t>Fredrick Herzberg two-factor theory concludes that certain factors in the workplace result in job satisfaction  (motivators), while others (hygiene factors), if absent, lead to dissatisfaction but are not related to satisfaction.</a:t>
            </a:r>
          </a:p>
          <a:p>
            <a:pPr algn="just">
              <a:buNone/>
            </a:pPr>
            <a:r>
              <a:rPr lang="en-US" dirty="0" smtClean="0"/>
              <a:t>	</a:t>
            </a:r>
            <a:r>
              <a:rPr lang="en-US" b="1" dirty="0" smtClean="0"/>
              <a:t>Hierarchy of Needs</a:t>
            </a:r>
            <a:r>
              <a:rPr lang="en-US" dirty="0" smtClean="0"/>
              <a:t>:-Abraham Maslow in 1970 suggested that certain needs have priority over others. Physiological needs like breathing, thirst, and hunger come before psychological needs such as achievement, self-esteem, and the need for recognition.</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11330402</TotalTime>
  <Words>1147</Words>
  <Application>Microsoft Office PowerPoint</Application>
  <PresentationFormat>Custom</PresentationFormat>
  <Paragraphs>170</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   HUMAN RESOURCE MANAGEMENT BTME-4720    </vt:lpstr>
      <vt:lpstr>Topics Discussed</vt:lpstr>
      <vt:lpstr>Topics Discussed</vt:lpstr>
      <vt:lpstr>Job Satisfaction</vt:lpstr>
      <vt:lpstr>Why Are Some Employees More Satisfied than Others?</vt:lpstr>
      <vt:lpstr> Importance of  Satisfaction</vt:lpstr>
      <vt:lpstr>Motivation</vt:lpstr>
      <vt:lpstr>Theories of motivation</vt:lpstr>
      <vt:lpstr>Theories of motivation</vt:lpstr>
      <vt:lpstr>Types of Motivation</vt:lpstr>
      <vt:lpstr>Wage administration</vt:lpstr>
      <vt:lpstr>Wage administration</vt:lpstr>
      <vt:lpstr>Principles of Compensation Formulation</vt:lpstr>
      <vt:lpstr>Components of Compensation</vt:lpstr>
      <vt:lpstr>Job Evaluation </vt:lpstr>
      <vt:lpstr>The Job Evaluation Process </vt:lpstr>
      <vt:lpstr>Wage Determination Process </vt:lpstr>
      <vt:lpstr> Criteria of Effective Compensation Program  </vt:lpstr>
      <vt:lpstr>Recognition and Rewards </vt:lpstr>
      <vt:lpstr>Laws Relating to Wages </vt:lpstr>
      <vt:lpstr>Laws Relating to Wages </vt:lpstr>
      <vt:lpstr>Topics Discussed in Next Lecture</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admin</cp:lastModifiedBy>
  <cp:revision>210</cp:revision>
  <dcterms:created xsi:type="dcterms:W3CDTF">2020-11-12T04:35:12Z</dcterms:created>
  <dcterms:modified xsi:type="dcterms:W3CDTF">2023-08-21T06:37:49Z</dcterms:modified>
</cp:coreProperties>
</file>