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67" r:id="rId3"/>
    <p:sldId id="366" r:id="rId4"/>
    <p:sldId id="282" r:id="rId5"/>
    <p:sldId id="344" r:id="rId6"/>
    <p:sldId id="354" r:id="rId7"/>
    <p:sldId id="353" r:id="rId8"/>
    <p:sldId id="352" r:id="rId9"/>
    <p:sldId id="351" r:id="rId10"/>
    <p:sldId id="350" r:id="rId11"/>
    <p:sldId id="349" r:id="rId12"/>
    <p:sldId id="348" r:id="rId13"/>
    <p:sldId id="347" r:id="rId14"/>
    <p:sldId id="346" r:id="rId15"/>
    <p:sldId id="361" r:id="rId16"/>
    <p:sldId id="360" r:id="rId17"/>
    <p:sldId id="359" r:id="rId18"/>
    <p:sldId id="358" r:id="rId19"/>
    <p:sldId id="357" r:id="rId20"/>
    <p:sldId id="356" r:id="rId21"/>
    <p:sldId id="362" r:id="rId22"/>
    <p:sldId id="365" r:id="rId23"/>
    <p:sldId id="364" r:id="rId24"/>
    <p:sldId id="437" r:id="rId25"/>
    <p:sldId id="3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029" autoAdjust="0"/>
    <p:restoredTop sz="94729"/>
  </p:normalViewPr>
  <p:slideViewPr>
    <p:cSldViewPr>
      <p:cViewPr>
        <p:scale>
          <a:sx n="70" d="100"/>
          <a:sy n="70" d="100"/>
        </p:scale>
        <p:origin x="-1110" y="-3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8/21/2023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xmlns=""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B4388-F365-43A6-8496-C4CC9C5DDCA0}"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B4388-F365-43A6-8496-C4CC9C5DDCA0}"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4388-F365-43A6-8496-C4CC9C5DDCA0}"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8/21/2023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whatishumanresource.com/recruit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US" sz="4000" dirty="0" smtClean="0">
                <a:solidFill>
                  <a:srgbClr val="7030A0"/>
                </a:solidFill>
                <a:latin typeface="American Typewriter" panose="02090604020004020304" pitchFamily="18" charset="77"/>
              </a:rPr>
              <a:t>HUMAN RESOURCE MANAGEMENT</a:t>
            </a:r>
            <a:r>
              <a:rPr lang="en-US" sz="3600" dirty="0" smtClean="0"/>
              <a:t/>
            </a:r>
            <a:br>
              <a:rPr lang="en-US" sz="3600" dirty="0" smtClean="0"/>
            </a:br>
            <a:r>
              <a:rPr lang="en-US" sz="4000" dirty="0" smtClean="0">
                <a:solidFill>
                  <a:srgbClr val="7030A0"/>
                </a:solidFill>
                <a:latin typeface="American Typewriter" panose="02090604020004020304" pitchFamily="18" charset="77"/>
              </a:rPr>
              <a:t>BTME-4720</a:t>
            </a:r>
            <a:r>
              <a:rPr lang="en-IN" b="1" dirty="0" smtClean="0"/>
              <a:t/>
            </a:r>
            <a:br>
              <a:rPr lang="en-IN" b="1" dirty="0" smtClean="0"/>
            </a:b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14" name="Footer Placeholder 4">
            <a:extLst>
              <a:ext uri="{FF2B5EF4-FFF2-40B4-BE49-F238E27FC236}">
                <a16:creationId xmlns="" xmlns:a16="http://schemas.microsoft.com/office/drawing/2014/main"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 xmlns:a16="http://schemas.microsoft.com/office/drawing/2014/main"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 xmlns:a16="http://schemas.microsoft.com/office/drawing/2014/main"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 xmlns:a16="http://schemas.microsoft.com/office/drawing/2014/main"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 xmlns:a16="http://schemas.microsoft.com/office/drawing/2014/main"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Mechanical Engineering</a:t>
            </a:r>
            <a:endParaRPr lang="en-US" sz="1400" b="1" dirty="0">
              <a:solidFill>
                <a:schemeClr val="tx1"/>
              </a:solidFill>
            </a:endParaRPr>
          </a:p>
        </p:txBody>
      </p:sp>
      <p:sp>
        <p:nvSpPr>
          <p:cNvPr id="10" name="Title 3"/>
          <p:cNvSpPr txBox="1">
            <a:spLocks/>
          </p:cNvSpPr>
          <p:nvPr/>
        </p:nvSpPr>
        <p:spPr>
          <a:xfrm>
            <a:off x="7289800" y="4038600"/>
            <a:ext cx="4626154" cy="14478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a:t>Prepared by</a:t>
            </a:r>
            <a:r>
              <a:rPr lang="en-IN" sz="4000" dirty="0" smtClean="0"/>
              <a:t>: Deepak</a:t>
            </a:r>
            <a:r>
              <a:rPr lang="en-US" dirty="0" smtClean="0"/>
              <a:t/>
            </a:r>
            <a:br>
              <a:rPr lang="en-US" dirty="0" smtClean="0"/>
            </a:br>
            <a:r>
              <a:rPr lang="en-US" dirty="0" smtClean="0"/>
              <a:t/>
            </a:r>
            <a:br>
              <a:rPr lang="en-US" dirty="0" smtClean="0"/>
            </a:br>
            <a:endParaRPr lang="en-US" dirty="0"/>
          </a:p>
        </p:txBody>
      </p:sp>
      <p:sp>
        <p:nvSpPr>
          <p:cNvPr id="11" name="Title 3"/>
          <p:cNvSpPr txBox="1">
            <a:spLocks/>
          </p:cNvSpPr>
          <p:nvPr/>
        </p:nvSpPr>
        <p:spPr>
          <a:xfrm>
            <a:off x="990600" y="2590800"/>
            <a:ext cx="6019800"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9600" dirty="0" smtClean="0">
                <a:solidFill>
                  <a:srgbClr val="7030A0"/>
                </a:solidFill>
                <a:latin typeface="+mn-lt"/>
              </a:rPr>
              <a:t/>
            </a:r>
            <a:br>
              <a:rPr lang="en-IN" sz="9600" dirty="0" smtClean="0">
                <a:solidFill>
                  <a:srgbClr val="7030A0"/>
                </a:solidFill>
                <a:latin typeface="+mn-lt"/>
              </a:rPr>
            </a:br>
            <a:r>
              <a:rPr lang="en-US" sz="9600" dirty="0">
                <a:latin typeface="+mn-lt"/>
              </a:rPr>
              <a:t>Course </a:t>
            </a:r>
            <a:r>
              <a:rPr lang="en-US" sz="9600" dirty="0" smtClean="0">
                <a:latin typeface="+mn-lt"/>
              </a:rPr>
              <a:t>Name: </a:t>
            </a:r>
            <a:r>
              <a:rPr lang="en-US" sz="9600" dirty="0" err="1" smtClean="0">
                <a:latin typeface="+mn-lt"/>
              </a:rPr>
              <a:t>B.Tech</a:t>
            </a:r>
            <a:r>
              <a:rPr lang="en-US" sz="9600" dirty="0" smtClean="0">
                <a:latin typeface="+mn-lt"/>
              </a:rPr>
              <a:t> (Mechanical Engineering </a:t>
            </a:r>
            <a:r>
              <a:rPr lang="en-US" sz="9600" dirty="0">
                <a:latin typeface="+mn-lt"/>
              </a:rPr>
              <a:t/>
            </a:r>
            <a:br>
              <a:rPr lang="en-US" sz="9600" dirty="0">
                <a:latin typeface="+mn-lt"/>
              </a:rPr>
            </a:br>
            <a:r>
              <a:rPr lang="en-US" sz="9600" dirty="0" smtClean="0">
                <a:latin typeface="+mn-lt"/>
              </a:rPr>
              <a:t>Semester:7</a:t>
            </a:r>
            <a:r>
              <a:rPr lang="en-US" sz="9600" baseline="30000" dirty="0" smtClean="0">
                <a:latin typeface="+mn-lt"/>
              </a:rPr>
              <a:t>TH</a:t>
            </a:r>
            <a:r>
              <a:rPr lang="en-US" sz="9600" dirty="0" smtClean="0">
                <a:latin typeface="+mn-lt"/>
              </a:rPr>
              <a:t> </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0972800" cy="1143000"/>
          </a:xfrm>
        </p:spPr>
        <p:txBody>
          <a:bodyPr>
            <a:normAutofit fontScale="90000"/>
          </a:bodyPr>
          <a:lstStyle/>
          <a:p>
            <a:r>
              <a:rPr lang="en-US" dirty="0" smtClean="0"/>
              <a:t>Personnel management V/s Human resource management</a:t>
            </a: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9401" y="0"/>
            <a:ext cx="1752600"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050" name="Picture 2"/>
          <p:cNvPicPr>
            <a:picLocks noGrp="1" noChangeAspect="1" noChangeArrowheads="1"/>
          </p:cNvPicPr>
          <p:nvPr>
            <p:ph idx="1"/>
          </p:nvPr>
        </p:nvPicPr>
        <p:blipFill>
          <a:blip r:embed="rId3"/>
          <a:srcRect/>
          <a:stretch>
            <a:fillRect/>
          </a:stretch>
        </p:blipFill>
        <p:spPr bwMode="auto">
          <a:xfrm>
            <a:off x="990600" y="1600200"/>
            <a:ext cx="10591800" cy="42672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Responsibilities of the Human Resource Manager</a:t>
            </a:r>
            <a:endParaRPr lang="en-IN" b="1" dirty="0"/>
          </a:p>
        </p:txBody>
      </p:sp>
      <p:sp>
        <p:nvSpPr>
          <p:cNvPr id="3" name="Content Placeholder 2"/>
          <p:cNvSpPr>
            <a:spLocks noGrp="1"/>
          </p:cNvSpPr>
          <p:nvPr>
            <p:ph idx="1"/>
          </p:nvPr>
        </p:nvSpPr>
        <p:spPr>
          <a:xfrm>
            <a:off x="609600" y="1295400"/>
            <a:ext cx="10972800" cy="5029199"/>
          </a:xfrm>
        </p:spPr>
        <p:txBody>
          <a:bodyPr>
            <a:normAutofit fontScale="85000" lnSpcReduction="20000"/>
          </a:bodyPr>
          <a:lstStyle/>
          <a:p>
            <a:pPr algn="just"/>
            <a:r>
              <a:rPr lang="en-US" sz="3300" dirty="0" smtClean="0"/>
              <a:t>To develop a thorough knowledge of corporate culture, plans and policies.</a:t>
            </a:r>
          </a:p>
          <a:p>
            <a:pPr algn="just"/>
            <a:r>
              <a:rPr lang="en-US" sz="3300" dirty="0" smtClean="0"/>
              <a:t>To initiate change and act as an expert and facilitator.</a:t>
            </a:r>
          </a:p>
          <a:p>
            <a:pPr algn="just"/>
            <a:r>
              <a:rPr lang="en-US" sz="3300" dirty="0" smtClean="0"/>
              <a:t>To keep communication lines open between the HRD function and individuals</a:t>
            </a:r>
          </a:p>
          <a:p>
            <a:pPr algn="just"/>
            <a:r>
              <a:rPr lang="en-US" sz="3300" dirty="0" smtClean="0"/>
              <a:t>To facilitate the development of various organizational teams and their working relationship with other teams and individuals.</a:t>
            </a:r>
          </a:p>
          <a:p>
            <a:pPr algn="just"/>
            <a:r>
              <a:rPr lang="en-US" sz="3300" dirty="0" smtClean="0"/>
              <a:t>To try and relate people and work</a:t>
            </a:r>
          </a:p>
          <a:p>
            <a:pPr algn="just"/>
            <a:r>
              <a:rPr lang="en-US" sz="3300" dirty="0" smtClean="0"/>
              <a:t>To diagnose problems and to determine appropriate solution particularly in the human resources areas.</a:t>
            </a:r>
          </a:p>
          <a:p>
            <a:pPr algn="just"/>
            <a:r>
              <a:rPr lang="en-US" sz="3300" dirty="0" smtClean="0"/>
              <a:t>To provide co-ordination and support services for the delivery of HRD programmes and services.</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21803" y="0"/>
            <a:ext cx="1970197" cy="6762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 Human Resource Officer</a:t>
            </a: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3074" name="Picture 2"/>
          <p:cNvPicPr>
            <a:picLocks noGrp="1" noChangeAspect="1" noChangeArrowheads="1"/>
          </p:cNvPicPr>
          <p:nvPr>
            <p:ph idx="1"/>
          </p:nvPr>
        </p:nvPicPr>
        <p:blipFill>
          <a:blip r:embed="rId3"/>
          <a:srcRect/>
          <a:stretch>
            <a:fillRect/>
          </a:stretch>
        </p:blipFill>
        <p:spPr bwMode="auto">
          <a:xfrm>
            <a:off x="1143000" y="1066800"/>
            <a:ext cx="10210800" cy="49530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staff for HRM</a:t>
            </a:r>
            <a:endParaRPr lang="en-IN" dirty="0"/>
          </a:p>
        </p:txBody>
      </p:sp>
      <p:sp>
        <p:nvSpPr>
          <p:cNvPr id="3" name="Content Placeholder 2"/>
          <p:cNvSpPr>
            <a:spLocks noGrp="1"/>
          </p:cNvSpPr>
          <p:nvPr>
            <p:ph idx="1"/>
          </p:nvPr>
        </p:nvSpPr>
        <p:spPr>
          <a:xfrm>
            <a:off x="609600" y="1295400"/>
            <a:ext cx="10972800" cy="4525963"/>
          </a:xfrm>
        </p:spPr>
        <p:txBody>
          <a:bodyPr>
            <a:normAutofit/>
          </a:bodyPr>
          <a:lstStyle/>
          <a:p>
            <a:r>
              <a:rPr lang="en-US" i="1" dirty="0" smtClean="0"/>
              <a:t>Strategic level</a:t>
            </a:r>
            <a:r>
              <a:rPr lang="en-US" sz="1800" i="1" dirty="0" smtClean="0"/>
              <a:t>:- </a:t>
            </a:r>
            <a:r>
              <a:rPr lang="en-US" b="1" dirty="0" smtClean="0"/>
              <a:t>Chief Human Resource Officer (CHRO)</a:t>
            </a:r>
            <a:r>
              <a:rPr lang="en-US" dirty="0" smtClean="0"/>
              <a:t> </a:t>
            </a:r>
          </a:p>
          <a:p>
            <a:r>
              <a:rPr lang="en-US" i="1" dirty="0" smtClean="0"/>
              <a:t>Supervision level</a:t>
            </a:r>
            <a:r>
              <a:rPr lang="en-US" sz="1800" i="1" dirty="0" smtClean="0"/>
              <a:t>:- </a:t>
            </a:r>
            <a:r>
              <a:rPr lang="en-US" b="1" dirty="0" smtClean="0"/>
              <a:t>HR Director</a:t>
            </a:r>
            <a:r>
              <a:rPr lang="en-US" dirty="0" smtClean="0"/>
              <a:t> .</a:t>
            </a:r>
          </a:p>
          <a:p>
            <a:r>
              <a:rPr lang="en-US" i="1" dirty="0" smtClean="0"/>
              <a:t>Execution level</a:t>
            </a:r>
            <a:r>
              <a:rPr lang="en-US" sz="1800" i="1" dirty="0" smtClean="0"/>
              <a:t>:- </a:t>
            </a:r>
            <a:r>
              <a:rPr lang="en-US" b="1" dirty="0" smtClean="0"/>
              <a:t>Recruiter (Hiring manager)</a:t>
            </a:r>
          </a:p>
          <a:p>
            <a:r>
              <a:rPr lang="en-US" b="1" dirty="0" smtClean="0"/>
              <a:t>Trainers</a:t>
            </a:r>
            <a:r>
              <a:rPr lang="en-US" dirty="0" smtClean="0"/>
              <a:t> </a:t>
            </a:r>
          </a:p>
          <a:p>
            <a:r>
              <a:rPr lang="en-US" b="1" dirty="0" smtClean="0"/>
              <a:t>Safety officer </a:t>
            </a:r>
          </a:p>
          <a:p>
            <a:r>
              <a:rPr lang="en-US" b="1" dirty="0" smtClean="0"/>
              <a:t>Welfare officer</a:t>
            </a:r>
            <a:r>
              <a:rPr lang="en-US" dirty="0" smtClean="0"/>
              <a:t> </a:t>
            </a:r>
          </a:p>
          <a:p>
            <a:r>
              <a:rPr lang="en-US" b="1" dirty="0" smtClean="0"/>
              <a:t>Conciliation officer, Payroll officer, Medical officer etc. </a:t>
            </a:r>
            <a:endParaRPr lang="en-US" dirty="0" smtClean="0"/>
          </a:p>
          <a:p>
            <a:endParaRPr lang="en-US" dirty="0" smtClean="0"/>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21803" y="0"/>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4098" name="Picture 2"/>
          <p:cNvPicPr>
            <a:picLocks noGrp="1" noChangeAspect="1" noChangeArrowheads="1"/>
          </p:cNvPicPr>
          <p:nvPr>
            <p:ph idx="1"/>
          </p:nvPr>
        </p:nvPicPr>
        <p:blipFill>
          <a:blip r:embed="rId3"/>
          <a:srcRect/>
          <a:stretch>
            <a:fillRect/>
          </a:stretch>
        </p:blipFill>
        <p:spPr bwMode="auto">
          <a:xfrm>
            <a:off x="1600200" y="609600"/>
            <a:ext cx="8915400" cy="51816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458200" cy="1143000"/>
          </a:xfrm>
        </p:spPr>
        <p:txBody>
          <a:bodyPr>
            <a:normAutofit fontScale="90000"/>
          </a:bodyPr>
          <a:lstStyle/>
          <a:p>
            <a:r>
              <a:rPr lang="en-US" sz="4900" dirty="0" smtClean="0"/>
              <a:t>FUNDAMENTAL PRINCIPLES OF ANALYTICS</a:t>
            </a:r>
            <a:endParaRPr lang="en-IN" sz="4900" dirty="0"/>
          </a:p>
        </p:txBody>
      </p:sp>
      <p:sp>
        <p:nvSpPr>
          <p:cNvPr id="3" name="Content Placeholder 2"/>
          <p:cNvSpPr>
            <a:spLocks noGrp="1"/>
          </p:cNvSpPr>
          <p:nvPr>
            <p:ph idx="1"/>
          </p:nvPr>
        </p:nvSpPr>
        <p:spPr>
          <a:xfrm>
            <a:off x="609600" y="1371600"/>
            <a:ext cx="10972800" cy="4953000"/>
          </a:xfrm>
        </p:spPr>
        <p:txBody>
          <a:bodyPr>
            <a:normAutofit fontScale="62500" lnSpcReduction="20000"/>
          </a:bodyPr>
          <a:lstStyle/>
          <a:p>
            <a:pPr algn="just"/>
            <a:r>
              <a:rPr lang="en-US" sz="5100" dirty="0" smtClean="0"/>
              <a:t>HR Analytics is about metrics and measurement. Good metrics both narrative and formulaic, and their documentation are key.</a:t>
            </a:r>
          </a:p>
          <a:p>
            <a:pPr algn="just"/>
            <a:r>
              <a:rPr lang="en-US" sz="5100" dirty="0" smtClean="0"/>
              <a:t>A professional and good HR Analytics person will have the above bodies of knowledge and know their process and intersection.</a:t>
            </a:r>
          </a:p>
          <a:p>
            <a:pPr algn="just"/>
            <a:r>
              <a:rPr lang="en-US" sz="5100" dirty="0" smtClean="0"/>
              <a:t>The in-depth expertise in your organization is likely to exist in HRM. IT. and Decision Support. You will need to collaborate with these groups.</a:t>
            </a:r>
          </a:p>
          <a:p>
            <a:pPr algn="just"/>
            <a:r>
              <a:rPr lang="en-US" sz="5100" dirty="0" smtClean="0"/>
              <a:t>The extent of HR Analytics can be vast. Having a defined model can help you navigate towards your future efforts. Patience is key.</a:t>
            </a:r>
          </a:p>
          <a:p>
            <a:pPr algn="just">
              <a:buNone/>
            </a:pP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an employee</a:t>
            </a:r>
            <a:endParaRPr lang="en-IN" b="1"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2362200" y="1143000"/>
            <a:ext cx="6934199" cy="52578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of Human Resource </a:t>
            </a:r>
            <a:br>
              <a:rPr lang="en-US" dirty="0" smtClean="0"/>
            </a:br>
            <a:r>
              <a:rPr lang="en-US" dirty="0" smtClean="0"/>
              <a:t>Management</a:t>
            </a: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10800" y="0"/>
            <a:ext cx="1752600" cy="685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2050" name="Picture 2"/>
          <p:cNvPicPr>
            <a:picLocks noGrp="1" noChangeAspect="1" noChangeArrowheads="1"/>
          </p:cNvPicPr>
          <p:nvPr>
            <p:ph idx="1"/>
          </p:nvPr>
        </p:nvPicPr>
        <p:blipFill>
          <a:blip r:embed="rId3"/>
          <a:srcRect/>
          <a:stretch>
            <a:fillRect/>
          </a:stretch>
        </p:blipFill>
        <p:spPr bwMode="auto">
          <a:xfrm>
            <a:off x="1524000" y="1447800"/>
            <a:ext cx="8915400" cy="47244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normAutofit fontScale="90000"/>
          </a:bodyPr>
          <a:lstStyle/>
          <a:p>
            <a:r>
              <a:rPr lang="en-US" dirty="0" smtClean="0"/>
              <a:t>Function of Human Resource </a:t>
            </a:r>
            <a:br>
              <a:rPr lang="en-US" dirty="0" smtClean="0"/>
            </a:br>
            <a:r>
              <a:rPr lang="en-US" dirty="0" smtClean="0"/>
              <a:t>Management</a:t>
            </a:r>
            <a:endParaRPr lang="en-IN" b="1" dirty="0"/>
          </a:p>
        </p:txBody>
      </p:sp>
      <p:sp>
        <p:nvSpPr>
          <p:cNvPr id="3" name="Content Placeholder 2"/>
          <p:cNvSpPr>
            <a:spLocks noGrp="1"/>
          </p:cNvSpPr>
          <p:nvPr>
            <p:ph idx="1"/>
          </p:nvPr>
        </p:nvSpPr>
        <p:spPr>
          <a:xfrm>
            <a:off x="609600" y="1295401"/>
            <a:ext cx="10972800" cy="4830766"/>
          </a:xfrm>
        </p:spPr>
        <p:txBody>
          <a:bodyPr>
            <a:normAutofit/>
          </a:bodyPr>
          <a:lstStyle/>
          <a:p>
            <a:pPr algn="ctr">
              <a:buNone/>
            </a:pPr>
            <a:r>
              <a:rPr lang="en-US" sz="3600" b="1" dirty="0" smtClean="0"/>
              <a:t>Planning </a:t>
            </a:r>
            <a:endParaRPr lang="en-US" sz="3600" dirty="0" smtClean="0"/>
          </a:p>
          <a:p>
            <a:pPr algn="just"/>
            <a:r>
              <a:rPr lang="en-US" b="1" dirty="0" smtClean="0"/>
              <a:t>It should be done in order to achieve goals and objectives of the organization. Establishing goals and objectives to be achieved.</a:t>
            </a:r>
            <a:endParaRPr lang="en-US" dirty="0" smtClean="0"/>
          </a:p>
          <a:p>
            <a:pPr algn="just"/>
            <a:r>
              <a:rPr lang="en-US" b="1" dirty="0" smtClean="0"/>
              <a:t>Developing rules and procedures</a:t>
            </a:r>
            <a:endParaRPr lang="en-US" dirty="0" smtClean="0"/>
          </a:p>
          <a:p>
            <a:pPr algn="just"/>
            <a:r>
              <a:rPr lang="en-US" b="1" dirty="0" smtClean="0"/>
              <a:t>Determining plans and forecasting techniques to avoid any shortfall of workforce</a:t>
            </a:r>
          </a:p>
          <a:p>
            <a:pPr algn="just"/>
            <a:r>
              <a:rPr lang="en-US" b="1" dirty="0" smtClean="0"/>
              <a:t>HR outsourcing</a:t>
            </a:r>
            <a:endParaRPr lang="en-US" dirty="0" smtClean="0"/>
          </a:p>
          <a:p>
            <a:endParaRPr lang="en-US" dirty="0" smtClean="0"/>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21803" y="0"/>
            <a:ext cx="1970197"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of Human Resource </a:t>
            </a:r>
            <a:br>
              <a:rPr lang="en-US" dirty="0" smtClean="0"/>
            </a:br>
            <a:r>
              <a:rPr lang="en-US" dirty="0" smtClean="0"/>
              <a:t>Management</a:t>
            </a:r>
            <a:endParaRPr lang="en-IN" b="1" dirty="0"/>
          </a:p>
        </p:txBody>
      </p:sp>
      <p:sp>
        <p:nvSpPr>
          <p:cNvPr id="3" name="Content Placeholder 2"/>
          <p:cNvSpPr>
            <a:spLocks noGrp="1"/>
          </p:cNvSpPr>
          <p:nvPr>
            <p:ph idx="1"/>
          </p:nvPr>
        </p:nvSpPr>
        <p:spPr>
          <a:xfrm>
            <a:off x="609600" y="1447800"/>
            <a:ext cx="10972800" cy="4800599"/>
          </a:xfrm>
        </p:spPr>
        <p:txBody>
          <a:bodyPr>
            <a:normAutofit fontScale="70000" lnSpcReduction="20000"/>
          </a:bodyPr>
          <a:lstStyle/>
          <a:p>
            <a:pPr algn="ctr">
              <a:buNone/>
            </a:pPr>
            <a:r>
              <a:rPr lang="en-US" sz="5100" b="1" dirty="0" smtClean="0"/>
              <a:t>Organizing</a:t>
            </a:r>
            <a:endParaRPr lang="en-US" sz="5100" dirty="0" smtClean="0"/>
          </a:p>
          <a:p>
            <a:pPr algn="just"/>
            <a:r>
              <a:rPr lang="en-US" sz="4600" b="1" dirty="0" smtClean="0"/>
              <a:t>HR managers should be well aware of organizing everything</a:t>
            </a:r>
          </a:p>
          <a:p>
            <a:pPr algn="just"/>
            <a:r>
              <a:rPr lang="en-US" sz="4600" b="1" dirty="0" smtClean="0"/>
              <a:t>Giving each member a specific tasks</a:t>
            </a:r>
            <a:r>
              <a:rPr lang="en-US" sz="4600" dirty="0" smtClean="0"/>
              <a:t> to finish overall objectives</a:t>
            </a:r>
          </a:p>
          <a:p>
            <a:pPr algn="just"/>
            <a:r>
              <a:rPr lang="en-US" sz="4600" b="1" dirty="0" smtClean="0"/>
              <a:t>Establishing departments and divisions</a:t>
            </a:r>
            <a:r>
              <a:rPr lang="en-US" sz="4600" dirty="0" smtClean="0"/>
              <a:t> according to the nature of jobs and works.</a:t>
            </a:r>
          </a:p>
          <a:p>
            <a:pPr algn="just"/>
            <a:r>
              <a:rPr lang="en-US" sz="4600" b="1" dirty="0" smtClean="0"/>
              <a:t>Delegating authority to the members</a:t>
            </a:r>
            <a:r>
              <a:rPr lang="en-US" sz="4600" dirty="0" smtClean="0"/>
              <a:t> to make employees more responsible towards their job</a:t>
            </a:r>
          </a:p>
          <a:p>
            <a:pPr algn="just"/>
            <a:r>
              <a:rPr lang="en-US" sz="4600" b="1" dirty="0" smtClean="0"/>
              <a:t>Establishing channels of authority and communication</a:t>
            </a:r>
            <a:r>
              <a:rPr lang="en-US" sz="4600" dirty="0" smtClean="0"/>
              <a:t> </a:t>
            </a:r>
          </a:p>
          <a:p>
            <a:pPr algn="just"/>
            <a:r>
              <a:rPr lang="en-US" sz="4600" b="1" dirty="0" smtClean="0"/>
              <a:t>Creating a system to coordinate the works of the members</a:t>
            </a:r>
            <a:r>
              <a:rPr lang="en-US" sz="4600" dirty="0" smtClean="0"/>
              <a:t> </a:t>
            </a:r>
            <a:br>
              <a:rPr lang="en-US" sz="4600" dirty="0" smtClean="0"/>
            </a:br>
            <a:endParaRPr lang="en-IN" sz="4600"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Topics Discussed</a:t>
            </a:r>
            <a:endParaRPr lang="en-IN" b="1" dirty="0"/>
          </a:p>
        </p:txBody>
      </p:sp>
      <p:sp>
        <p:nvSpPr>
          <p:cNvPr id="3" name="Content Placeholder 2"/>
          <p:cNvSpPr>
            <a:spLocks noGrp="1"/>
          </p:cNvSpPr>
          <p:nvPr>
            <p:ph idx="1"/>
          </p:nvPr>
        </p:nvSpPr>
        <p:spPr>
          <a:xfrm>
            <a:off x="609600" y="1295400"/>
            <a:ext cx="10972800" cy="4525963"/>
          </a:xfrm>
        </p:spPr>
        <p:txBody>
          <a:bodyPr>
            <a:normAutofit lnSpcReduction="10000"/>
          </a:bodyPr>
          <a:lstStyle/>
          <a:p>
            <a:r>
              <a:rPr lang="en-IN" dirty="0" smtClean="0"/>
              <a:t>Introduction</a:t>
            </a:r>
            <a:endParaRPr lang="en-US" dirty="0" smtClean="0"/>
          </a:p>
          <a:p>
            <a:r>
              <a:rPr lang="en-IN" dirty="0" smtClean="0"/>
              <a:t>HRM Process</a:t>
            </a:r>
            <a:endParaRPr lang="en-US" dirty="0" smtClean="0"/>
          </a:p>
          <a:p>
            <a:r>
              <a:rPr lang="en-US" dirty="0" smtClean="0"/>
              <a:t>Importance of Human resource</a:t>
            </a:r>
          </a:p>
          <a:p>
            <a:r>
              <a:rPr lang="en-US" dirty="0" smtClean="0"/>
              <a:t>Human Resource Management Definitions</a:t>
            </a:r>
          </a:p>
          <a:p>
            <a:r>
              <a:rPr lang="en-US" dirty="0" smtClean="0"/>
              <a:t>Evolution of Human resource management</a:t>
            </a:r>
          </a:p>
          <a:p>
            <a:r>
              <a:rPr lang="en-US" dirty="0" smtClean="0"/>
              <a:t>Personnel management V/s Human resource management</a:t>
            </a:r>
          </a:p>
          <a:p>
            <a:r>
              <a:rPr lang="en-US" dirty="0" smtClean="0"/>
              <a:t>Responsibilities of the Human Resource Manager</a:t>
            </a:r>
          </a:p>
          <a:p>
            <a:r>
              <a:rPr lang="en-US" dirty="0" smtClean="0"/>
              <a:t>Role of a Human Resource Officer</a:t>
            </a:r>
          </a:p>
          <a:p>
            <a:pPr>
              <a:buNone/>
            </a:pP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Mechanical Engineering</a:t>
            </a:r>
            <a:endParaRPr lang="en-US" sz="1400" b="1" dirty="0">
              <a:solidFill>
                <a:schemeClr val="tx1"/>
              </a:solidFill>
            </a:endParaRPr>
          </a:p>
        </p:txBody>
      </p:sp>
    </p:spTree>
    <p:extLst>
      <p:ext uri="{BB962C8B-B14F-4D97-AF65-F5344CB8AC3E}">
        <p14:creationId xmlns:p14="http://schemas.microsoft.com/office/powerpoint/2010/main" xmlns="" val="869976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of Human Resource </a:t>
            </a:r>
            <a:br>
              <a:rPr lang="en-US" dirty="0" smtClean="0"/>
            </a:br>
            <a:r>
              <a:rPr lang="en-US" dirty="0" smtClean="0"/>
              <a:t>Management</a:t>
            </a:r>
            <a:endParaRPr lang="en-IN" b="1" dirty="0"/>
          </a:p>
        </p:txBody>
      </p:sp>
      <p:sp>
        <p:nvSpPr>
          <p:cNvPr id="3" name="Content Placeholder 2"/>
          <p:cNvSpPr>
            <a:spLocks noGrp="1"/>
          </p:cNvSpPr>
          <p:nvPr>
            <p:ph idx="1"/>
          </p:nvPr>
        </p:nvSpPr>
        <p:spPr>
          <a:xfrm>
            <a:off x="609600" y="1447801"/>
            <a:ext cx="10972800" cy="4678366"/>
          </a:xfrm>
        </p:spPr>
        <p:txBody>
          <a:bodyPr>
            <a:normAutofit fontScale="85000" lnSpcReduction="10000"/>
          </a:bodyPr>
          <a:lstStyle/>
          <a:p>
            <a:pPr algn="ctr">
              <a:buNone/>
            </a:pPr>
            <a:r>
              <a:rPr lang="en-US" b="1" dirty="0" smtClean="0"/>
              <a:t>	</a:t>
            </a:r>
            <a:r>
              <a:rPr lang="en-US" sz="4200" b="1" dirty="0" smtClean="0"/>
              <a:t>Staffing</a:t>
            </a:r>
            <a:endParaRPr lang="en-US" sz="4200" dirty="0" smtClean="0"/>
          </a:p>
          <a:p>
            <a:pPr algn="just"/>
            <a:r>
              <a:rPr lang="en-US" sz="3800" b="1" dirty="0" smtClean="0"/>
              <a:t>Determining the type of people to be hired</a:t>
            </a:r>
            <a:endParaRPr lang="en-US" sz="3800" dirty="0" smtClean="0"/>
          </a:p>
          <a:p>
            <a:pPr algn="just"/>
            <a:r>
              <a:rPr lang="en-US" sz="3800" b="1" dirty="0" smtClean="0"/>
              <a:t>Compensating the employees</a:t>
            </a:r>
            <a:r>
              <a:rPr lang="en-US" sz="3800" dirty="0" smtClean="0"/>
              <a:t> </a:t>
            </a:r>
            <a:r>
              <a:rPr lang="en-US" sz="3800" b="1" dirty="0" smtClean="0"/>
              <a:t>is one of the core functions of the human resource management</a:t>
            </a:r>
            <a:endParaRPr lang="en-US" sz="3800" dirty="0" smtClean="0"/>
          </a:p>
          <a:p>
            <a:pPr algn="just"/>
            <a:r>
              <a:rPr lang="en-US" sz="3800" b="1" dirty="0" smtClean="0"/>
              <a:t>Setting performance standards, measuring and evaluating the employees</a:t>
            </a:r>
            <a:endParaRPr lang="en-US" sz="3800" dirty="0" smtClean="0"/>
          </a:p>
          <a:p>
            <a:pPr algn="just"/>
            <a:r>
              <a:rPr lang="en-US" sz="3800" b="1" dirty="0" smtClean="0"/>
              <a:t>Counseling the employees</a:t>
            </a:r>
            <a:r>
              <a:rPr lang="en-US" sz="3800" dirty="0" smtClean="0"/>
              <a:t> </a:t>
            </a:r>
            <a:r>
              <a:rPr lang="en-US" sz="3800" b="1" dirty="0" smtClean="0"/>
              <a:t>as a Human Resource manager</a:t>
            </a:r>
          </a:p>
          <a:p>
            <a:pPr algn="just"/>
            <a:r>
              <a:rPr lang="en-US" sz="3800" b="1" dirty="0" smtClean="0"/>
              <a:t>Recruiting prospective employees and selecting the best ones from them</a:t>
            </a:r>
            <a:endParaRPr lang="en-IN" sz="3800"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 of Human Resource </a:t>
            </a:r>
            <a:br>
              <a:rPr lang="en-US" dirty="0" smtClean="0"/>
            </a:br>
            <a:r>
              <a:rPr lang="en-US" dirty="0" smtClean="0"/>
              <a:t>Management</a:t>
            </a:r>
            <a:endParaRPr lang="en-IN" b="1" dirty="0"/>
          </a:p>
        </p:txBody>
      </p:sp>
      <p:sp>
        <p:nvSpPr>
          <p:cNvPr id="3" name="Content Placeholder 2"/>
          <p:cNvSpPr>
            <a:spLocks noGrp="1"/>
          </p:cNvSpPr>
          <p:nvPr>
            <p:ph idx="1"/>
          </p:nvPr>
        </p:nvSpPr>
        <p:spPr>
          <a:xfrm>
            <a:off x="609600" y="1295400"/>
            <a:ext cx="10972800" cy="4953000"/>
          </a:xfrm>
        </p:spPr>
        <p:txBody>
          <a:bodyPr>
            <a:normAutofit lnSpcReduction="10000"/>
          </a:bodyPr>
          <a:lstStyle/>
          <a:p>
            <a:pPr algn="ctr">
              <a:buNone/>
            </a:pPr>
            <a:r>
              <a:rPr lang="en-US" b="1" dirty="0" smtClean="0"/>
              <a:t> Directing</a:t>
            </a:r>
            <a:endParaRPr lang="en-US" dirty="0" smtClean="0"/>
          </a:p>
          <a:p>
            <a:pPr algn="just"/>
            <a:r>
              <a:rPr lang="en-US" b="1" dirty="0" smtClean="0"/>
              <a:t>Getting work done through subordinates</a:t>
            </a:r>
            <a:r>
              <a:rPr lang="en-US" dirty="0" smtClean="0"/>
              <a:t> </a:t>
            </a:r>
            <a:r>
              <a:rPr lang="en-US" b="1" dirty="0" smtClean="0"/>
              <a:t>so as to meet the organization's goals and objectives.</a:t>
            </a:r>
            <a:endParaRPr lang="en-US" dirty="0" smtClean="0"/>
          </a:p>
          <a:p>
            <a:pPr algn="just"/>
            <a:r>
              <a:rPr lang="en-US" b="1" dirty="0" smtClean="0"/>
              <a:t>Ensuring effective two-way communication for the exchange of information with the subordinates</a:t>
            </a:r>
            <a:r>
              <a:rPr lang="en-US" dirty="0" smtClean="0"/>
              <a:t> </a:t>
            </a:r>
          </a:p>
          <a:p>
            <a:pPr algn="just"/>
            <a:r>
              <a:rPr lang="en-US" b="1" dirty="0" smtClean="0"/>
              <a:t>Motivating subordinates to strive for better performance</a:t>
            </a:r>
            <a:r>
              <a:rPr lang="en-US" dirty="0" smtClean="0"/>
              <a:t> </a:t>
            </a:r>
          </a:p>
          <a:p>
            <a:pPr algn="ctr">
              <a:buNone/>
            </a:pPr>
            <a:r>
              <a:rPr lang="en-US" b="1" dirty="0" smtClean="0"/>
              <a:t>Controlling</a:t>
            </a:r>
          </a:p>
          <a:p>
            <a:pPr algn="just"/>
            <a:r>
              <a:rPr lang="en-US" b="1" dirty="0" smtClean="0"/>
              <a:t>HR managers should have the knowledge of controlling all HR related matters</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5562"/>
          </a:xfrm>
        </p:spPr>
        <p:txBody>
          <a:bodyPr>
            <a:noAutofit/>
          </a:bodyPr>
          <a:lstStyle/>
          <a:p>
            <a:r>
              <a:rPr lang="en-US" dirty="0" smtClean="0"/>
              <a:t>Objectives of Human Resource </a:t>
            </a:r>
            <a:br>
              <a:rPr lang="en-US" dirty="0" smtClean="0"/>
            </a:br>
            <a:r>
              <a:rPr lang="en-US" dirty="0" smtClean="0"/>
              <a:t>Management</a:t>
            </a:r>
            <a:endParaRPr lang="en-IN" b="1" dirty="0"/>
          </a:p>
        </p:txBody>
      </p:sp>
      <p:sp>
        <p:nvSpPr>
          <p:cNvPr id="3" name="Content Placeholder 2"/>
          <p:cNvSpPr>
            <a:spLocks noGrp="1"/>
          </p:cNvSpPr>
          <p:nvPr>
            <p:ph idx="1"/>
          </p:nvPr>
        </p:nvSpPr>
        <p:spPr>
          <a:xfrm>
            <a:off x="609600" y="1600203"/>
            <a:ext cx="10972800" cy="4648197"/>
          </a:xfrm>
        </p:spPr>
        <p:txBody>
          <a:bodyPr>
            <a:normAutofit fontScale="70000" lnSpcReduction="20000"/>
          </a:bodyPr>
          <a:lstStyle/>
          <a:p>
            <a:pPr algn="just"/>
            <a:r>
              <a:rPr lang="en-US" sz="4000" b="1" dirty="0" smtClean="0"/>
              <a:t>Societal objective:-</a:t>
            </a:r>
            <a:r>
              <a:rPr lang="en-US" sz="4000" dirty="0" smtClean="0"/>
              <a:t>To be socially responsible to the needs and challenges of society while minimizing the negative impact of such demands upon the organization. </a:t>
            </a:r>
          </a:p>
          <a:p>
            <a:pPr algn="just"/>
            <a:r>
              <a:rPr lang="en-US" sz="4000" b="1" dirty="0" smtClean="0"/>
              <a:t>Organizational objective:- </a:t>
            </a:r>
            <a:r>
              <a:rPr lang="en-US" sz="4000" dirty="0" smtClean="0"/>
              <a:t>it is only a means to assist the organization with its primary objectives.</a:t>
            </a:r>
          </a:p>
          <a:p>
            <a:pPr algn="just"/>
            <a:r>
              <a:rPr lang="en-US" sz="4000" b="1" dirty="0" smtClean="0"/>
              <a:t>Functional objective:- </a:t>
            </a:r>
            <a:r>
              <a:rPr lang="en-US" sz="4000" dirty="0" smtClean="0"/>
              <a:t>To maintain the department's contribution at a level appropriate to the organization's needs.  </a:t>
            </a:r>
          </a:p>
          <a:p>
            <a:pPr algn="just"/>
            <a:r>
              <a:rPr lang="en-US" sz="4000" b="1" dirty="0" smtClean="0"/>
              <a:t>Personal objective:- </a:t>
            </a:r>
            <a:r>
              <a:rPr lang="en-US" sz="4000" dirty="0" smtClean="0"/>
              <a:t>To assist employees in achieving their personal goals, at least in so far as these goals enhance the individual's contribution to the organization. Personal objectives of employees must be met if workers are to be maintained, retained and motivated</a:t>
            </a:r>
            <a:r>
              <a:rPr lang="en-US" sz="3800" dirty="0" smtClean="0"/>
              <a:t>. </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Summary</a:t>
            </a:r>
            <a:endParaRPr lang="en-IN" b="1" dirty="0"/>
          </a:p>
        </p:txBody>
      </p:sp>
      <p:sp>
        <p:nvSpPr>
          <p:cNvPr id="3" name="Content Placeholder 2"/>
          <p:cNvSpPr>
            <a:spLocks noGrp="1"/>
          </p:cNvSpPr>
          <p:nvPr>
            <p:ph idx="1"/>
          </p:nvPr>
        </p:nvSpPr>
        <p:spPr>
          <a:xfrm>
            <a:off x="609600" y="1219201"/>
            <a:ext cx="10972800" cy="4906966"/>
          </a:xfrm>
        </p:spPr>
        <p:txBody>
          <a:bodyPr>
            <a:normAutofit lnSpcReduction="10000"/>
          </a:bodyPr>
          <a:lstStyle/>
          <a:p>
            <a:pPr algn="just">
              <a:buNone/>
            </a:pPr>
            <a:r>
              <a:rPr lang="en-US" dirty="0" smtClean="0"/>
              <a:t>	</a:t>
            </a:r>
            <a:r>
              <a:rPr lang="en-US" dirty="0" smtClean="0"/>
              <a:t>Human Resource Management (HRM) is a vital field in managing organizations and their most valuable asset: human capital. In an introduction to HRM, various key concepts and principles are covered to understand its significance and impact on an organization's success</a:t>
            </a:r>
            <a:r>
              <a:rPr lang="en-US" dirty="0" smtClean="0"/>
              <a:t>.</a:t>
            </a:r>
            <a:r>
              <a:rPr lang="en-US" dirty="0" smtClean="0"/>
              <a:t> HRM encompasses the strategies, policies, and practices involved in managing and developing personnel in an organization. </a:t>
            </a:r>
            <a:r>
              <a:rPr lang="en-US" smtClean="0"/>
              <a:t>It covers various areas such as recruitment, training and development, performance management, compensation and benefits, and employee relations.</a:t>
            </a: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Topics Discussed in Next Lecture</a:t>
            </a:r>
            <a:endParaRPr lang="en-IN" b="1" dirty="0"/>
          </a:p>
        </p:txBody>
      </p:sp>
      <p:sp>
        <p:nvSpPr>
          <p:cNvPr id="3" name="Content Placeholder 2"/>
          <p:cNvSpPr>
            <a:spLocks noGrp="1"/>
          </p:cNvSpPr>
          <p:nvPr>
            <p:ph idx="1"/>
          </p:nvPr>
        </p:nvSpPr>
        <p:spPr/>
        <p:txBody>
          <a:bodyPr>
            <a:normAutofit/>
          </a:bodyPr>
          <a:lstStyle/>
          <a:p>
            <a:r>
              <a:rPr lang="en-US" dirty="0" smtClean="0"/>
              <a:t>Training &amp; Development</a:t>
            </a:r>
          </a:p>
          <a:p>
            <a:r>
              <a:rPr lang="en-US" dirty="0" smtClean="0"/>
              <a:t>Training Vs Education</a:t>
            </a:r>
          </a:p>
          <a:p>
            <a:r>
              <a:rPr lang="en-US" dirty="0" smtClean="0"/>
              <a:t>Objectives of Training</a:t>
            </a:r>
          </a:p>
          <a:p>
            <a:r>
              <a:rPr lang="en-US" dirty="0" smtClean="0"/>
              <a:t>Need for Training</a:t>
            </a:r>
          </a:p>
          <a:p>
            <a:r>
              <a:rPr lang="en-US" dirty="0" smtClean="0"/>
              <a:t>Method of Training</a:t>
            </a:r>
          </a:p>
          <a:p>
            <a:r>
              <a:rPr lang="en-US" i="1" dirty="0" smtClean="0"/>
              <a:t>Job Instruction Training (JIT)  </a:t>
            </a:r>
            <a:endParaRPr lang="en-US" dirty="0" smtClean="0"/>
          </a:p>
          <a:p>
            <a:r>
              <a:rPr lang="en-US" dirty="0" smtClean="0"/>
              <a:t>Coaching and Mentoring</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Topics Discussed in Next Lecture</a:t>
            </a:r>
            <a:endParaRPr lang="en-IN" b="1" dirty="0"/>
          </a:p>
        </p:txBody>
      </p:sp>
      <p:sp>
        <p:nvSpPr>
          <p:cNvPr id="3" name="Content Placeholder 2"/>
          <p:cNvSpPr>
            <a:spLocks noGrp="1"/>
          </p:cNvSpPr>
          <p:nvPr>
            <p:ph idx="1"/>
          </p:nvPr>
        </p:nvSpPr>
        <p:spPr/>
        <p:txBody>
          <a:bodyPr>
            <a:normAutofit/>
          </a:bodyPr>
          <a:lstStyle/>
          <a:p>
            <a:r>
              <a:rPr lang="en-US" dirty="0" smtClean="0"/>
              <a:t>Apprenticeship Training</a:t>
            </a:r>
          </a:p>
          <a:p>
            <a:r>
              <a:rPr lang="en-US" dirty="0" smtClean="0"/>
              <a:t>Job rotation</a:t>
            </a:r>
          </a:p>
          <a:p>
            <a:r>
              <a:rPr lang="en-US" dirty="0" smtClean="0"/>
              <a:t>Refresher training</a:t>
            </a:r>
          </a:p>
          <a:p>
            <a:r>
              <a:rPr lang="en-US" dirty="0" smtClean="0"/>
              <a:t>Orientation training</a:t>
            </a:r>
          </a:p>
          <a:p>
            <a:r>
              <a:rPr lang="en-US" dirty="0" smtClean="0"/>
              <a:t>Off-the-job training</a:t>
            </a:r>
          </a:p>
          <a:p>
            <a:pPr>
              <a:buNone/>
            </a:pP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pPr algn="ctr"/>
            <a:r>
              <a:rPr lang="en-IN" b="1" dirty="0" smtClean="0"/>
              <a:t>Topics Discussed</a:t>
            </a:r>
            <a:endParaRPr lang="en-IN" b="1" dirty="0"/>
          </a:p>
        </p:txBody>
      </p:sp>
      <p:sp>
        <p:nvSpPr>
          <p:cNvPr id="3" name="Content Placeholder 2"/>
          <p:cNvSpPr>
            <a:spLocks noGrp="1"/>
          </p:cNvSpPr>
          <p:nvPr>
            <p:ph idx="1"/>
          </p:nvPr>
        </p:nvSpPr>
        <p:spPr>
          <a:xfrm>
            <a:off x="609600" y="1371600"/>
            <a:ext cx="10972800" cy="4525963"/>
          </a:xfrm>
        </p:spPr>
        <p:txBody>
          <a:bodyPr>
            <a:normAutofit/>
          </a:bodyPr>
          <a:lstStyle/>
          <a:p>
            <a:r>
              <a:rPr lang="en-US" dirty="0" smtClean="0"/>
              <a:t>Supporting staff for HRM</a:t>
            </a:r>
          </a:p>
          <a:p>
            <a:r>
              <a:rPr lang="en-US" dirty="0" smtClean="0"/>
              <a:t>FUNDAMENTAL PRINCIPLES OF ANALYTICS</a:t>
            </a:r>
          </a:p>
          <a:p>
            <a:r>
              <a:rPr lang="en-US" dirty="0" smtClean="0"/>
              <a:t>Rights of an employee</a:t>
            </a:r>
          </a:p>
          <a:p>
            <a:r>
              <a:rPr lang="en-US" dirty="0" smtClean="0"/>
              <a:t>Function of Human Resource  Management</a:t>
            </a:r>
          </a:p>
          <a:p>
            <a:r>
              <a:rPr lang="en-US" dirty="0" smtClean="0"/>
              <a:t>Objectives of Human Resource Management</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Mechanical Engineering</a:t>
            </a:r>
            <a:endParaRPr lang="en-US" sz="1400" b="1" dirty="0">
              <a:solidFill>
                <a:schemeClr val="tx1"/>
              </a:solidFill>
            </a:endParaRPr>
          </a:p>
        </p:txBody>
      </p:sp>
    </p:spTree>
    <p:extLst>
      <p:ext uri="{BB962C8B-B14F-4D97-AF65-F5344CB8AC3E}">
        <p14:creationId xmlns:p14="http://schemas.microsoft.com/office/powerpoint/2010/main" xmlns="" val="86997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Introduction</a:t>
            </a:r>
            <a:endParaRPr lang="en-IN" dirty="0"/>
          </a:p>
        </p:txBody>
      </p:sp>
      <p:sp>
        <p:nvSpPr>
          <p:cNvPr id="3" name="Content Placeholder 2"/>
          <p:cNvSpPr>
            <a:spLocks noGrp="1"/>
          </p:cNvSpPr>
          <p:nvPr>
            <p:ph idx="1"/>
          </p:nvPr>
        </p:nvSpPr>
        <p:spPr/>
        <p:txBody>
          <a:bodyPr>
            <a:normAutofit/>
          </a:bodyPr>
          <a:lstStyle/>
          <a:p>
            <a:pPr algn="just">
              <a:buNone/>
            </a:pPr>
            <a:r>
              <a:rPr lang="en-US" dirty="0" smtClean="0"/>
              <a:t>	Human Resource Management is the of</a:t>
            </a:r>
            <a:r>
              <a:rPr lang="en-US" u="sng" dirty="0" smtClean="0">
                <a:hlinkClick r:id="rId2"/>
              </a:rPr>
              <a:t> </a:t>
            </a:r>
            <a:r>
              <a:rPr lang="en-US" dirty="0" smtClean="0"/>
              <a:t>recruiting, selecting, inducting employees, providing orientation, imparting training and development, appraising the performance of employees</a:t>
            </a:r>
            <a:r>
              <a:rPr lang="en-US" u="sng" dirty="0" smtClean="0"/>
              <a:t>, </a:t>
            </a:r>
            <a:r>
              <a:rPr lang="en-US" dirty="0" smtClean="0"/>
              <a:t>deciding compensation and providing benefits, motivating employees, maintaining proper relations with employees and their trade unions, ensuring employees safety, welfare and healthy measures in compliance with </a:t>
            </a:r>
            <a:r>
              <a:rPr lang="en-US" dirty="0" err="1" smtClean="0"/>
              <a:t>labour</a:t>
            </a:r>
            <a:r>
              <a:rPr lang="en-US" dirty="0" smtClean="0"/>
              <a:t> laws of the land a</a:t>
            </a: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Mechanical Engineering</a:t>
            </a:r>
            <a:endParaRPr lang="en-US" sz="1400" b="1" dirty="0">
              <a:solidFill>
                <a:schemeClr val="tx1"/>
              </a:solidFill>
            </a:endParaRPr>
          </a:p>
        </p:txBody>
      </p:sp>
    </p:spTree>
    <p:extLst>
      <p:ext uri="{BB962C8B-B14F-4D97-AF65-F5344CB8AC3E}">
        <p14:creationId xmlns:p14="http://schemas.microsoft.com/office/powerpoint/2010/main" xmlns="" val="121287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HRM Process</a:t>
            </a:r>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pic>
        <p:nvPicPr>
          <p:cNvPr id="1027" name="Picture 3"/>
          <p:cNvPicPr>
            <a:picLocks noGrp="1" noChangeAspect="1" noChangeArrowheads="1"/>
          </p:cNvPicPr>
          <p:nvPr>
            <p:ph idx="1"/>
          </p:nvPr>
        </p:nvPicPr>
        <p:blipFill>
          <a:blip r:embed="rId3"/>
          <a:srcRect/>
          <a:stretch>
            <a:fillRect/>
          </a:stretch>
        </p:blipFill>
        <p:spPr bwMode="auto">
          <a:xfrm>
            <a:off x="1219200" y="1219200"/>
            <a:ext cx="9906000" cy="46482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dirty="0" smtClean="0"/>
              <a:t>Importance of Human resource</a:t>
            </a:r>
            <a:endParaRPr lang="en-IN" dirty="0"/>
          </a:p>
        </p:txBody>
      </p:sp>
      <p:sp>
        <p:nvSpPr>
          <p:cNvPr id="3" name="Content Placeholder 2"/>
          <p:cNvSpPr>
            <a:spLocks noGrp="1"/>
          </p:cNvSpPr>
          <p:nvPr>
            <p:ph idx="1"/>
          </p:nvPr>
        </p:nvSpPr>
        <p:spPr>
          <a:xfrm>
            <a:off x="609600" y="1371600"/>
            <a:ext cx="10972800" cy="5029200"/>
          </a:xfrm>
        </p:spPr>
        <p:txBody>
          <a:bodyPr>
            <a:normAutofit fontScale="92500" lnSpcReduction="20000"/>
          </a:bodyPr>
          <a:lstStyle/>
          <a:p>
            <a:pPr algn="just"/>
            <a:r>
              <a:rPr lang="en-US" sz="3500" dirty="0" smtClean="0"/>
              <a:t>No product or service can be produced without help of human being. Human being is fundamental resource for making or construction of anything. Every </a:t>
            </a:r>
            <a:r>
              <a:rPr lang="en-US" sz="3500" dirty="0" err="1" smtClean="0"/>
              <a:t>organisation</a:t>
            </a:r>
            <a:r>
              <a:rPr lang="en-US" sz="3500" dirty="0" smtClean="0"/>
              <a:t> desire is to have skilled and competent people to make their </a:t>
            </a:r>
            <a:r>
              <a:rPr lang="en-US" sz="3500" dirty="0" err="1" smtClean="0"/>
              <a:t>organisation</a:t>
            </a:r>
            <a:r>
              <a:rPr lang="en-US" sz="3500" dirty="0" smtClean="0"/>
              <a:t> competent and best.</a:t>
            </a:r>
          </a:p>
          <a:p>
            <a:pPr algn="just"/>
            <a:r>
              <a:rPr lang="en-US" sz="3500" dirty="0" smtClean="0"/>
              <a:t>Among the five Ms of Management, i.e., men, money, machines, materials, and methods, HRM deals about the first M, which is men. "every man is different from other" and they are totally different from the other Ms in the sense that men possess the power to manipulate the other Ms. Whereas, the other Ms are either lifeless or abstract and as such, do not have the power to think and decide what is good for them.</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534400" cy="1295400"/>
          </a:xfrm>
        </p:spPr>
        <p:txBody>
          <a:bodyPr>
            <a:noAutofit/>
          </a:bodyPr>
          <a:lstStyle/>
          <a:p>
            <a:r>
              <a:rPr lang="en-US" dirty="0" smtClean="0"/>
              <a:t>Human Resource Management Definitions</a:t>
            </a:r>
            <a:endParaRPr lang="en-IN" dirty="0"/>
          </a:p>
        </p:txBody>
      </p:sp>
      <p:sp>
        <p:nvSpPr>
          <p:cNvPr id="3" name="Content Placeholder 2"/>
          <p:cNvSpPr>
            <a:spLocks noGrp="1"/>
          </p:cNvSpPr>
          <p:nvPr>
            <p:ph idx="1"/>
          </p:nvPr>
        </p:nvSpPr>
        <p:spPr>
          <a:xfrm>
            <a:off x="609600" y="1447800"/>
            <a:ext cx="10972800" cy="4800597"/>
          </a:xfrm>
        </p:spPr>
        <p:txBody>
          <a:bodyPr>
            <a:noAutofit/>
          </a:bodyPr>
          <a:lstStyle/>
          <a:p>
            <a:pPr algn="just"/>
            <a:r>
              <a:rPr lang="en-US" sz="2800" b="1" i="1" dirty="0" smtClean="0"/>
              <a:t>Edwin </a:t>
            </a:r>
            <a:r>
              <a:rPr lang="en-US" sz="2800" b="1" i="1" dirty="0" err="1" smtClean="0"/>
              <a:t>Flippo</a:t>
            </a:r>
            <a:r>
              <a:rPr lang="en-US" sz="2800" i="1" dirty="0" smtClean="0"/>
              <a:t> :-</a:t>
            </a:r>
            <a:r>
              <a:rPr lang="en-US" sz="2800" dirty="0" smtClean="0"/>
              <a:t>Human Resource Management as “planning, organizing, directing, controlling of procurement, development, compensation, integration , maintenance and separation of human resources to the end that individual, organizational and social objectives are achieved.”</a:t>
            </a:r>
          </a:p>
          <a:p>
            <a:pPr algn="just"/>
            <a:r>
              <a:rPr lang="en-US" sz="2800" b="1" i="1" dirty="0" smtClean="0"/>
              <a:t>The National Institute of Personal Management:- </a:t>
            </a:r>
            <a:r>
              <a:rPr lang="en-US" sz="2800" dirty="0" smtClean="0"/>
              <a:t>(NIPM) of India has defined human resources – personal management as “that part of management which is concerned with people at work and with their relationship within an enterprise. Its aim is to bring together and develop into an effective organization of the men and women who make up enterprise and having regard for the well – being of the individuals and of working groups, to enable them to make their best contribution to its success”.</a:t>
            </a:r>
          </a:p>
          <a:p>
            <a:endParaRPr lang="en-IN" sz="2800"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153400" cy="1325562"/>
          </a:xfrm>
        </p:spPr>
        <p:txBody>
          <a:bodyPr>
            <a:noAutofit/>
          </a:bodyPr>
          <a:lstStyle/>
          <a:p>
            <a:r>
              <a:rPr lang="en-US" dirty="0" smtClean="0"/>
              <a:t>Evolution of Human resource management</a:t>
            </a:r>
            <a:endParaRPr lang="en-IN" b="1" dirty="0"/>
          </a:p>
        </p:txBody>
      </p:sp>
      <p:sp>
        <p:nvSpPr>
          <p:cNvPr id="3" name="Content Placeholder 2"/>
          <p:cNvSpPr>
            <a:spLocks noGrp="1"/>
          </p:cNvSpPr>
          <p:nvPr>
            <p:ph idx="1"/>
          </p:nvPr>
        </p:nvSpPr>
        <p:spPr>
          <a:xfrm>
            <a:off x="609600" y="1600203"/>
            <a:ext cx="10972800" cy="4724397"/>
          </a:xfrm>
        </p:spPr>
        <p:txBody>
          <a:bodyPr>
            <a:normAutofit fontScale="40000" lnSpcReduction="20000"/>
          </a:bodyPr>
          <a:lstStyle/>
          <a:p>
            <a:pPr algn="just" fontAlgn="t"/>
            <a:r>
              <a:rPr lang="en-US" sz="8000" dirty="0" smtClean="0"/>
              <a:t>Human resource management is evolved form the Personnel management</a:t>
            </a:r>
          </a:p>
          <a:p>
            <a:pPr algn="just" fontAlgn="t"/>
            <a:r>
              <a:rPr lang="en-US" sz="8000" dirty="0" smtClean="0"/>
              <a:t>Robert Owen was regarded as creator and originator for introducing reforms for workers in his own Lanark cotton mills. He created a principle of 8 hours day work, 8 hours rest and 8 hours sleep. </a:t>
            </a:r>
          </a:p>
          <a:p>
            <a:pPr algn="just" fontAlgn="t"/>
            <a:r>
              <a:rPr lang="en-US" sz="8000" dirty="0" smtClean="0"/>
              <a:t>It's believed that the first personnel management department began at the National Cash Register Co. in the early 1900s. After several strikes NCR leader John H. Patterson organized a personnel department to handle grievances, safety, as well as training for supervisors on new laws and practices.</a:t>
            </a:r>
          </a:p>
          <a:p>
            <a:pPr algn="just"/>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9448800" cy="1143000"/>
          </a:xfrm>
        </p:spPr>
        <p:txBody>
          <a:bodyPr>
            <a:noAutofit/>
          </a:bodyPr>
          <a:lstStyle/>
          <a:p>
            <a:r>
              <a:rPr lang="en-US" dirty="0" smtClean="0"/>
              <a:t>Purpose of Human Resource Management</a:t>
            </a:r>
            <a:endParaRPr lang="en-IN" dirty="0"/>
          </a:p>
        </p:txBody>
      </p:sp>
      <p:sp>
        <p:nvSpPr>
          <p:cNvPr id="3" name="Content Placeholder 2"/>
          <p:cNvSpPr>
            <a:spLocks noGrp="1"/>
          </p:cNvSpPr>
          <p:nvPr>
            <p:ph idx="1"/>
          </p:nvPr>
        </p:nvSpPr>
        <p:spPr>
          <a:xfrm>
            <a:off x="609600" y="1447801"/>
            <a:ext cx="10972800" cy="4800600"/>
          </a:xfrm>
        </p:spPr>
        <p:txBody>
          <a:bodyPr>
            <a:normAutofit fontScale="40000" lnSpcReduction="20000"/>
          </a:bodyPr>
          <a:lstStyle/>
          <a:p>
            <a:pPr algn="just"/>
            <a:r>
              <a:rPr lang="en-US" sz="7000" dirty="0" smtClean="0"/>
              <a:t>The purpose of the Human resource management is to identify right person for a particular job, providing them  with the proper training for performing his duties</a:t>
            </a:r>
          </a:p>
          <a:p>
            <a:pPr algn="just"/>
            <a:r>
              <a:rPr lang="en-US" sz="7000" dirty="0" smtClean="0"/>
              <a:t>Assessment of employees' performance and rewarding or paying  for the job they did in the organization</a:t>
            </a:r>
          </a:p>
          <a:p>
            <a:pPr algn="just"/>
            <a:r>
              <a:rPr lang="en-US" sz="7000" dirty="0" smtClean="0"/>
              <a:t>Maintaining proper and healthy relationships between employees and management  avoids conflicts, adherence to employment and </a:t>
            </a:r>
            <a:r>
              <a:rPr lang="en-US" sz="7000" dirty="0" err="1" smtClean="0"/>
              <a:t>labour</a:t>
            </a:r>
            <a:r>
              <a:rPr lang="en-US" sz="7000" dirty="0" smtClean="0"/>
              <a:t> laws </a:t>
            </a:r>
          </a:p>
          <a:p>
            <a:pPr algn="just"/>
            <a:r>
              <a:rPr lang="en-US" sz="7000" dirty="0" smtClean="0"/>
              <a:t>The ten "Cs" of human resources management are: cost effectiveness, competitive, coherence, credibility, communication, creativity, competitive advantage, competence, change, and commitment. The ten "Cs" framework was developed by Alan Price in his book "Human Resource Management in a Business Context".</a:t>
            </a:r>
          </a:p>
          <a:p>
            <a:endParaRPr lang="en-IN"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Mechanical Engineering</a:t>
            </a:r>
            <a:endParaRPr lang="en-US" sz="1400" b="1" dirty="0">
              <a:solidFill>
                <a:schemeClr val="tx1"/>
              </a:solidFill>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11330401</TotalTime>
  <Words>885</Words>
  <Application>Microsoft Office PowerPoint</Application>
  <PresentationFormat>Custom</PresentationFormat>
  <Paragraphs>162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HUMAN RESOURCE MANAGEMENT BTME-4720    </vt:lpstr>
      <vt:lpstr>Topics Discussed</vt:lpstr>
      <vt:lpstr>Topics Discussed</vt:lpstr>
      <vt:lpstr>Introduction</vt:lpstr>
      <vt:lpstr>HRM Process</vt:lpstr>
      <vt:lpstr> Importance of Human resource</vt:lpstr>
      <vt:lpstr>Human Resource Management Definitions</vt:lpstr>
      <vt:lpstr>Evolution of Human resource management</vt:lpstr>
      <vt:lpstr>Purpose of Human Resource Management</vt:lpstr>
      <vt:lpstr>Personnel management V/s Human resource management</vt:lpstr>
      <vt:lpstr>Responsibilities of the Human Resource Manager</vt:lpstr>
      <vt:lpstr>Role of a Human Resource Officer</vt:lpstr>
      <vt:lpstr>Supporting staff for HRM</vt:lpstr>
      <vt:lpstr>Slide 14</vt:lpstr>
      <vt:lpstr>FUNDAMENTAL PRINCIPLES OF ANALYTICS</vt:lpstr>
      <vt:lpstr>Rights of an employee</vt:lpstr>
      <vt:lpstr>Function of Human Resource  Management</vt:lpstr>
      <vt:lpstr>Function of Human Resource  Management</vt:lpstr>
      <vt:lpstr>Function of Human Resource  Management</vt:lpstr>
      <vt:lpstr>Function of Human Resource  Management</vt:lpstr>
      <vt:lpstr>Function of Human Resource  Management</vt:lpstr>
      <vt:lpstr>Objectives of Human Resource  Management</vt:lpstr>
      <vt:lpstr>Summary</vt:lpstr>
      <vt:lpstr>Topics Discussed in Next Lecture</vt:lpstr>
      <vt:lpstr>Topics Discussed in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admin</cp:lastModifiedBy>
  <cp:revision>209</cp:revision>
  <dcterms:created xsi:type="dcterms:W3CDTF">2020-11-12T04:35:12Z</dcterms:created>
  <dcterms:modified xsi:type="dcterms:W3CDTF">2023-08-21T06:11:46Z</dcterms:modified>
</cp:coreProperties>
</file>