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347" r:id="rId2"/>
    <p:sldId id="348" r:id="rId3"/>
    <p:sldId id="374" r:id="rId4"/>
    <p:sldId id="375" r:id="rId5"/>
    <p:sldId id="376" r:id="rId6"/>
    <p:sldId id="385" r:id="rId7"/>
    <p:sldId id="386" r:id="rId8"/>
    <p:sldId id="387" r:id="rId9"/>
    <p:sldId id="388" r:id="rId10"/>
    <p:sldId id="389" r:id="rId11"/>
    <p:sldId id="390" r:id="rId12"/>
    <p:sldId id="391" r:id="rId13"/>
    <p:sldId id="392" r:id="rId14"/>
    <p:sldId id="393" r:id="rId15"/>
    <p:sldId id="394" r:id="rId16"/>
    <p:sldId id="377" r:id="rId17"/>
    <p:sldId id="378" r:id="rId18"/>
    <p:sldId id="379" r:id="rId19"/>
    <p:sldId id="380" r:id="rId20"/>
    <p:sldId id="381" r:id="rId21"/>
    <p:sldId id="382" r:id="rId22"/>
    <p:sldId id="383" r:id="rId23"/>
    <p:sldId id="384" r:id="rId24"/>
    <p:sldId id="395" r:id="rId25"/>
    <p:sldId id="397" r:id="rId26"/>
    <p:sldId id="39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029" autoAdjust="0"/>
    <p:restoredTop sz="94729"/>
  </p:normalViewPr>
  <p:slideViewPr>
    <p:cSldViewPr>
      <p:cViewPr>
        <p:scale>
          <a:sx n="72" d="100"/>
          <a:sy n="72" d="100"/>
        </p:scale>
        <p:origin x="-1026" y="-78"/>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01-Aug-23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01-Aug-23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01-Aug-23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01-Aug-23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01-Aug-23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01-Aug-23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01-Aug-23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01-Aug-23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01-Aug-23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01-Aug-23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01-Aug-23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01-Aug-23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01-Aug-23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COMPUTER AIDED DESIGN AND MANUFACTURING (BTME-3502)</a:t>
            </a:r>
            <a:r>
              <a:rPr lang="en-IN" sz="3600" b="1" dirty="0" smtClean="0"/>
              <a:t/>
            </a:r>
            <a:br>
              <a:rPr lang="en-IN" sz="3600" b="1" dirty="0" smtClean="0"/>
            </a:b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dirty="0" smtClean="0"/>
              <a:t>Deepak </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990600" y="2590800"/>
            <a:ext cx="63246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smtClean="0"/>
              <a:t>B.Tech (Mechanical Engineering)</a:t>
            </a:r>
            <a:r>
              <a:rPr lang="en-US" sz="9600" dirty="0" smtClean="0">
                <a:latin typeface="+mn-lt"/>
              </a:rPr>
              <a:t> </a:t>
            </a:r>
            <a:r>
              <a:rPr lang="en-US" sz="9600" dirty="0">
                <a:latin typeface="+mn-lt"/>
              </a:rPr>
              <a:t/>
            </a:r>
            <a:br>
              <a:rPr lang="en-US" sz="9600" dirty="0">
                <a:latin typeface="+mn-lt"/>
              </a:rPr>
            </a:br>
            <a:r>
              <a:rPr lang="en-US" sz="9600" dirty="0">
                <a:latin typeface="+mn-lt"/>
              </a:rPr>
              <a:t>Semester</a:t>
            </a:r>
            <a:r>
              <a:rPr lang="en-US" sz="9600" dirty="0" smtClean="0">
                <a:latin typeface="+mn-lt"/>
              </a:rPr>
              <a:t>: 5th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Autofit/>
          </a:bodyPr>
          <a:lstStyle/>
          <a:p>
            <a:r>
              <a:rPr lang="en-US" dirty="0" smtClean="0"/>
              <a:t>B-Spline</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Content Placeholder 9"/>
          <p:cNvSpPr>
            <a:spLocks noGrp="1"/>
          </p:cNvSpPr>
          <p:nvPr>
            <p:ph idx="1"/>
          </p:nvPr>
        </p:nvSpPr>
        <p:spPr/>
        <p:txBody>
          <a:bodyPr>
            <a:normAutofit/>
          </a:bodyPr>
          <a:lstStyle/>
          <a:p>
            <a:pPr>
              <a:buFont typeface="Wingdings" pitchFamily="2" charset="2"/>
              <a:buChar char="Ø"/>
            </a:pPr>
            <a:r>
              <a:rPr lang="en-US" dirty="0" smtClean="0"/>
              <a:t>A Generalization from Bezier Curve</a:t>
            </a:r>
          </a:p>
          <a:p>
            <a:pPr>
              <a:buFont typeface="Wingdings" pitchFamily="2" charset="2"/>
              <a:buChar char="Ø"/>
            </a:pPr>
            <a:r>
              <a:rPr lang="en-US" dirty="0" smtClean="0"/>
              <a:t>Better local control</a:t>
            </a:r>
          </a:p>
          <a:p>
            <a:pPr>
              <a:buFont typeface="Wingdings" pitchFamily="2" charset="2"/>
              <a:buChar char="Ø"/>
            </a:pPr>
            <a:r>
              <a:rPr lang="en-US" dirty="0" smtClean="0"/>
              <a:t>Degree of resulting curve is independent to the number of control points.</a:t>
            </a:r>
            <a:endParaRPr lang="en-US" b="1"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Autofit/>
          </a:bodyPr>
          <a:lstStyle/>
          <a:p>
            <a:r>
              <a:rPr lang="en-US" dirty="0" smtClean="0"/>
              <a:t>Properties of B-Spline</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1266" name="Picture 2"/>
          <p:cNvPicPr>
            <a:picLocks noGrp="1" noChangeAspect="1" noChangeArrowheads="1"/>
          </p:cNvPicPr>
          <p:nvPr>
            <p:ph idx="1"/>
          </p:nvPr>
        </p:nvPicPr>
        <p:blipFill>
          <a:blip r:embed="rId3"/>
          <a:srcRect/>
          <a:stretch>
            <a:fillRect/>
          </a:stretch>
        </p:blipFill>
        <p:spPr bwMode="auto">
          <a:xfrm>
            <a:off x="533400" y="1981200"/>
            <a:ext cx="3581400" cy="3352800"/>
          </a:xfrm>
          <a:prstGeom prst="rect">
            <a:avLst/>
          </a:prstGeom>
          <a:noFill/>
          <a:ln w="9525">
            <a:noFill/>
            <a:miter lim="800000"/>
            <a:headEnd/>
            <a:tailEnd/>
          </a:ln>
          <a:effectLst/>
        </p:spPr>
      </p:pic>
      <p:pic>
        <p:nvPicPr>
          <p:cNvPr id="11267" name="Picture 3"/>
          <p:cNvPicPr>
            <a:picLocks noChangeAspect="1" noChangeArrowheads="1"/>
          </p:cNvPicPr>
          <p:nvPr/>
        </p:nvPicPr>
        <p:blipFill>
          <a:blip r:embed="rId4"/>
          <a:srcRect/>
          <a:stretch>
            <a:fillRect/>
          </a:stretch>
        </p:blipFill>
        <p:spPr bwMode="auto">
          <a:xfrm>
            <a:off x="4191000" y="1676400"/>
            <a:ext cx="3886200" cy="3614737"/>
          </a:xfrm>
          <a:prstGeom prst="rect">
            <a:avLst/>
          </a:prstGeom>
          <a:noFill/>
          <a:ln w="9525">
            <a:noFill/>
            <a:miter lim="800000"/>
            <a:headEnd/>
            <a:tailEnd/>
          </a:ln>
          <a:effectLst/>
        </p:spPr>
      </p:pic>
      <p:pic>
        <p:nvPicPr>
          <p:cNvPr id="11268" name="Picture 4"/>
          <p:cNvPicPr>
            <a:picLocks noChangeAspect="1" noChangeArrowheads="1"/>
          </p:cNvPicPr>
          <p:nvPr/>
        </p:nvPicPr>
        <p:blipFill>
          <a:blip r:embed="rId5"/>
          <a:srcRect/>
          <a:stretch>
            <a:fillRect/>
          </a:stretch>
        </p:blipFill>
        <p:spPr bwMode="auto">
          <a:xfrm>
            <a:off x="8077200" y="1828800"/>
            <a:ext cx="3733800" cy="37338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9601200" cy="1143000"/>
          </a:xfrm>
        </p:spPr>
        <p:txBody>
          <a:bodyPr>
            <a:noAutofit/>
          </a:bodyPr>
          <a:lstStyle/>
          <a:p>
            <a:r>
              <a:rPr lang="en-US" dirty="0" smtClean="0"/>
              <a:t>Non-Uniform Rational</a:t>
            </a:r>
            <a:br>
              <a:rPr lang="en-US" dirty="0" smtClean="0"/>
            </a:br>
            <a:r>
              <a:rPr lang="en-US" dirty="0" smtClean="0"/>
              <a:t>B-Spline Curve (NURBS)</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2290" name="Picture 2"/>
          <p:cNvPicPr>
            <a:picLocks noGrp="1" noChangeAspect="1" noChangeArrowheads="1"/>
          </p:cNvPicPr>
          <p:nvPr>
            <p:ph idx="1"/>
          </p:nvPr>
        </p:nvPicPr>
        <p:blipFill>
          <a:blip r:embed="rId3"/>
          <a:srcRect/>
          <a:stretch>
            <a:fillRect/>
          </a:stretch>
        </p:blipFill>
        <p:spPr bwMode="auto">
          <a:xfrm>
            <a:off x="1752600" y="1676400"/>
            <a:ext cx="9220200" cy="39624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Autofit/>
          </a:bodyPr>
          <a:lstStyle/>
          <a:p>
            <a:r>
              <a:rPr lang="en-US" dirty="0" smtClean="0"/>
              <a:t>Advantages of NURBS</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Content Placeholder 9"/>
          <p:cNvSpPr>
            <a:spLocks noGrp="1"/>
          </p:cNvSpPr>
          <p:nvPr>
            <p:ph idx="1"/>
          </p:nvPr>
        </p:nvSpPr>
        <p:spPr>
          <a:xfrm>
            <a:off x="609600" y="1371600"/>
            <a:ext cx="10972800" cy="4724400"/>
          </a:xfrm>
        </p:spPr>
        <p:txBody>
          <a:bodyPr>
            <a:noAutofit/>
          </a:bodyPr>
          <a:lstStyle/>
          <a:p>
            <a:pPr algn="just">
              <a:buFont typeface="Wingdings" pitchFamily="2" charset="2"/>
              <a:buChar char="Ø"/>
            </a:pPr>
            <a:r>
              <a:rPr lang="en-US" sz="2800" dirty="0" smtClean="0"/>
              <a:t>Serve as a genuine generalizations of non-rational B-</a:t>
            </a:r>
            <a:r>
              <a:rPr lang="en-US" sz="2800" dirty="0" err="1" smtClean="0"/>
              <a:t>spline</a:t>
            </a:r>
            <a:r>
              <a:rPr lang="en-US" sz="2800" dirty="0" smtClean="0"/>
              <a:t> forms as well as rational and non-rational Bezier curves and surfaces</a:t>
            </a:r>
          </a:p>
          <a:p>
            <a:pPr algn="just">
              <a:buFont typeface="Wingdings" pitchFamily="2" charset="2"/>
              <a:buChar char="Ø"/>
            </a:pPr>
            <a:r>
              <a:rPr lang="en-US" sz="2800" dirty="0" smtClean="0"/>
              <a:t>Offer a common mathematical form for representing both standard analytic shapes (conics, quadratics, surface of revolution, etc) and free-from curves and surfaces precisely. B-</a:t>
            </a:r>
            <a:r>
              <a:rPr lang="en-US" sz="2800" dirty="0" err="1" smtClean="0"/>
              <a:t>splines</a:t>
            </a:r>
            <a:r>
              <a:rPr lang="en-US" sz="2800" dirty="0" smtClean="0"/>
              <a:t> can only approximate conic curves.</a:t>
            </a:r>
          </a:p>
          <a:p>
            <a:pPr algn="just">
              <a:buFont typeface="Wingdings" pitchFamily="2" charset="2"/>
              <a:buChar char="Ø"/>
            </a:pPr>
            <a:r>
              <a:rPr lang="en-US" sz="2800" dirty="0" smtClean="0"/>
              <a:t>Provide the flexibility to design a large variety of shapes by using control points and weights. increasing the weights has the effect of drawing a curve toward the control point.</a:t>
            </a:r>
          </a:p>
          <a:p>
            <a:pPr algn="just">
              <a:buFont typeface="Wingdings" pitchFamily="2" charset="2"/>
              <a:buChar char="Ø"/>
            </a:pPr>
            <a:r>
              <a:rPr lang="en-US" sz="2800" dirty="0" smtClean="0"/>
              <a:t>Have a powerful tool kit (knot insertion/refinement/removal, degree elevation, splitting, etc.</a:t>
            </a:r>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Autofit/>
          </a:bodyPr>
          <a:lstStyle/>
          <a:p>
            <a:r>
              <a:rPr lang="en-US" dirty="0" smtClean="0"/>
              <a:t>Interpolation Using Hermite Curves</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3314" name="Picture 2"/>
          <p:cNvPicPr>
            <a:picLocks noGrp="1" noChangeAspect="1" noChangeArrowheads="1"/>
          </p:cNvPicPr>
          <p:nvPr>
            <p:ph idx="1"/>
          </p:nvPr>
        </p:nvPicPr>
        <p:blipFill>
          <a:blip r:embed="rId3"/>
          <a:srcRect/>
          <a:stretch>
            <a:fillRect/>
          </a:stretch>
        </p:blipFill>
        <p:spPr bwMode="auto">
          <a:xfrm>
            <a:off x="1600200" y="1219200"/>
            <a:ext cx="8153400" cy="51816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Autofit/>
          </a:bodyPr>
          <a:lstStyle/>
          <a:p>
            <a:r>
              <a:rPr lang="en-US" dirty="0" smtClean="0"/>
              <a:t>Disadvantages of Cubic Splines</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Content Placeholder 9"/>
          <p:cNvSpPr>
            <a:spLocks noGrp="1"/>
          </p:cNvSpPr>
          <p:nvPr>
            <p:ph idx="1"/>
          </p:nvPr>
        </p:nvSpPr>
        <p:spPr/>
        <p:txBody>
          <a:bodyPr>
            <a:normAutofit/>
          </a:bodyPr>
          <a:lstStyle/>
          <a:p>
            <a:pPr algn="just">
              <a:buFont typeface="Wingdings" pitchFamily="2" charset="2"/>
              <a:buChar char="Ø"/>
            </a:pPr>
            <a:r>
              <a:rPr lang="en-US" dirty="0" smtClean="0"/>
              <a:t>The order of the curve is always constant regardless of the number of data points. In order to increase the flexibility of the curve, more points must be provided, thus creating more </a:t>
            </a:r>
            <a:r>
              <a:rPr lang="en-US" dirty="0" err="1" smtClean="0"/>
              <a:t>spline</a:t>
            </a:r>
            <a:r>
              <a:rPr lang="en-US" dirty="0" smtClean="0"/>
              <a:t> segments which are still of cubic order.</a:t>
            </a:r>
          </a:p>
          <a:p>
            <a:pPr algn="just">
              <a:buFont typeface="Wingdings" pitchFamily="2" charset="2"/>
              <a:buChar char="Ø"/>
            </a:pPr>
            <a:r>
              <a:rPr lang="en-US" dirty="0" smtClean="0"/>
              <a:t>The control of the curve is through the change of the positions of data points or the end slope change. The global control characteristics is not intuitive.</a:t>
            </a:r>
            <a:endParaRPr lang="en-US"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a:bodyPr>
          <a:lstStyle/>
          <a:p>
            <a:r>
              <a:rPr lang="en-US" dirty="0" smtClean="0"/>
              <a:t>Representation of Circle</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2050" name="Picture 2"/>
          <p:cNvPicPr>
            <a:picLocks noGrp="1" noChangeAspect="1" noChangeArrowheads="1"/>
          </p:cNvPicPr>
          <p:nvPr>
            <p:ph idx="1"/>
          </p:nvPr>
        </p:nvPicPr>
        <p:blipFill>
          <a:blip r:embed="rId3"/>
          <a:srcRect/>
          <a:stretch>
            <a:fillRect/>
          </a:stretch>
        </p:blipFill>
        <p:spPr bwMode="auto">
          <a:xfrm>
            <a:off x="2133598" y="1600201"/>
            <a:ext cx="45719" cy="2285950"/>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1752600" y="1371600"/>
            <a:ext cx="8610600" cy="47244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a:bodyPr>
          <a:lstStyle/>
          <a:p>
            <a:r>
              <a:rPr lang="en-US" dirty="0" smtClean="0"/>
              <a:t>Representation of Ellipse</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3074" name="Picture 2"/>
          <p:cNvPicPr>
            <a:picLocks noGrp="1" noChangeAspect="1" noChangeArrowheads="1"/>
          </p:cNvPicPr>
          <p:nvPr>
            <p:ph idx="1"/>
          </p:nvPr>
        </p:nvPicPr>
        <p:blipFill>
          <a:blip r:embed="rId3"/>
          <a:srcRect/>
          <a:stretch>
            <a:fillRect/>
          </a:stretch>
        </p:blipFill>
        <p:spPr bwMode="auto">
          <a:xfrm>
            <a:off x="1905000" y="1447800"/>
            <a:ext cx="8534400" cy="46482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a:bodyPr>
          <a:lstStyle/>
          <a:p>
            <a:r>
              <a:rPr lang="en-US" dirty="0" smtClean="0"/>
              <a:t>Representation of Parabola</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3074" name="Picture 2"/>
          <p:cNvPicPr>
            <a:picLocks noGrp="1" noChangeAspect="1" noChangeArrowheads="1"/>
          </p:cNvPicPr>
          <p:nvPr>
            <p:ph idx="1"/>
          </p:nvPr>
        </p:nvPicPr>
        <p:blipFill>
          <a:blip r:embed="rId3" cstate="print"/>
          <a:srcRect/>
          <a:stretch>
            <a:fillRect/>
          </a:stretch>
        </p:blipFill>
        <p:spPr bwMode="auto">
          <a:xfrm>
            <a:off x="990600" y="2057402"/>
            <a:ext cx="45719" cy="1028684"/>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a:srcRect/>
          <a:stretch>
            <a:fillRect/>
          </a:stretch>
        </p:blipFill>
        <p:spPr bwMode="auto">
          <a:xfrm>
            <a:off x="2209800" y="1371600"/>
            <a:ext cx="6934200" cy="41148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a:bodyPr>
          <a:lstStyle/>
          <a:p>
            <a:r>
              <a:rPr lang="en-US" dirty="0" smtClean="0"/>
              <a:t>Representation of Hyperbola</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4098" name="Picture 2"/>
          <p:cNvPicPr>
            <a:picLocks noGrp="1" noChangeAspect="1" noChangeArrowheads="1"/>
          </p:cNvPicPr>
          <p:nvPr>
            <p:ph idx="1"/>
          </p:nvPr>
        </p:nvPicPr>
        <p:blipFill>
          <a:blip r:embed="rId3"/>
          <a:srcRect/>
          <a:stretch>
            <a:fillRect/>
          </a:stretch>
        </p:blipFill>
        <p:spPr bwMode="auto">
          <a:xfrm>
            <a:off x="2771775" y="1839119"/>
            <a:ext cx="6648450" cy="4048125"/>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idx="1"/>
          </p:nvPr>
        </p:nvSpPr>
        <p:spPr>
          <a:xfrm>
            <a:off x="533400" y="1219200"/>
            <a:ext cx="10972800" cy="4525963"/>
          </a:xfrm>
        </p:spPr>
        <p:txBody>
          <a:bodyPr>
            <a:normAutofit fontScale="92500" lnSpcReduction="20000"/>
          </a:bodyPr>
          <a:lstStyle/>
          <a:p>
            <a:pPr>
              <a:buFont typeface="Wingdings" pitchFamily="2" charset="2"/>
              <a:buChar char="Ø"/>
            </a:pPr>
            <a:endParaRPr lang="en-US" sz="2800" dirty="0" smtClean="0">
              <a:latin typeface="Times New Roman" pitchFamily="18" charset="0"/>
            </a:endParaRPr>
          </a:p>
          <a:p>
            <a:pPr>
              <a:buFont typeface="Wingdings" pitchFamily="2" charset="2"/>
              <a:buChar char="Ø"/>
            </a:pPr>
            <a:r>
              <a:rPr lang="en-US" dirty="0" smtClean="0"/>
              <a:t>Representation of curves and surfaces</a:t>
            </a:r>
          </a:p>
          <a:p>
            <a:pPr>
              <a:buFont typeface="Wingdings" pitchFamily="2" charset="2"/>
              <a:buChar char="Ø"/>
            </a:pPr>
            <a:r>
              <a:rPr lang="en-US" dirty="0" smtClean="0"/>
              <a:t>Parametric Representation</a:t>
            </a:r>
          </a:p>
          <a:p>
            <a:pPr>
              <a:buFont typeface="Wingdings" pitchFamily="2" charset="2"/>
              <a:buChar char="Ø"/>
            </a:pPr>
            <a:r>
              <a:rPr lang="en-US" dirty="0" smtClean="0"/>
              <a:t>Representation of Line, Circle, Ellipse, Parabola, Hyperbola</a:t>
            </a:r>
          </a:p>
          <a:p>
            <a:pPr>
              <a:buFont typeface="Wingdings" pitchFamily="2" charset="2"/>
              <a:buChar char="Ø"/>
            </a:pPr>
            <a:r>
              <a:rPr lang="en-US" dirty="0" smtClean="0"/>
              <a:t>Parametric Representation of Synthetic Curves</a:t>
            </a:r>
          </a:p>
          <a:p>
            <a:pPr>
              <a:buFont typeface="Wingdings" pitchFamily="2" charset="2"/>
              <a:buChar char="Ø"/>
            </a:pPr>
            <a:r>
              <a:rPr lang="en-US" dirty="0" smtClean="0"/>
              <a:t>The Order of Continuity</a:t>
            </a:r>
          </a:p>
          <a:p>
            <a:pPr>
              <a:buFont typeface="Wingdings" pitchFamily="2" charset="2"/>
              <a:buChar char="Ø"/>
            </a:pPr>
            <a:r>
              <a:rPr lang="en-US" dirty="0" err="1" smtClean="0"/>
              <a:t>Splines</a:t>
            </a:r>
            <a:r>
              <a:rPr lang="en-US" dirty="0" smtClean="0"/>
              <a:t> – Ideal Order</a:t>
            </a:r>
          </a:p>
          <a:p>
            <a:pPr>
              <a:buFont typeface="Wingdings" pitchFamily="2" charset="2"/>
              <a:buChar char="Ø"/>
            </a:pPr>
            <a:r>
              <a:rPr lang="en-US" dirty="0" err="1" smtClean="0"/>
              <a:t>Hermite</a:t>
            </a:r>
            <a:r>
              <a:rPr lang="en-US" dirty="0" smtClean="0"/>
              <a:t> Cubic </a:t>
            </a:r>
            <a:r>
              <a:rPr lang="en-US" dirty="0" err="1" smtClean="0"/>
              <a:t>Splines</a:t>
            </a:r>
            <a:endParaRPr lang="en-US" dirty="0" smtClean="0"/>
          </a:p>
          <a:p>
            <a:pPr>
              <a:buFont typeface="Wingdings" pitchFamily="2" charset="2"/>
              <a:buChar char="Ø"/>
            </a:pPr>
            <a:r>
              <a:rPr lang="en-US" dirty="0" smtClean="0"/>
              <a:t> </a:t>
            </a:r>
            <a:r>
              <a:rPr lang="en-US" dirty="0" err="1" smtClean="0"/>
              <a:t>Hermite</a:t>
            </a:r>
            <a:r>
              <a:rPr lang="en-US" dirty="0" smtClean="0"/>
              <a:t> Cubic </a:t>
            </a:r>
            <a:r>
              <a:rPr lang="en-US" dirty="0" err="1" smtClean="0"/>
              <a:t>Splines</a:t>
            </a:r>
            <a:r>
              <a:rPr lang="en-US" dirty="0" smtClean="0"/>
              <a:t> Equation</a:t>
            </a:r>
          </a:p>
          <a:p>
            <a:pPr>
              <a:buFont typeface="Wingdings" pitchFamily="2" charset="2"/>
              <a:buChar char="Ø"/>
            </a:pPr>
            <a:r>
              <a:rPr lang="en-US" dirty="0" smtClean="0"/>
              <a:t>Bezier Curve</a:t>
            </a:r>
            <a:endParaRPr lang="en-US" dirty="0" smtClean="0"/>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Autofit/>
          </a:bodyPr>
          <a:lstStyle/>
          <a:p>
            <a:r>
              <a:rPr lang="en-US" dirty="0" smtClean="0"/>
              <a:t>Parametric Representation of</a:t>
            </a:r>
            <a:br>
              <a:rPr lang="en-US" dirty="0" smtClean="0"/>
            </a:br>
            <a:r>
              <a:rPr lang="en-US" dirty="0" smtClean="0"/>
              <a:t>Synthetic Curves</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Content Placeholder 9"/>
          <p:cNvSpPr>
            <a:spLocks noGrp="1"/>
          </p:cNvSpPr>
          <p:nvPr>
            <p:ph idx="1"/>
          </p:nvPr>
        </p:nvSpPr>
        <p:spPr/>
        <p:txBody>
          <a:bodyPr>
            <a:normAutofit fontScale="92500" lnSpcReduction="20000"/>
          </a:bodyPr>
          <a:lstStyle/>
          <a:p>
            <a:pPr algn="just">
              <a:buFont typeface="Wingdings" pitchFamily="2" charset="2"/>
              <a:buChar char="Ø"/>
            </a:pPr>
            <a:r>
              <a:rPr lang="en-US" dirty="0" smtClean="0"/>
              <a:t>Analytic curves are usually not sufficient to meet geometric design requirements of mechanical parts.</a:t>
            </a:r>
          </a:p>
          <a:p>
            <a:pPr algn="just">
              <a:buFont typeface="Wingdings" pitchFamily="2" charset="2"/>
              <a:buChar char="Ø"/>
            </a:pPr>
            <a:r>
              <a:rPr lang="en-US" dirty="0" smtClean="0"/>
              <a:t>Many products need </a:t>
            </a:r>
            <a:r>
              <a:rPr lang="en-US" b="1" dirty="0" smtClean="0"/>
              <a:t>free-form, or synthetic curved surfaces. </a:t>
            </a:r>
            <a:r>
              <a:rPr lang="en-US" dirty="0" smtClean="0"/>
              <a:t>Examples: car bodies, ship hulls, airplane fuselage and wings, propeller blades, shoe insoles, and bottles</a:t>
            </a:r>
          </a:p>
          <a:p>
            <a:pPr algn="just">
              <a:buFont typeface="Wingdings" pitchFamily="2" charset="2"/>
              <a:buChar char="Ø"/>
            </a:pPr>
            <a:r>
              <a:rPr lang="en-US" dirty="0" smtClean="0"/>
              <a:t>The need for synthetic curves in design arises on occasions:</a:t>
            </a:r>
          </a:p>
          <a:p>
            <a:pPr algn="just">
              <a:buNone/>
            </a:pPr>
            <a:r>
              <a:rPr lang="en-US" dirty="0" smtClean="0"/>
              <a:t>	when a curve is represented by a collection of measured data points and (</a:t>
            </a:r>
            <a:r>
              <a:rPr lang="en-US" b="1" dirty="0" smtClean="0"/>
              <a:t>generation)</a:t>
            </a:r>
          </a:p>
          <a:p>
            <a:pPr algn="just">
              <a:buNone/>
            </a:pPr>
            <a:r>
              <a:rPr lang="en-US" dirty="0" smtClean="0"/>
              <a:t>	when a curve must change to meet new design requirements. (</a:t>
            </a:r>
            <a:r>
              <a:rPr lang="en-US" b="1" dirty="0" smtClean="0"/>
              <a:t>modification</a:t>
            </a:r>
            <a:endParaRPr lang="en-US"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a:bodyPr>
          <a:lstStyle/>
          <a:p>
            <a:r>
              <a:rPr lang="en-US" dirty="0" smtClean="0"/>
              <a:t>The Order of Continuity</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5122" name="Picture 2"/>
          <p:cNvPicPr>
            <a:picLocks noGrp="1" noChangeAspect="1" noChangeArrowheads="1"/>
          </p:cNvPicPr>
          <p:nvPr>
            <p:ph idx="1"/>
          </p:nvPr>
        </p:nvPicPr>
        <p:blipFill>
          <a:blip r:embed="rId3"/>
          <a:srcRect/>
          <a:stretch>
            <a:fillRect/>
          </a:stretch>
        </p:blipFill>
        <p:spPr bwMode="auto">
          <a:xfrm>
            <a:off x="1524000" y="1676400"/>
            <a:ext cx="9220199" cy="46482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a:bodyPr>
          <a:lstStyle/>
          <a:p>
            <a:r>
              <a:rPr lang="en-US" dirty="0" smtClean="0"/>
              <a:t>Splines – Ideal Order</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6146" name="Picture 2"/>
          <p:cNvPicPr>
            <a:picLocks noGrp="1" noChangeAspect="1" noChangeArrowheads="1"/>
          </p:cNvPicPr>
          <p:nvPr>
            <p:ph idx="1"/>
          </p:nvPr>
        </p:nvPicPr>
        <p:blipFill>
          <a:blip r:embed="rId3"/>
          <a:srcRect/>
          <a:stretch>
            <a:fillRect/>
          </a:stretch>
        </p:blipFill>
        <p:spPr bwMode="auto">
          <a:xfrm>
            <a:off x="1905000" y="1752600"/>
            <a:ext cx="8686800" cy="4575969"/>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a:bodyPr>
          <a:lstStyle/>
          <a:p>
            <a:r>
              <a:rPr lang="en-US" dirty="0" smtClean="0"/>
              <a:t>Hermite Cubic Splines</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170" name="Picture 2"/>
          <p:cNvPicPr>
            <a:picLocks noGrp="1" noChangeAspect="1" noChangeArrowheads="1"/>
          </p:cNvPicPr>
          <p:nvPr>
            <p:ph idx="1"/>
          </p:nvPr>
        </p:nvPicPr>
        <p:blipFill>
          <a:blip r:embed="rId3"/>
          <a:srcRect/>
          <a:stretch>
            <a:fillRect/>
          </a:stretch>
        </p:blipFill>
        <p:spPr bwMode="auto">
          <a:xfrm>
            <a:off x="1905000" y="1447800"/>
            <a:ext cx="8610600" cy="48768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Summary</a:t>
            </a:r>
            <a:endParaRPr lang="en-IN" b="1" dirty="0"/>
          </a:p>
        </p:txBody>
      </p:sp>
      <p:sp>
        <p:nvSpPr>
          <p:cNvPr id="3" name="Content Placeholder 2"/>
          <p:cNvSpPr>
            <a:spLocks noGrp="1"/>
          </p:cNvSpPr>
          <p:nvPr>
            <p:ph idx="1"/>
          </p:nvPr>
        </p:nvSpPr>
        <p:spPr>
          <a:xfrm>
            <a:off x="609600" y="1371600"/>
            <a:ext cx="10972800" cy="4754567"/>
          </a:xfrm>
        </p:spPr>
        <p:txBody>
          <a:bodyPr>
            <a:normAutofit fontScale="92500" lnSpcReduction="10000"/>
          </a:bodyPr>
          <a:lstStyle/>
          <a:p>
            <a:pPr algn="just">
              <a:buNone/>
            </a:pPr>
            <a:r>
              <a:rPr lang="en-US" dirty="0" smtClean="0"/>
              <a:t>	</a:t>
            </a:r>
            <a:r>
              <a:rPr lang="en-US" dirty="0" smtClean="0"/>
              <a:t>The </a:t>
            </a:r>
            <a:r>
              <a:rPr lang="en-US" dirty="0" smtClean="0"/>
              <a:t>chapter on "Representation of Surfaces and Curves </a:t>
            </a:r>
            <a:r>
              <a:rPr lang="en-US" dirty="0" smtClean="0"/>
              <a:t>" </a:t>
            </a:r>
            <a:r>
              <a:rPr lang="en-US" dirty="0" smtClean="0"/>
              <a:t>covers various techniques and methodologies used to represent surfaces and curves in the context of Computer-Aided Design (CAD). It explores surface representations like wireframe, boundary representation (B-rep), and parametric representation. Additionally, it discusses curve representations such as polynomial curves, B-</a:t>
            </a:r>
            <a:r>
              <a:rPr lang="en-US" dirty="0" err="1" smtClean="0"/>
              <a:t>splines</a:t>
            </a:r>
            <a:r>
              <a:rPr lang="en-US" dirty="0" smtClean="0"/>
              <a:t>, and non-uniform rational B-</a:t>
            </a:r>
            <a:r>
              <a:rPr lang="en-US" dirty="0" err="1" smtClean="0"/>
              <a:t>splines</a:t>
            </a:r>
            <a:r>
              <a:rPr lang="en-US" dirty="0" smtClean="0"/>
              <a:t> (NURBS). The chapter also touches upon the advantages, limitations, and applications of these representations in CAD systems. It provides a concise overview of the essential techniques used for efficient creation and manipulation of complex geometries</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9601200" cy="1143000"/>
          </a:xfrm>
        </p:spPr>
        <p:txBody>
          <a:bodyPr>
            <a:noAutofit/>
          </a:bodyPr>
          <a:lstStyle/>
          <a:p>
            <a:r>
              <a:rPr lang="en-IN" dirty="0" smtClean="0"/>
              <a:t>Topics Discussed in Next Lecture</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Content Placeholder 9"/>
          <p:cNvSpPr>
            <a:spLocks noGrp="1"/>
          </p:cNvSpPr>
          <p:nvPr>
            <p:ph idx="1"/>
          </p:nvPr>
        </p:nvSpPr>
        <p:spPr>
          <a:xfrm>
            <a:off x="609600" y="1143000"/>
            <a:ext cx="10972800" cy="4525963"/>
          </a:xfrm>
        </p:spPr>
        <p:txBody>
          <a:bodyPr>
            <a:normAutofit fontScale="47500" lnSpcReduction="20000"/>
          </a:bodyPr>
          <a:lstStyle/>
          <a:p>
            <a:pPr>
              <a:buFont typeface="Wingdings" pitchFamily="2" charset="2"/>
              <a:buChar char="Ø"/>
            </a:pPr>
            <a:r>
              <a:rPr lang="en-US" sz="6700" dirty="0" smtClean="0"/>
              <a:t>PROBLEM WITH NC MACHINE</a:t>
            </a:r>
          </a:p>
          <a:p>
            <a:pPr>
              <a:buFont typeface="Wingdings" pitchFamily="2" charset="2"/>
              <a:buChar char="Ø"/>
            </a:pPr>
            <a:r>
              <a:rPr lang="en-US" sz="6700" dirty="0" smtClean="0"/>
              <a:t>Computer Numeric Control</a:t>
            </a:r>
          </a:p>
          <a:p>
            <a:pPr>
              <a:buFont typeface="Wingdings" pitchFamily="2" charset="2"/>
              <a:buChar char="Ø"/>
            </a:pPr>
            <a:r>
              <a:rPr lang="en-US" sz="6700" dirty="0" smtClean="0"/>
              <a:t>Applications of CNC</a:t>
            </a:r>
          </a:p>
          <a:p>
            <a:pPr>
              <a:buFont typeface="Wingdings" pitchFamily="2" charset="2"/>
              <a:buChar char="Ø"/>
            </a:pPr>
            <a:r>
              <a:rPr lang="en-US" sz="6700" dirty="0" smtClean="0"/>
              <a:t>Advantages and Limitations</a:t>
            </a:r>
          </a:p>
          <a:p>
            <a:pPr>
              <a:buFont typeface="Wingdings" pitchFamily="2" charset="2"/>
              <a:buChar char="Ø"/>
            </a:pPr>
            <a:r>
              <a:rPr lang="en-US" sz="6700" dirty="0" smtClean="0"/>
              <a:t>ELEMENTS OF A CNC</a:t>
            </a:r>
          </a:p>
          <a:p>
            <a:pPr>
              <a:buFont typeface="Wingdings" pitchFamily="2" charset="2"/>
              <a:buChar char="Ø"/>
            </a:pPr>
            <a:r>
              <a:rPr lang="en-US" sz="6700" dirty="0" smtClean="0"/>
              <a:t>MACHINE CONTROL UNIT MCU</a:t>
            </a:r>
          </a:p>
          <a:p>
            <a:pPr>
              <a:buFont typeface="Wingdings" pitchFamily="2" charset="2"/>
              <a:buChar char="Ø"/>
            </a:pPr>
            <a:r>
              <a:rPr lang="en-US" sz="6700" dirty="0" smtClean="0"/>
              <a:t>FUNCTIONS of CNC</a:t>
            </a:r>
          </a:p>
          <a:p>
            <a:pPr>
              <a:buFont typeface="Wingdings" pitchFamily="2" charset="2"/>
              <a:buChar char="Ø"/>
            </a:pPr>
            <a:r>
              <a:rPr lang="en-US" sz="6700" dirty="0" smtClean="0"/>
              <a:t>PARTS SUITABLE FOR CNC MACHINES</a:t>
            </a:r>
          </a:p>
          <a:p>
            <a:pPr>
              <a:buFont typeface="Wingdings" pitchFamily="2" charset="2"/>
              <a:buChar char="Ø"/>
            </a:pPr>
            <a:r>
              <a:rPr lang="en-US" sz="6700" dirty="0" smtClean="0"/>
              <a:t>PRECISION IN NC POSITIONING</a:t>
            </a:r>
          </a:p>
          <a:p>
            <a:pPr>
              <a:buNone/>
            </a:pPr>
            <a:endParaRPr lang="en-US"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9601200" cy="1143000"/>
          </a:xfrm>
        </p:spPr>
        <p:txBody>
          <a:bodyPr>
            <a:noAutofit/>
          </a:bodyPr>
          <a:lstStyle/>
          <a:p>
            <a:r>
              <a:rPr lang="en-IN" dirty="0" smtClean="0"/>
              <a:t>Topics Discussed in Next Lecture</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Content Placeholder 9"/>
          <p:cNvSpPr>
            <a:spLocks noGrp="1"/>
          </p:cNvSpPr>
          <p:nvPr>
            <p:ph idx="1"/>
          </p:nvPr>
        </p:nvSpPr>
        <p:spPr>
          <a:xfrm>
            <a:off x="609600" y="1143001"/>
            <a:ext cx="10972800" cy="3962399"/>
          </a:xfrm>
        </p:spPr>
        <p:txBody>
          <a:bodyPr>
            <a:normAutofit fontScale="77500" lnSpcReduction="20000"/>
          </a:bodyPr>
          <a:lstStyle/>
          <a:p>
            <a:pPr>
              <a:buFont typeface="Wingdings" pitchFamily="2" charset="2"/>
              <a:buChar char="Ø"/>
            </a:pPr>
            <a:r>
              <a:rPr lang="en-US" sz="4100" dirty="0" smtClean="0"/>
              <a:t>Accuracy</a:t>
            </a:r>
          </a:p>
          <a:p>
            <a:pPr>
              <a:buFont typeface="Wingdings" pitchFamily="2" charset="2"/>
              <a:buChar char="Ø"/>
            </a:pPr>
            <a:r>
              <a:rPr lang="en-US" sz="4100" dirty="0" smtClean="0"/>
              <a:t>Repeatability</a:t>
            </a:r>
          </a:p>
          <a:p>
            <a:pPr>
              <a:buFont typeface="Wingdings" pitchFamily="2" charset="2"/>
              <a:buChar char="Ø"/>
            </a:pPr>
            <a:r>
              <a:rPr lang="en-US" sz="4100" dirty="0" smtClean="0"/>
              <a:t>STRUCTURAL CONSIDERATIONS</a:t>
            </a:r>
          </a:p>
          <a:p>
            <a:pPr>
              <a:buFont typeface="Wingdings" pitchFamily="2" charset="2"/>
              <a:buChar char="Ø"/>
            </a:pPr>
            <a:r>
              <a:rPr lang="en-US" sz="4100" dirty="0" smtClean="0"/>
              <a:t>TYPES OF DRIVES</a:t>
            </a:r>
          </a:p>
          <a:p>
            <a:pPr>
              <a:buFont typeface="Wingdings" pitchFamily="2" charset="2"/>
              <a:buChar char="Ø"/>
            </a:pPr>
            <a:r>
              <a:rPr lang="en-US" sz="4100" dirty="0" smtClean="0"/>
              <a:t>FEEDBACK DEVICES IN CNC MACHINE TOOLS</a:t>
            </a:r>
          </a:p>
          <a:p>
            <a:pPr>
              <a:buFont typeface="Wingdings" pitchFamily="2" charset="2"/>
              <a:buChar char="Ø"/>
            </a:pPr>
            <a:r>
              <a:rPr lang="en-US" sz="4100" dirty="0" smtClean="0"/>
              <a:t>DNC</a:t>
            </a:r>
          </a:p>
          <a:p>
            <a:pPr>
              <a:buFont typeface="Wingdings" pitchFamily="2" charset="2"/>
              <a:buChar char="Ø"/>
            </a:pPr>
            <a:r>
              <a:rPr lang="en-US" sz="4100" dirty="0" smtClean="0"/>
              <a:t>Components of a DNC system</a:t>
            </a:r>
          </a:p>
          <a:p>
            <a:pPr>
              <a:buFont typeface="Wingdings" pitchFamily="2" charset="2"/>
              <a:buChar char="Ø"/>
            </a:pPr>
            <a:r>
              <a:rPr lang="en-US" sz="4100" dirty="0" smtClean="0"/>
              <a:t>Advantages of DNC</a:t>
            </a:r>
          </a:p>
          <a:p>
            <a:pPr>
              <a:buNone/>
            </a:pPr>
            <a:endParaRPr lang="en-US"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Topic Discussed</a:t>
            </a:r>
            <a:endParaRPr lang="en-IN" b="1" dirty="0"/>
          </a:p>
        </p:txBody>
      </p:sp>
      <p:sp>
        <p:nvSpPr>
          <p:cNvPr id="3" name="Content Placeholder 2"/>
          <p:cNvSpPr>
            <a:spLocks noGrp="1"/>
          </p:cNvSpPr>
          <p:nvPr>
            <p:ph idx="1"/>
          </p:nvPr>
        </p:nvSpPr>
        <p:spPr>
          <a:xfrm>
            <a:off x="533400" y="1295400"/>
            <a:ext cx="10972800" cy="4525963"/>
          </a:xfrm>
        </p:spPr>
        <p:txBody>
          <a:bodyPr>
            <a:noAutofit/>
          </a:bodyPr>
          <a:lstStyle/>
          <a:p>
            <a:pPr>
              <a:buFont typeface="Wingdings" pitchFamily="2" charset="2"/>
              <a:buChar char="Ø"/>
            </a:pPr>
            <a:r>
              <a:rPr lang="en-US" sz="2800" dirty="0" smtClean="0"/>
              <a:t>Bernstein Polynomial</a:t>
            </a:r>
          </a:p>
          <a:p>
            <a:pPr>
              <a:buFont typeface="Wingdings" pitchFamily="2" charset="2"/>
              <a:buChar char="Ø"/>
            </a:pPr>
            <a:r>
              <a:rPr lang="en-US" sz="2800" dirty="0" smtClean="0"/>
              <a:t>Improvements of Bezier Curve Over the Cubic Spline</a:t>
            </a:r>
          </a:p>
          <a:p>
            <a:pPr>
              <a:buFont typeface="Wingdings" pitchFamily="2" charset="2"/>
              <a:buChar char="Ø"/>
            </a:pPr>
            <a:r>
              <a:rPr lang="en-US" sz="2800" dirty="0" smtClean="0"/>
              <a:t>B-Spline</a:t>
            </a:r>
          </a:p>
          <a:p>
            <a:pPr>
              <a:buFont typeface="Wingdings" pitchFamily="2" charset="2"/>
              <a:buChar char="Ø"/>
            </a:pPr>
            <a:r>
              <a:rPr lang="en-US" sz="2800" dirty="0" smtClean="0"/>
              <a:t>Properties of B-Spline</a:t>
            </a:r>
          </a:p>
          <a:p>
            <a:pPr>
              <a:buFont typeface="Wingdings" pitchFamily="2" charset="2"/>
              <a:buChar char="Ø"/>
            </a:pPr>
            <a:r>
              <a:rPr lang="en-US" sz="2800" dirty="0" smtClean="0"/>
              <a:t>Non-Uniform Rational</a:t>
            </a:r>
          </a:p>
          <a:p>
            <a:pPr>
              <a:buFont typeface="Wingdings" pitchFamily="2" charset="2"/>
              <a:buChar char="Ø"/>
            </a:pPr>
            <a:r>
              <a:rPr lang="en-US" sz="2800" dirty="0" smtClean="0"/>
              <a:t>B-Spline Curve (NURBS)</a:t>
            </a:r>
          </a:p>
          <a:p>
            <a:pPr>
              <a:buFont typeface="Wingdings" pitchFamily="2" charset="2"/>
              <a:buChar char="Ø"/>
            </a:pPr>
            <a:r>
              <a:rPr lang="en-US" sz="2800" dirty="0" smtClean="0"/>
              <a:t>Interpolation Using Hermite Curves</a:t>
            </a:r>
          </a:p>
          <a:p>
            <a:pPr>
              <a:buFont typeface="Wingdings" pitchFamily="2" charset="2"/>
              <a:buChar char="Ø"/>
            </a:pPr>
            <a:r>
              <a:rPr lang="en-US" sz="2800" dirty="0" smtClean="0"/>
              <a:t>Disadvantages of Cubic Splines</a:t>
            </a:r>
            <a:br>
              <a:rPr lang="en-US" sz="2800" dirty="0" smtClean="0"/>
            </a:br>
            <a:endParaRPr lang="en-IN" sz="28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fontScale="90000"/>
          </a:bodyPr>
          <a:lstStyle/>
          <a:p>
            <a:r>
              <a:rPr lang="en-US" dirty="0" smtClean="0"/>
              <a:t>Representation of curves and surfaces</a:t>
            </a:r>
            <a:br>
              <a:rPr lang="en-US" dirty="0" smtClean="0"/>
            </a:br>
            <a:r>
              <a:rPr lang="en-US" dirty="0" smtClean="0"/>
              <a:t>Parametric Representation</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026" name="Picture 2"/>
          <p:cNvPicPr>
            <a:picLocks noGrp="1" noChangeAspect="1" noChangeArrowheads="1"/>
          </p:cNvPicPr>
          <p:nvPr>
            <p:ph idx="1"/>
          </p:nvPr>
        </p:nvPicPr>
        <p:blipFill>
          <a:blip r:embed="rId3"/>
          <a:srcRect/>
          <a:stretch>
            <a:fillRect/>
          </a:stretch>
        </p:blipFill>
        <p:spPr bwMode="auto">
          <a:xfrm>
            <a:off x="1905000" y="1524000"/>
            <a:ext cx="8305800" cy="4258469"/>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a:bodyPr>
          <a:lstStyle/>
          <a:p>
            <a:r>
              <a:rPr lang="en-US" dirty="0" smtClean="0"/>
              <a:t>Representation of Line</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2050" name="Picture 2"/>
          <p:cNvPicPr>
            <a:picLocks noGrp="1" noChangeAspect="1" noChangeArrowheads="1"/>
          </p:cNvPicPr>
          <p:nvPr>
            <p:ph idx="1"/>
          </p:nvPr>
        </p:nvPicPr>
        <p:blipFill>
          <a:blip r:embed="rId3"/>
          <a:srcRect/>
          <a:stretch>
            <a:fillRect/>
          </a:stretch>
        </p:blipFill>
        <p:spPr bwMode="auto">
          <a:xfrm>
            <a:off x="1905000" y="1295400"/>
            <a:ext cx="7772400" cy="47244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a:bodyPr>
          <a:lstStyle/>
          <a:p>
            <a:r>
              <a:rPr lang="en-US" dirty="0" smtClean="0"/>
              <a:t>Hermite Cubic Splines Equation:</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8194" name="Picture 2"/>
          <p:cNvPicPr>
            <a:picLocks noGrp="1" noChangeAspect="1" noChangeArrowheads="1"/>
          </p:cNvPicPr>
          <p:nvPr>
            <p:ph idx="1"/>
          </p:nvPr>
        </p:nvPicPr>
        <p:blipFill>
          <a:blip r:embed="rId3"/>
          <a:srcRect/>
          <a:stretch>
            <a:fillRect/>
          </a:stretch>
        </p:blipFill>
        <p:spPr bwMode="auto">
          <a:xfrm>
            <a:off x="1828800" y="1447801"/>
            <a:ext cx="8382000" cy="47244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a:bodyPr>
          <a:lstStyle/>
          <a:p>
            <a:r>
              <a:rPr lang="en-US" dirty="0" smtClean="0"/>
              <a:t>Bezier Curve</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9218" name="Picture 2"/>
          <p:cNvPicPr>
            <a:picLocks noGrp="1" noChangeAspect="1" noChangeArrowheads="1"/>
          </p:cNvPicPr>
          <p:nvPr>
            <p:ph idx="1"/>
          </p:nvPr>
        </p:nvPicPr>
        <p:blipFill>
          <a:blip r:embed="rId3"/>
          <a:srcRect/>
          <a:stretch>
            <a:fillRect/>
          </a:stretch>
        </p:blipFill>
        <p:spPr bwMode="auto">
          <a:xfrm>
            <a:off x="1752600" y="1676400"/>
            <a:ext cx="8077199" cy="44958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rmAutofit/>
          </a:bodyPr>
          <a:lstStyle/>
          <a:p>
            <a:r>
              <a:rPr lang="en-US" dirty="0" smtClean="0"/>
              <a:t>Bernstein Polynomial</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0242" name="Picture 2"/>
          <p:cNvPicPr>
            <a:picLocks noGrp="1" noChangeAspect="1" noChangeArrowheads="1"/>
          </p:cNvPicPr>
          <p:nvPr>
            <p:ph idx="1"/>
          </p:nvPr>
        </p:nvPicPr>
        <p:blipFill>
          <a:blip r:embed="rId3"/>
          <a:srcRect/>
          <a:stretch>
            <a:fillRect/>
          </a:stretch>
        </p:blipFill>
        <p:spPr bwMode="auto">
          <a:xfrm>
            <a:off x="1524000" y="1524000"/>
            <a:ext cx="8381999" cy="4572000"/>
          </a:xfrm>
          <a:prstGeom prst="rect">
            <a:avLst/>
          </a:prstGeom>
          <a:noFill/>
          <a:ln w="9525">
            <a:noFill/>
            <a:miter lim="800000"/>
            <a:headEnd/>
            <a:tailEnd/>
          </a:ln>
          <a:effectLst/>
        </p:spPr>
      </p:pic>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9601200" cy="1143000"/>
          </a:xfrm>
        </p:spPr>
        <p:txBody>
          <a:bodyPr>
            <a:noAutofit/>
          </a:bodyPr>
          <a:lstStyle/>
          <a:p>
            <a:r>
              <a:rPr lang="en-US" dirty="0" smtClean="0"/>
              <a:t>Improvements of Bezier Curve Over</a:t>
            </a:r>
            <a:br>
              <a:rPr lang="en-US" dirty="0" smtClean="0"/>
            </a:br>
            <a:r>
              <a:rPr lang="en-US" dirty="0" smtClean="0"/>
              <a:t>the Cubic Spline</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Content Placeholder 9"/>
          <p:cNvSpPr>
            <a:spLocks noGrp="1"/>
          </p:cNvSpPr>
          <p:nvPr>
            <p:ph idx="1"/>
          </p:nvPr>
        </p:nvSpPr>
        <p:spPr/>
        <p:txBody>
          <a:bodyPr>
            <a:normAutofit lnSpcReduction="10000"/>
          </a:bodyPr>
          <a:lstStyle/>
          <a:p>
            <a:pPr>
              <a:buFont typeface="Wingdings" pitchFamily="2" charset="2"/>
              <a:buChar char="Ø"/>
            </a:pPr>
            <a:r>
              <a:rPr lang="en-US" dirty="0" smtClean="0"/>
              <a:t>The shape of Bezier curve is controlled only by its defining points (control points). First derivatives are not used in the curve development as in the cubic </a:t>
            </a:r>
            <a:r>
              <a:rPr lang="en-US" dirty="0" err="1" smtClean="0"/>
              <a:t>spline</a:t>
            </a:r>
            <a:r>
              <a:rPr lang="en-US" dirty="0" smtClean="0"/>
              <a:t>.</a:t>
            </a:r>
          </a:p>
          <a:p>
            <a:pPr>
              <a:buFont typeface="Wingdings" pitchFamily="2" charset="2"/>
              <a:buChar char="Ø"/>
            </a:pPr>
            <a:r>
              <a:rPr lang="en-US" dirty="0" smtClean="0"/>
              <a:t>The order or the degree of the Bezier curve is variable and is related to the number of points defining it; </a:t>
            </a:r>
            <a:r>
              <a:rPr lang="en-US" i="1" dirty="0" smtClean="0"/>
              <a:t>n+1 </a:t>
            </a:r>
            <a:r>
              <a:rPr lang="en-US" dirty="0" smtClean="0"/>
              <a:t>points define a </a:t>
            </a:r>
            <a:r>
              <a:rPr lang="en-US" i="1" dirty="0" smtClean="0"/>
              <a:t>nth degree curve. </a:t>
            </a:r>
            <a:r>
              <a:rPr lang="en-US" dirty="0" smtClean="0"/>
              <a:t>This is not the case for cubic </a:t>
            </a:r>
            <a:r>
              <a:rPr lang="en-US" dirty="0" err="1" smtClean="0"/>
              <a:t>splines</a:t>
            </a:r>
            <a:r>
              <a:rPr lang="en-US" dirty="0" smtClean="0"/>
              <a:t> where the degree is always cubic for a </a:t>
            </a:r>
            <a:r>
              <a:rPr lang="en-US" dirty="0" err="1" smtClean="0"/>
              <a:t>spline</a:t>
            </a:r>
            <a:r>
              <a:rPr lang="en-US" dirty="0" smtClean="0"/>
              <a:t> segment.</a:t>
            </a:r>
          </a:p>
          <a:p>
            <a:pPr>
              <a:buFont typeface="Wingdings" pitchFamily="2" charset="2"/>
              <a:buChar char="Ø"/>
            </a:pPr>
            <a:r>
              <a:rPr lang="en-US" dirty="0" smtClean="0"/>
              <a:t>The Bezier curve is smoother than the cubic </a:t>
            </a:r>
            <a:r>
              <a:rPr lang="en-US" dirty="0" err="1" smtClean="0"/>
              <a:t>splines</a:t>
            </a:r>
            <a:r>
              <a:rPr lang="en-US" dirty="0" smtClean="0"/>
              <a:t> because it has higher-order derivatives.</a:t>
            </a:r>
            <a:endParaRPr lang="en-US" dirty="0"/>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483</TotalTime>
  <Words>767</Words>
  <Application>Microsoft Office PowerPoint</Application>
  <PresentationFormat>Custom</PresentationFormat>
  <Paragraphs>135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COMPUTER AIDED DESIGN AND MANUFACTURING (BTME-3502)     </vt:lpstr>
      <vt:lpstr>Topic Discussed</vt:lpstr>
      <vt:lpstr>Topic Discussed</vt:lpstr>
      <vt:lpstr>Representation of curves and surfaces Parametric Representation</vt:lpstr>
      <vt:lpstr>Representation of Line</vt:lpstr>
      <vt:lpstr>Hermite Cubic Splines Equation:</vt:lpstr>
      <vt:lpstr>Bezier Curve</vt:lpstr>
      <vt:lpstr>Bernstein Polynomial</vt:lpstr>
      <vt:lpstr>Improvements of Bezier Curve Over the Cubic Spline</vt:lpstr>
      <vt:lpstr>B-Spline</vt:lpstr>
      <vt:lpstr>Properties of B-Spline</vt:lpstr>
      <vt:lpstr>Non-Uniform Rational B-Spline Curve (NURBS)</vt:lpstr>
      <vt:lpstr>Advantages of NURBS</vt:lpstr>
      <vt:lpstr>Interpolation Using Hermite Curves</vt:lpstr>
      <vt:lpstr>Disadvantages of Cubic Splines</vt:lpstr>
      <vt:lpstr>Representation of Circle</vt:lpstr>
      <vt:lpstr>Representation of Ellipse</vt:lpstr>
      <vt:lpstr>Representation of Parabola</vt:lpstr>
      <vt:lpstr>Representation of Hyperbola</vt:lpstr>
      <vt:lpstr>Parametric Representation of Synthetic Curves</vt:lpstr>
      <vt:lpstr>The Order of Continuity</vt:lpstr>
      <vt:lpstr>Splines – Ideal Order</vt:lpstr>
      <vt:lpstr>Hermite Cubic Splines</vt:lpstr>
      <vt:lpstr>Summary</vt:lpstr>
      <vt:lpstr>Topics Discussed in Next Lecture</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85</cp:revision>
  <dcterms:created xsi:type="dcterms:W3CDTF">2020-11-12T04:35:12Z</dcterms:created>
  <dcterms:modified xsi:type="dcterms:W3CDTF">2023-08-01T08:05:32Z</dcterms:modified>
</cp:coreProperties>
</file>