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7"/>
  </p:notesMasterIdLst>
  <p:sldIdLst>
    <p:sldId id="256" r:id="rId2"/>
    <p:sldId id="282" r:id="rId3"/>
    <p:sldId id="366" r:id="rId4"/>
    <p:sldId id="365" r:id="rId5"/>
    <p:sldId id="364" r:id="rId6"/>
    <p:sldId id="363" r:id="rId7"/>
    <p:sldId id="362" r:id="rId8"/>
    <p:sldId id="372" r:id="rId9"/>
    <p:sldId id="374" r:id="rId10"/>
    <p:sldId id="376" r:id="rId11"/>
    <p:sldId id="377" r:id="rId12"/>
    <p:sldId id="378" r:id="rId13"/>
    <p:sldId id="379" r:id="rId14"/>
    <p:sldId id="344" r:id="rId15"/>
    <p:sldId id="34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541"/>
    <p:restoredTop sz="94729"/>
  </p:normalViewPr>
  <p:slideViewPr>
    <p:cSldViewPr>
      <p:cViewPr varScale="1">
        <p:scale>
          <a:sx n="64" d="100"/>
          <a:sy n="64" d="100"/>
        </p:scale>
        <p:origin x="876" y="78"/>
      </p:cViewPr>
      <p:guideLst>
        <p:guide orient="horz" pos="2160"/>
        <p:guide pos="3840"/>
      </p:guideLst>
    </p:cSldViewPr>
  </p:slideViewPr>
  <p:notesTextViewPr>
    <p:cViewPr>
      <p:scale>
        <a:sx n="100" d="100"/>
        <a:sy n="100" d="100"/>
      </p:scale>
      <p:origin x="0" y="0"/>
    </p:cViewPr>
  </p:notesTextViewPr>
  <p:sorterViewPr>
    <p:cViewPr>
      <p:scale>
        <a:sx n="100" d="100"/>
        <a:sy n="100" d="100"/>
      </p:scale>
      <p:origin x="0" y="-399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5E0460-E654-42CE-A030-2BB41F913000}" type="datetimeFigureOut">
              <a:rPr lang="en-US" smtClean="0"/>
              <a:pPr/>
              <a:t>8/6/2023</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4093022-06E1-473B-909F-B1570F971297}" type="slidenum">
              <a:rPr lang="en-US" smtClean="0"/>
              <a:pPr/>
              <a:t>‹#›</a:t>
            </a:fld>
            <a:endParaRPr lang="en-US"/>
          </a:p>
        </p:txBody>
      </p:sp>
    </p:spTree>
    <p:extLst>
      <p:ext uri="{BB962C8B-B14F-4D97-AF65-F5344CB8AC3E}">
        <p14:creationId xmlns:p14="http://schemas.microsoft.com/office/powerpoint/2010/main" val="34035623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7DDB4388-F365-43A6-8496-C4CC9C5DDCA0}" type="datetimeFigureOut">
              <a:rPr lang="en-US" smtClean="0"/>
              <a:pPr/>
              <a:t>8/6/2023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DB4388-F365-43A6-8496-C4CC9C5DDCA0}" type="datetimeFigureOut">
              <a:rPr lang="en-US" smtClean="0"/>
              <a:pPr/>
              <a:t>8/6/2023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1"/>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41"/>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DB4388-F365-43A6-8496-C4CC9C5DDCA0}" type="datetimeFigureOut">
              <a:rPr lang="en-US" smtClean="0"/>
              <a:pPr/>
              <a:t>8/6/2023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DDB4388-F365-43A6-8496-C4CC9C5DDCA0}" type="datetimeFigureOut">
              <a:rPr lang="en-US" smtClean="0"/>
              <a:pPr/>
              <a:t>8/6/2023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DDB4388-F365-43A6-8496-C4CC9C5DDCA0}" type="datetimeFigureOut">
              <a:rPr lang="en-US" smtClean="0"/>
              <a:pPr/>
              <a:t>8/6/2023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3"/>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DDB4388-F365-43A6-8496-C4CC9C5DDCA0}" type="datetimeFigureOut">
              <a:rPr lang="en-US" smtClean="0"/>
              <a:pPr/>
              <a:t>8/6/2023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9"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DDB4388-F365-43A6-8496-C4CC9C5DDCA0}" type="datetimeFigureOut">
              <a:rPr lang="en-US" smtClean="0"/>
              <a:pPr/>
              <a:t>8/6/2023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DDB4388-F365-43A6-8496-C4CC9C5DDCA0}" type="datetimeFigureOut">
              <a:rPr lang="en-US" smtClean="0"/>
              <a:pPr/>
              <a:t>8/6/2023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DDB4388-F365-43A6-8496-C4CC9C5DDCA0}" type="datetimeFigureOut">
              <a:rPr lang="en-US" smtClean="0"/>
              <a:pPr/>
              <a:t>8/6/2023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3"/>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2"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8/6/2023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7DDB4388-F365-43A6-8496-C4CC9C5DDCA0}" type="datetimeFigureOut">
              <a:rPr lang="en-US" smtClean="0"/>
              <a:pPr/>
              <a:t>8/6/2023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C20909-B731-40E6-B40D-2B16F28635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09600" y="1600203"/>
            <a:ext cx="109728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09600" y="6356353"/>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DB4388-F365-43A6-8496-C4CC9C5DDCA0}" type="datetimeFigureOut">
              <a:rPr lang="en-US" smtClean="0"/>
              <a:pPr/>
              <a:t>8/6/2023</a:t>
            </a:fld>
            <a:endParaRPr lang="en-US"/>
          </a:p>
        </p:txBody>
      </p:sp>
      <p:sp>
        <p:nvSpPr>
          <p:cNvPr id="5" name="Footer Placeholder 4"/>
          <p:cNvSpPr>
            <a:spLocks noGrp="1"/>
          </p:cNvSpPr>
          <p:nvPr>
            <p:ph type="ftr" sz="quarter" idx="3"/>
          </p:nvPr>
        </p:nvSpPr>
        <p:spPr>
          <a:xfrm>
            <a:off x="4165600" y="6356353"/>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3"/>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C20909-B731-40E6-B40D-2B16F2863567}"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image" Target="../media/image1.jpeg"/><Relationship Id="rId1" Type="http://schemas.openxmlformats.org/officeDocument/2006/relationships/slideLayout" Target="../slideLayouts/slideLayout2.xml"/><Relationship Id="rId5" Type="http://schemas.openxmlformats.org/officeDocument/2006/relationships/image" Target="../media/image14.emf"/><Relationship Id="rId4" Type="http://schemas.openxmlformats.org/officeDocument/2006/relationships/image" Target="../media/image13.png"/></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image" Target="../media/image1.jpeg"/><Relationship Id="rId1" Type="http://schemas.openxmlformats.org/officeDocument/2006/relationships/slideLayout" Target="../slideLayouts/slideLayout2.xml"/><Relationship Id="rId4" Type="http://schemas.openxmlformats.org/officeDocument/2006/relationships/image" Target="../media/image10.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38200" y="762000"/>
            <a:ext cx="10513168" cy="2286000"/>
          </a:xfrm>
        </p:spPr>
        <p:txBody>
          <a:bodyPr>
            <a:normAutofit fontScale="90000"/>
          </a:bodyPr>
          <a:lstStyle/>
          <a:p>
            <a:br>
              <a:rPr lang="en-IN" sz="4000" dirty="0">
                <a:solidFill>
                  <a:srgbClr val="7030A0"/>
                </a:solidFill>
                <a:latin typeface="American Typewriter" panose="02090604020004020304" pitchFamily="18" charset="77"/>
              </a:rPr>
            </a:br>
            <a:br>
              <a:rPr lang="en-IN" sz="4000" dirty="0">
                <a:solidFill>
                  <a:srgbClr val="7030A0"/>
                </a:solidFill>
                <a:latin typeface="American Typewriter" panose="02090604020004020304" pitchFamily="18" charset="77"/>
              </a:rPr>
            </a:br>
            <a:br>
              <a:rPr lang="en-IN" sz="4000" dirty="0">
                <a:solidFill>
                  <a:srgbClr val="7030A0"/>
                </a:solidFill>
                <a:latin typeface="American Typewriter" panose="02090604020004020304" pitchFamily="18" charset="77"/>
              </a:rPr>
            </a:br>
            <a:r>
              <a:rPr lang="en-IN" sz="4000" dirty="0">
                <a:solidFill>
                  <a:srgbClr val="7030A0"/>
                </a:solidFill>
                <a:latin typeface="American Typewriter" panose="02090604020004020304" pitchFamily="18" charset="77"/>
              </a:rPr>
              <a:t>MECHANCIAL MEASUREMENTS AND METROLOGY(BTME-3503)</a:t>
            </a:r>
            <a:br>
              <a:rPr lang="en-IN" b="1" dirty="0"/>
            </a:br>
            <a:br>
              <a:rPr lang="en-US" dirty="0"/>
            </a:br>
            <a:br>
              <a:rPr lang="en-US" dirty="0"/>
            </a:br>
            <a:br>
              <a:rPr lang="en-US" dirty="0"/>
            </a:br>
            <a:endParaRPr lang="en-US" dirty="0"/>
          </a:p>
        </p:txBody>
      </p:sp>
      <p:sp>
        <p:nvSpPr>
          <p:cNvPr id="14" name="Footer Placeholder 4">
            <a:extLst>
              <a:ext uri="{FF2B5EF4-FFF2-40B4-BE49-F238E27FC236}">
                <a16:creationId xmlns:a16="http://schemas.microsoft.com/office/drawing/2014/main" id="{9DF95F34-A162-CA4C-889B-0891699B6A5A}"/>
              </a:ext>
            </a:extLst>
          </p:cNvPr>
          <p:cNvSpPr>
            <a:spLocks noGrp="1"/>
          </p:cNvSpPr>
          <p:nvPr>
            <p:ph type="ftr" sz="quarter" idx="11"/>
          </p:nvPr>
        </p:nvSpPr>
        <p:spPr>
          <a:xfrm>
            <a:off x="3175000" y="6365229"/>
            <a:ext cx="4114800" cy="365125"/>
          </a:xfrm>
        </p:spPr>
        <p:txBody>
          <a:bodyPr/>
          <a:lstStyle/>
          <a:p>
            <a:r>
              <a:rPr lang="en-US" b="1" dirty="0" err="1">
                <a:solidFill>
                  <a:schemeClr val="bg1"/>
                </a:solidFill>
              </a:rPr>
              <a:t>Dr.Nitin</a:t>
            </a:r>
            <a:r>
              <a:rPr lang="en-US" b="1">
                <a:solidFill>
                  <a:schemeClr val="bg1"/>
                </a:solidFill>
              </a:rPr>
              <a:t> Thapar_SOMC_ITFM</a:t>
            </a:r>
            <a:endParaRPr lang="en-US" b="1" dirty="0">
              <a:solidFill>
                <a:schemeClr val="bg1"/>
              </a:solidFill>
            </a:endParaRPr>
          </a:p>
        </p:txBody>
      </p:sp>
      <p:sp>
        <p:nvSpPr>
          <p:cNvPr id="13" name="Slide Number Placeholder 5">
            <a:extLst>
              <a:ext uri="{FF2B5EF4-FFF2-40B4-BE49-F238E27FC236}">
                <a16:creationId xmlns:a16="http://schemas.microsoft.com/office/drawing/2014/main" id="{C3EF51EB-3DA5-4842-B82C-4F75593C592D}"/>
              </a:ext>
            </a:extLst>
          </p:cNvPr>
          <p:cNvSpPr>
            <a:spLocks noGrp="1"/>
          </p:cNvSpPr>
          <p:nvPr>
            <p:ph type="sldNum" sz="quarter" idx="12"/>
          </p:nvPr>
        </p:nvSpPr>
        <p:spPr>
          <a:xfrm>
            <a:off x="8610600" y="6356350"/>
            <a:ext cx="2743200" cy="365125"/>
          </a:xfrm>
        </p:spPr>
        <p:txBody>
          <a:bodyPr/>
          <a:lstStyle/>
          <a:p>
            <a:fld id="{4074E40B-79F9-F74D-8D9E-1BC4B8F861E8}" type="slidenum">
              <a:rPr lang="en-US" smtClean="0"/>
              <a:pPr/>
              <a:t>1</a:t>
            </a:fld>
            <a:endParaRPr lang="en-US" dirty="0"/>
          </a:p>
        </p:txBody>
      </p:sp>
      <p:pic>
        <p:nvPicPr>
          <p:cNvPr id="12" name="Picture 2" descr="RIMT University">
            <a:extLst>
              <a:ext uri="{FF2B5EF4-FFF2-40B4-BE49-F238E27FC236}">
                <a16:creationId xmlns:a16="http://schemas.microsoft.com/office/drawing/2014/main" id="{C8EAC457-A304-E642-BEC5-79C861D9DBBF}"/>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14">
            <a:extLst>
              <a:ext uri="{FF2B5EF4-FFF2-40B4-BE49-F238E27FC236}">
                <a16:creationId xmlns:a16="http://schemas.microsoft.com/office/drawing/2014/main" id="{10D8ABEA-F2E3-8B43-9C07-09D62BFBF7A6}"/>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0000"/>
              </a:solidFill>
            </a:endParaRPr>
          </a:p>
        </p:txBody>
      </p:sp>
      <p:sp>
        <p:nvSpPr>
          <p:cNvPr id="16" name="Rectangle 15">
            <a:extLst>
              <a:ext uri="{FF2B5EF4-FFF2-40B4-BE49-F238E27FC236}">
                <a16:creationId xmlns:a16="http://schemas.microsoft.com/office/drawing/2014/main" id="{64FE491C-50AE-C347-9BEA-9FF9A5452B72}"/>
              </a:ext>
            </a:extLst>
          </p:cNvPr>
          <p:cNvSpPr/>
          <p:nvPr/>
        </p:nvSpPr>
        <p:spPr>
          <a:xfrm>
            <a:off x="-1295400" y="6330244"/>
            <a:ext cx="8585200" cy="400110"/>
          </a:xfrm>
          <a:prstGeom prst="rect">
            <a:avLst/>
          </a:prstGeom>
          <a:noFill/>
        </p:spPr>
        <p:txBody>
          <a:bodyPr wrap="square" lIns="91440" tIns="45720" rIns="91440" bIns="45720">
            <a:spAutoFit/>
          </a:bodyPr>
          <a:lstStyle/>
          <a:p>
            <a:pPr algn="ctr"/>
            <a:r>
              <a:rPr lang="en-GB" sz="2000" b="1" cap="none" spc="0" dirty="0">
                <a:ln w="22225">
                  <a:noFill/>
                  <a:prstDash val="solid"/>
                </a:ln>
                <a:solidFill>
                  <a:schemeClr val="bg1"/>
                </a:solidFill>
              </a:rPr>
              <a:t>education for life                                          </a:t>
            </a:r>
            <a:r>
              <a:rPr lang="en-GB" b="1" cap="none" spc="0" dirty="0">
                <a:ln w="22225">
                  <a:noFill/>
                  <a:prstDash val="solid"/>
                </a:ln>
                <a:solidFill>
                  <a:schemeClr val="bg1"/>
                </a:solidFill>
              </a:rPr>
              <a:t>www.rimt.ac.in</a:t>
            </a:r>
            <a:endParaRPr lang="en-GB" sz="2400" b="1" cap="none" spc="0" dirty="0">
              <a:ln w="22225">
                <a:noFill/>
                <a:prstDash val="solid"/>
              </a:ln>
              <a:solidFill>
                <a:schemeClr val="bg1"/>
              </a:solidFill>
            </a:endParaRPr>
          </a:p>
        </p:txBody>
      </p:sp>
      <p:sp>
        <p:nvSpPr>
          <p:cNvPr id="17"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sp>
        <p:nvSpPr>
          <p:cNvPr id="10" name="Title 3"/>
          <p:cNvSpPr txBox="1">
            <a:spLocks/>
          </p:cNvSpPr>
          <p:nvPr/>
        </p:nvSpPr>
        <p:spPr>
          <a:xfrm>
            <a:off x="7289800" y="4038600"/>
            <a:ext cx="4626154" cy="1447800"/>
          </a:xfrm>
          <a:prstGeom prst="rect">
            <a:avLst/>
          </a:prstGeom>
        </p:spPr>
        <p:txBody>
          <a:bodyPr vert="horz" lIns="91440" tIns="45720" rIns="91440" bIns="45720" rtlCol="0" anchor="ctr">
            <a:normAutofit fontScale="5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br>
              <a:rPr lang="en-IN" sz="4000" dirty="0">
                <a:solidFill>
                  <a:srgbClr val="7030A0"/>
                </a:solidFill>
                <a:latin typeface="American Typewriter" panose="02090604020004020304" pitchFamily="18" charset="77"/>
              </a:rPr>
            </a:br>
            <a:br>
              <a:rPr lang="en-IN" sz="4000" dirty="0">
                <a:solidFill>
                  <a:srgbClr val="7030A0"/>
                </a:solidFill>
                <a:latin typeface="American Typewriter" panose="02090604020004020304" pitchFamily="18" charset="77"/>
              </a:rPr>
            </a:br>
            <a:r>
              <a:rPr lang="en-IN" sz="4000" dirty="0"/>
              <a:t>Prepared by: </a:t>
            </a:r>
            <a:r>
              <a:rPr lang="en-IN" sz="4000" dirty="0" err="1"/>
              <a:t>Dr.</a:t>
            </a:r>
            <a:r>
              <a:rPr lang="en-IN" sz="4000" dirty="0"/>
              <a:t> Sachin Saini</a:t>
            </a:r>
            <a:br>
              <a:rPr lang="en-US" dirty="0"/>
            </a:br>
            <a:br>
              <a:rPr lang="en-US" dirty="0"/>
            </a:br>
            <a:endParaRPr lang="en-US" dirty="0"/>
          </a:p>
        </p:txBody>
      </p:sp>
      <p:sp>
        <p:nvSpPr>
          <p:cNvPr id="11" name="Title 3"/>
          <p:cNvSpPr txBox="1">
            <a:spLocks/>
          </p:cNvSpPr>
          <p:nvPr/>
        </p:nvSpPr>
        <p:spPr>
          <a:xfrm>
            <a:off x="990600" y="2590800"/>
            <a:ext cx="4626154" cy="1447800"/>
          </a:xfrm>
          <a:prstGeom prst="rect">
            <a:avLst/>
          </a:prstGeom>
        </p:spPr>
        <p:txBody>
          <a:bodyPr vert="horz" lIns="91440" tIns="45720" rIns="91440" bIns="45720" rtlCol="0" anchor="ctr">
            <a:normAutofit fontScale="250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70000"/>
              </a:lnSpc>
            </a:pPr>
            <a:br>
              <a:rPr lang="en-IN" sz="4000" dirty="0">
                <a:solidFill>
                  <a:srgbClr val="7030A0"/>
                </a:solidFill>
                <a:latin typeface="American Typewriter" panose="02090604020004020304" pitchFamily="18" charset="77"/>
              </a:rPr>
            </a:br>
            <a:br>
              <a:rPr lang="en-IN" sz="9600" dirty="0">
                <a:solidFill>
                  <a:srgbClr val="7030A0"/>
                </a:solidFill>
                <a:latin typeface="+mn-lt"/>
              </a:rPr>
            </a:br>
            <a:r>
              <a:rPr lang="en-US" sz="9600" dirty="0">
                <a:latin typeface="+mn-lt"/>
              </a:rPr>
              <a:t>Course Name: MMM </a:t>
            </a:r>
            <a:br>
              <a:rPr lang="en-US" sz="9600" dirty="0">
                <a:latin typeface="+mn-lt"/>
              </a:rPr>
            </a:br>
            <a:r>
              <a:rPr lang="en-US" sz="9600" dirty="0">
                <a:latin typeface="+mn-lt"/>
              </a:rPr>
              <a:t>Semester: 5th</a:t>
            </a:r>
            <a:br>
              <a:rPr lang="en-US" dirty="0"/>
            </a:br>
            <a:br>
              <a:rPr lang="en-US" dirty="0"/>
            </a:b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Standard Deviation</a:t>
            </a: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sp>
        <p:nvSpPr>
          <p:cNvPr id="5" name="Content Placeholder 4">
            <a:extLst>
              <a:ext uri="{FF2B5EF4-FFF2-40B4-BE49-F238E27FC236}">
                <a16:creationId xmlns:a16="http://schemas.microsoft.com/office/drawing/2014/main" id="{BC382008-4029-4DBC-B12D-CD68590389DF}"/>
              </a:ext>
            </a:extLst>
          </p:cNvPr>
          <p:cNvSpPr>
            <a:spLocks noGrp="1"/>
          </p:cNvSpPr>
          <p:nvPr>
            <p:ph idx="1"/>
          </p:nvPr>
        </p:nvSpPr>
        <p:spPr/>
        <p:txBody>
          <a:bodyPr/>
          <a:lstStyle/>
          <a:p>
            <a:r>
              <a:rPr lang="en-US" altLang="en-US" dirty="0"/>
              <a:t>The standard deviation of an infinite number of data is defined as the square root of the sum of the individual deviations squared divided by the number of readings.</a:t>
            </a:r>
          </a:p>
          <a:p>
            <a:endParaRPr lang="en-US" dirty="0"/>
          </a:p>
        </p:txBody>
      </p:sp>
      <p:pic>
        <p:nvPicPr>
          <p:cNvPr id="9" name="Picture 8">
            <a:extLst>
              <a:ext uri="{FF2B5EF4-FFF2-40B4-BE49-F238E27FC236}">
                <a16:creationId xmlns:a16="http://schemas.microsoft.com/office/drawing/2014/main" id="{1F3AE51D-C55B-4630-8A07-AFD462511602}"/>
              </a:ext>
            </a:extLst>
          </p:cNvPr>
          <p:cNvPicPr>
            <a:picLocks noChangeAspect="1"/>
          </p:cNvPicPr>
          <p:nvPr/>
        </p:nvPicPr>
        <p:blipFill>
          <a:blip r:embed="rId3"/>
          <a:stretch>
            <a:fillRect/>
          </a:stretch>
        </p:blipFill>
        <p:spPr>
          <a:xfrm>
            <a:off x="1295400" y="3443990"/>
            <a:ext cx="9601200" cy="1990725"/>
          </a:xfrm>
          <a:prstGeom prst="rect">
            <a:avLst/>
          </a:prstGeom>
        </p:spPr>
      </p:pic>
    </p:spTree>
    <p:extLst>
      <p:ext uri="{BB962C8B-B14F-4D97-AF65-F5344CB8AC3E}">
        <p14:creationId xmlns:p14="http://schemas.microsoft.com/office/powerpoint/2010/main" val="32052056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Variance</a:t>
            </a: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3" name="Content Placeholder 2">
            <a:extLst>
              <a:ext uri="{FF2B5EF4-FFF2-40B4-BE49-F238E27FC236}">
                <a16:creationId xmlns:a16="http://schemas.microsoft.com/office/drawing/2014/main" id="{45393643-2826-4DA8-9736-644E6FDFC4DC}"/>
              </a:ext>
            </a:extLst>
          </p:cNvPr>
          <p:cNvPicPr>
            <a:picLocks noGrp="1" noChangeAspect="1"/>
          </p:cNvPicPr>
          <p:nvPr>
            <p:ph idx="1"/>
          </p:nvPr>
        </p:nvPicPr>
        <p:blipFill>
          <a:blip r:embed="rId3"/>
          <a:stretch>
            <a:fillRect/>
          </a:stretch>
        </p:blipFill>
        <p:spPr>
          <a:xfrm>
            <a:off x="1143000" y="1682751"/>
            <a:ext cx="5343525" cy="3450881"/>
          </a:xfrm>
          <a:prstGeom prst="rect">
            <a:avLst/>
          </a:prstGeom>
        </p:spPr>
      </p:pic>
      <p:pic>
        <p:nvPicPr>
          <p:cNvPr id="7" name="Picture 6">
            <a:extLst>
              <a:ext uri="{FF2B5EF4-FFF2-40B4-BE49-F238E27FC236}">
                <a16:creationId xmlns:a16="http://schemas.microsoft.com/office/drawing/2014/main" id="{EF020473-4A5D-441A-B501-40D1A317B927}"/>
              </a:ext>
            </a:extLst>
          </p:cNvPr>
          <p:cNvPicPr>
            <a:picLocks noChangeAspect="1"/>
          </p:cNvPicPr>
          <p:nvPr/>
        </p:nvPicPr>
        <p:blipFill>
          <a:blip r:embed="rId4"/>
          <a:stretch>
            <a:fillRect/>
          </a:stretch>
        </p:blipFill>
        <p:spPr>
          <a:xfrm>
            <a:off x="6886544" y="1683944"/>
            <a:ext cx="4772056" cy="4176122"/>
          </a:xfrm>
          <a:prstGeom prst="rect">
            <a:avLst/>
          </a:prstGeom>
        </p:spPr>
      </p:pic>
      <p:pic>
        <p:nvPicPr>
          <p:cNvPr id="9" name="Picture 8">
            <a:extLst>
              <a:ext uri="{FF2B5EF4-FFF2-40B4-BE49-F238E27FC236}">
                <a16:creationId xmlns:a16="http://schemas.microsoft.com/office/drawing/2014/main" id="{894F27F7-D4B6-4E54-94AC-D1620AE9B255}"/>
              </a:ext>
            </a:extLst>
          </p:cNvPr>
          <p:cNvPicPr>
            <a:picLocks noChangeAspect="1"/>
          </p:cNvPicPr>
          <p:nvPr/>
        </p:nvPicPr>
        <p:blipFill>
          <a:blip r:embed="rId5"/>
          <a:stretch>
            <a:fillRect/>
          </a:stretch>
        </p:blipFill>
        <p:spPr>
          <a:xfrm>
            <a:off x="8747973" y="2996810"/>
            <a:ext cx="2219325" cy="1685925"/>
          </a:xfrm>
          <a:prstGeom prst="rect">
            <a:avLst/>
          </a:prstGeom>
        </p:spPr>
      </p:pic>
    </p:spTree>
    <p:extLst>
      <p:ext uri="{BB962C8B-B14F-4D97-AF65-F5344CB8AC3E}">
        <p14:creationId xmlns:p14="http://schemas.microsoft.com/office/powerpoint/2010/main" val="33195707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a:t>Numerical Problem</a:t>
            </a:r>
            <a:endParaRPr lang="en-IN" b="1" dirty="0"/>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sp>
        <p:nvSpPr>
          <p:cNvPr id="12" name="Rectangle 11">
            <a:extLst>
              <a:ext uri="{FF2B5EF4-FFF2-40B4-BE49-F238E27FC236}">
                <a16:creationId xmlns:a16="http://schemas.microsoft.com/office/drawing/2014/main" id="{7A8CF66A-93AE-46E4-AAFD-661435EA2BA0}"/>
              </a:ext>
            </a:extLst>
          </p:cNvPr>
          <p:cNvSpPr/>
          <p:nvPr/>
        </p:nvSpPr>
        <p:spPr>
          <a:xfrm>
            <a:off x="914400" y="1081085"/>
            <a:ext cx="10363200" cy="4622804"/>
          </a:xfrm>
          <a:prstGeom prst="rect">
            <a:avLst/>
          </a:prstGeom>
        </p:spPr>
        <p:txBody>
          <a:bodyPr wrap="square">
            <a:spAutoFit/>
          </a:bodyPr>
          <a:lstStyle/>
          <a:p>
            <a:pPr marL="609600" lvl="0" indent="-609600" fontAlgn="base">
              <a:spcBef>
                <a:spcPct val="20000"/>
              </a:spcBef>
              <a:spcAft>
                <a:spcPct val="0"/>
              </a:spcAft>
              <a:buClr>
                <a:srgbClr val="996600"/>
              </a:buClr>
            </a:pPr>
            <a:r>
              <a:rPr lang="en-US" altLang="en-US" sz="3200" kern="0" dirty="0">
                <a:solidFill>
                  <a:srgbClr val="000000"/>
                </a:solidFill>
                <a:latin typeface="Times New Roman"/>
              </a:rPr>
              <a:t>Question: The following 10 observation were recorded when measuring a voltage:</a:t>
            </a:r>
          </a:p>
          <a:p>
            <a:pPr marL="609600" lvl="0" indent="-609600" fontAlgn="base">
              <a:spcBef>
                <a:spcPct val="20000"/>
              </a:spcBef>
              <a:spcAft>
                <a:spcPct val="0"/>
              </a:spcAft>
              <a:buClr>
                <a:srgbClr val="996600"/>
              </a:buClr>
            </a:pPr>
            <a:r>
              <a:rPr lang="en-US" altLang="en-US" sz="3200" kern="0" dirty="0">
                <a:solidFill>
                  <a:srgbClr val="000000"/>
                </a:solidFill>
                <a:latin typeface="Times New Roman"/>
              </a:rPr>
              <a:t>41.7,42.0,41.8,42.0,42.1,</a:t>
            </a:r>
          </a:p>
          <a:p>
            <a:pPr marL="609600" lvl="0" indent="-609600" fontAlgn="base">
              <a:spcBef>
                <a:spcPct val="20000"/>
              </a:spcBef>
              <a:spcAft>
                <a:spcPct val="0"/>
              </a:spcAft>
              <a:buClr>
                <a:srgbClr val="996600"/>
              </a:buClr>
            </a:pPr>
            <a:r>
              <a:rPr lang="en-US" altLang="en-US" sz="3200" kern="0" dirty="0">
                <a:solidFill>
                  <a:srgbClr val="000000"/>
                </a:solidFill>
                <a:latin typeface="Times New Roman"/>
              </a:rPr>
              <a:t>41.9,42.0,41.9,42.5,41.8 volts.</a:t>
            </a:r>
          </a:p>
          <a:p>
            <a:pPr marL="609600" lvl="0" indent="-609600" fontAlgn="base">
              <a:spcBef>
                <a:spcPct val="20000"/>
              </a:spcBef>
              <a:spcAft>
                <a:spcPct val="0"/>
              </a:spcAft>
              <a:buClr>
                <a:srgbClr val="996600"/>
              </a:buClr>
              <a:buFont typeface="Wingdings" panose="05000000000000000000" pitchFamily="2" charset="2"/>
              <a:buAutoNum type="arabicPeriod"/>
            </a:pPr>
            <a:r>
              <a:rPr lang="en-US" altLang="en-US" sz="3200" kern="0" dirty="0">
                <a:solidFill>
                  <a:srgbClr val="000000"/>
                </a:solidFill>
                <a:latin typeface="Times New Roman"/>
              </a:rPr>
              <a:t>Mean </a:t>
            </a:r>
          </a:p>
          <a:p>
            <a:pPr marL="609600" lvl="0" indent="-609600" fontAlgn="base">
              <a:spcBef>
                <a:spcPct val="20000"/>
              </a:spcBef>
              <a:spcAft>
                <a:spcPct val="0"/>
              </a:spcAft>
              <a:buClr>
                <a:srgbClr val="996600"/>
              </a:buClr>
              <a:buFont typeface="Wingdings" panose="05000000000000000000" pitchFamily="2" charset="2"/>
              <a:buAutoNum type="arabicPeriod"/>
            </a:pPr>
            <a:r>
              <a:rPr lang="en-US" altLang="en-US" sz="3200" kern="0" dirty="0">
                <a:solidFill>
                  <a:srgbClr val="000000"/>
                </a:solidFill>
                <a:latin typeface="Times New Roman"/>
              </a:rPr>
              <a:t>Standard Deviation</a:t>
            </a:r>
          </a:p>
          <a:p>
            <a:pPr marL="609600" lvl="0" indent="-609600" fontAlgn="base">
              <a:spcBef>
                <a:spcPct val="20000"/>
              </a:spcBef>
              <a:spcAft>
                <a:spcPct val="0"/>
              </a:spcAft>
              <a:buClr>
                <a:srgbClr val="996600"/>
              </a:buClr>
              <a:buFont typeface="Wingdings" panose="05000000000000000000" pitchFamily="2" charset="2"/>
              <a:buAutoNum type="arabicPeriod"/>
            </a:pPr>
            <a:r>
              <a:rPr lang="en-US" altLang="en-US" sz="3200" kern="0" dirty="0">
                <a:solidFill>
                  <a:srgbClr val="000000"/>
                </a:solidFill>
                <a:latin typeface="Times New Roman"/>
              </a:rPr>
              <a:t>Probable Error</a:t>
            </a:r>
          </a:p>
          <a:p>
            <a:pPr marL="609600" lvl="0" indent="-609600" fontAlgn="base">
              <a:spcBef>
                <a:spcPct val="20000"/>
              </a:spcBef>
              <a:spcAft>
                <a:spcPct val="0"/>
              </a:spcAft>
              <a:buClr>
                <a:srgbClr val="996600"/>
              </a:buClr>
              <a:buFont typeface="Wingdings" panose="05000000000000000000" pitchFamily="2" charset="2"/>
              <a:buAutoNum type="arabicPeriod"/>
            </a:pPr>
            <a:r>
              <a:rPr lang="en-US" altLang="en-US" sz="3200" kern="0" dirty="0">
                <a:solidFill>
                  <a:srgbClr val="000000"/>
                </a:solidFill>
                <a:latin typeface="Times New Roman"/>
              </a:rPr>
              <a:t>Range.</a:t>
            </a:r>
          </a:p>
        </p:txBody>
      </p:sp>
    </p:spTree>
    <p:extLst>
      <p:ext uri="{BB962C8B-B14F-4D97-AF65-F5344CB8AC3E}">
        <p14:creationId xmlns:p14="http://schemas.microsoft.com/office/powerpoint/2010/main" val="18437243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Calibration</a:t>
            </a: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sp>
        <p:nvSpPr>
          <p:cNvPr id="12" name="Rectangle 11">
            <a:extLst>
              <a:ext uri="{FF2B5EF4-FFF2-40B4-BE49-F238E27FC236}">
                <a16:creationId xmlns:a16="http://schemas.microsoft.com/office/drawing/2014/main" id="{EA99B890-229A-4C59-9656-CFC7E9A26306}"/>
              </a:ext>
            </a:extLst>
          </p:cNvPr>
          <p:cNvSpPr/>
          <p:nvPr/>
        </p:nvSpPr>
        <p:spPr>
          <a:xfrm>
            <a:off x="709534" y="1153931"/>
            <a:ext cx="10972800" cy="4315027"/>
          </a:xfrm>
          <a:prstGeom prst="rect">
            <a:avLst/>
          </a:prstGeom>
        </p:spPr>
        <p:txBody>
          <a:bodyPr wrap="square">
            <a:spAutoFit/>
          </a:bodyPr>
          <a:lstStyle/>
          <a:p>
            <a:pPr marL="342900" lvl="0" indent="-342900" fontAlgn="base">
              <a:spcBef>
                <a:spcPct val="20000"/>
              </a:spcBef>
              <a:spcAft>
                <a:spcPct val="0"/>
              </a:spcAft>
              <a:buClr>
                <a:srgbClr val="996600"/>
              </a:buClr>
              <a:buFont typeface="Wingdings" panose="05000000000000000000" pitchFamily="2" charset="2"/>
              <a:buChar char="w"/>
            </a:pPr>
            <a:r>
              <a:rPr lang="en-US" altLang="en-US" sz="2800" kern="0" dirty="0">
                <a:solidFill>
                  <a:srgbClr val="000000"/>
                </a:solidFill>
                <a:latin typeface="Times New Roman"/>
              </a:rPr>
              <a:t>Calibration of all instruments is important since it affords the opportunity to check the instruments against a known standard and subsequently to find errors and accuracy.</a:t>
            </a:r>
          </a:p>
          <a:p>
            <a:pPr marL="342900" lvl="0" indent="-342900" fontAlgn="base">
              <a:spcBef>
                <a:spcPct val="20000"/>
              </a:spcBef>
              <a:spcAft>
                <a:spcPct val="0"/>
              </a:spcAft>
              <a:buClr>
                <a:srgbClr val="996600"/>
              </a:buClr>
              <a:buFont typeface="Wingdings" panose="05000000000000000000" pitchFamily="2" charset="2"/>
              <a:buChar char="w"/>
            </a:pPr>
            <a:r>
              <a:rPr lang="en-US" altLang="en-US" sz="2800" kern="0" dirty="0">
                <a:solidFill>
                  <a:srgbClr val="000000"/>
                </a:solidFill>
                <a:latin typeface="Times New Roman"/>
              </a:rPr>
              <a:t>Calibration Procedure involve a comparison of the particular instrument with either</a:t>
            </a:r>
          </a:p>
          <a:p>
            <a:pPr marL="342900" lvl="0" indent="-342900" fontAlgn="base">
              <a:spcBef>
                <a:spcPct val="20000"/>
              </a:spcBef>
              <a:spcAft>
                <a:spcPct val="0"/>
              </a:spcAft>
              <a:buClr>
                <a:srgbClr val="996600"/>
              </a:buClr>
              <a:buFont typeface="Wingdings" panose="05000000000000000000" pitchFamily="2" charset="2"/>
              <a:buChar char="Ø"/>
            </a:pPr>
            <a:r>
              <a:rPr lang="en-US" altLang="en-US" sz="2800" kern="0" dirty="0">
                <a:solidFill>
                  <a:srgbClr val="000000"/>
                </a:solidFill>
                <a:latin typeface="Times New Roman"/>
              </a:rPr>
              <a:t> a Primary standard</a:t>
            </a:r>
          </a:p>
          <a:p>
            <a:pPr marL="342900" lvl="0" indent="-342900" fontAlgn="base">
              <a:spcBef>
                <a:spcPct val="20000"/>
              </a:spcBef>
              <a:spcAft>
                <a:spcPct val="0"/>
              </a:spcAft>
              <a:buClr>
                <a:srgbClr val="996600"/>
              </a:buClr>
              <a:buFont typeface="Wingdings" panose="05000000000000000000" pitchFamily="2" charset="2"/>
              <a:buChar char="Ø"/>
            </a:pPr>
            <a:r>
              <a:rPr lang="en-US" altLang="en-US" sz="2800" kern="0" dirty="0">
                <a:solidFill>
                  <a:srgbClr val="000000"/>
                </a:solidFill>
                <a:latin typeface="Times New Roman"/>
              </a:rPr>
              <a:t>a secondary standard with a higher accuracy than the instrument to be calibrated.</a:t>
            </a:r>
          </a:p>
          <a:p>
            <a:pPr marL="342900" lvl="0" indent="-342900" fontAlgn="base">
              <a:spcBef>
                <a:spcPct val="20000"/>
              </a:spcBef>
              <a:spcAft>
                <a:spcPct val="0"/>
              </a:spcAft>
              <a:buClr>
                <a:srgbClr val="996600"/>
              </a:buClr>
              <a:buFont typeface="Wingdings" panose="05000000000000000000" pitchFamily="2" charset="2"/>
              <a:buChar char="Ø"/>
            </a:pPr>
            <a:r>
              <a:rPr lang="en-US" altLang="en-US" sz="2800" kern="0" dirty="0">
                <a:solidFill>
                  <a:srgbClr val="000000"/>
                </a:solidFill>
                <a:latin typeface="Times New Roman"/>
              </a:rPr>
              <a:t>an instrument of known accuracy.</a:t>
            </a:r>
          </a:p>
        </p:txBody>
      </p:sp>
    </p:spTree>
    <p:extLst>
      <p:ext uri="{BB962C8B-B14F-4D97-AF65-F5344CB8AC3E}">
        <p14:creationId xmlns:p14="http://schemas.microsoft.com/office/powerpoint/2010/main" val="13179190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Summary</a:t>
            </a:r>
          </a:p>
        </p:txBody>
      </p:sp>
      <p:sp>
        <p:nvSpPr>
          <p:cNvPr id="3" name="Content Placeholder 2"/>
          <p:cNvSpPr>
            <a:spLocks noGrp="1"/>
          </p:cNvSpPr>
          <p:nvPr>
            <p:ph idx="1"/>
          </p:nvPr>
        </p:nvSpPr>
        <p:spPr/>
        <p:txBody>
          <a:bodyPr>
            <a:normAutofit/>
          </a:bodyPr>
          <a:lstStyle/>
          <a:p>
            <a:pPr marL="0" indent="0">
              <a:buNone/>
            </a:pPr>
            <a:r>
              <a:rPr lang="en-IN" dirty="0"/>
              <a:t>In this topic, main attention was given on the errors and their types in the field of measurements. Overall from the topic, it can concluded that how important is the rectification of the errors in the measurements.</a:t>
            </a: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spTree>
    <p:extLst>
      <p:ext uri="{BB962C8B-B14F-4D97-AF65-F5344CB8AC3E}">
        <p14:creationId xmlns:p14="http://schemas.microsoft.com/office/powerpoint/2010/main" val="19491151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Topics to be Discussed in Next Lecture</a:t>
            </a:r>
          </a:p>
        </p:txBody>
      </p:sp>
      <p:sp>
        <p:nvSpPr>
          <p:cNvPr id="3" name="Content Placeholder 2"/>
          <p:cNvSpPr>
            <a:spLocks noGrp="1"/>
          </p:cNvSpPr>
          <p:nvPr>
            <p:ph idx="1"/>
          </p:nvPr>
        </p:nvSpPr>
        <p:spPr/>
        <p:txBody>
          <a:bodyPr>
            <a:normAutofit/>
          </a:bodyPr>
          <a:lstStyle/>
          <a:p>
            <a:r>
              <a:rPr lang="en-IN" dirty="0"/>
              <a:t>Metrology</a:t>
            </a: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0591800" y="9525"/>
            <a:ext cx="13605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spTree>
    <p:extLst>
      <p:ext uri="{BB962C8B-B14F-4D97-AF65-F5344CB8AC3E}">
        <p14:creationId xmlns:p14="http://schemas.microsoft.com/office/powerpoint/2010/main" val="86997682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Errors in measurements </a:t>
            </a: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9" name="Content Placeholder 8">
            <a:extLst>
              <a:ext uri="{FF2B5EF4-FFF2-40B4-BE49-F238E27FC236}">
                <a16:creationId xmlns:a16="http://schemas.microsoft.com/office/drawing/2014/main" id="{CF6532F8-9EA2-49B4-8D0A-38F4F33E8693}"/>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12142" y="1326503"/>
            <a:ext cx="11125199"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128776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a:t>Errors in measurements </a:t>
            </a: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11" name="Picture 10">
            <a:extLst>
              <a:ext uri="{FF2B5EF4-FFF2-40B4-BE49-F238E27FC236}">
                <a16:creationId xmlns:a16="http://schemas.microsoft.com/office/drawing/2014/main" id="{E47F9302-474A-4590-A720-B7E3186E349C}"/>
              </a:ext>
            </a:extLst>
          </p:cNvPr>
          <p:cNvPicPr>
            <a:picLocks noChangeAspect="1"/>
          </p:cNvPicPr>
          <p:nvPr/>
        </p:nvPicPr>
        <p:blipFill>
          <a:blip r:embed="rId3"/>
          <a:stretch>
            <a:fillRect/>
          </a:stretch>
        </p:blipFill>
        <p:spPr>
          <a:xfrm>
            <a:off x="762000" y="1169988"/>
            <a:ext cx="11190397" cy="4754562"/>
          </a:xfrm>
          <a:prstGeom prst="rect">
            <a:avLst/>
          </a:prstGeom>
        </p:spPr>
      </p:pic>
    </p:spTree>
    <p:extLst>
      <p:ext uri="{BB962C8B-B14F-4D97-AF65-F5344CB8AC3E}">
        <p14:creationId xmlns:p14="http://schemas.microsoft.com/office/powerpoint/2010/main" val="2020979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Metrology </a:t>
            </a: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9" name="Content Placeholder 8">
            <a:extLst>
              <a:ext uri="{FF2B5EF4-FFF2-40B4-BE49-F238E27FC236}">
                <a16:creationId xmlns:a16="http://schemas.microsoft.com/office/drawing/2014/main" id="{DEE869DE-D446-440B-9EA6-3F041791D22F}"/>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914400" y="1169988"/>
            <a:ext cx="10439400" cy="495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973101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Metrology </a:t>
            </a: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9" name="Content Placeholder 8">
            <a:extLst>
              <a:ext uri="{FF2B5EF4-FFF2-40B4-BE49-F238E27FC236}">
                <a16:creationId xmlns:a16="http://schemas.microsoft.com/office/drawing/2014/main" id="{E9DF4E7B-80CF-4F37-B126-DE8537E926BD}"/>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43000" y="1219200"/>
            <a:ext cx="10439399"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563900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Metrology </a:t>
            </a: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9" name="Content Placeholder 8">
            <a:extLst>
              <a:ext uri="{FF2B5EF4-FFF2-40B4-BE49-F238E27FC236}">
                <a16:creationId xmlns:a16="http://schemas.microsoft.com/office/drawing/2014/main" id="{03184EC4-E3FF-49B4-8CBD-CD1EEA4989B4}"/>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09600" y="1169988"/>
            <a:ext cx="11125200" cy="4956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5419289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Metrology </a:t>
            </a: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9" name="Content Placeholder 8">
            <a:extLst>
              <a:ext uri="{FF2B5EF4-FFF2-40B4-BE49-F238E27FC236}">
                <a16:creationId xmlns:a16="http://schemas.microsoft.com/office/drawing/2014/main" id="{02E0DAA5-45B2-47CE-860F-C4CDF05AFB04}"/>
              </a:ext>
            </a:extLst>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66800" y="1417638"/>
            <a:ext cx="10058400" cy="46783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746777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Residual Error</a:t>
            </a: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pic>
        <p:nvPicPr>
          <p:cNvPr id="7" name="Content Placeholder 6">
            <a:extLst>
              <a:ext uri="{FF2B5EF4-FFF2-40B4-BE49-F238E27FC236}">
                <a16:creationId xmlns:a16="http://schemas.microsoft.com/office/drawing/2014/main" id="{4A87F5E8-131B-497F-BE56-383AA360EA88}"/>
              </a:ext>
            </a:extLst>
          </p:cNvPr>
          <p:cNvPicPr>
            <a:picLocks noGrp="1" noChangeAspect="1"/>
          </p:cNvPicPr>
          <p:nvPr>
            <p:ph idx="1"/>
          </p:nvPr>
        </p:nvPicPr>
        <p:blipFill>
          <a:blip r:embed="rId3"/>
          <a:stretch>
            <a:fillRect/>
          </a:stretch>
        </p:blipFill>
        <p:spPr>
          <a:xfrm>
            <a:off x="990600" y="1546455"/>
            <a:ext cx="10591800" cy="4219575"/>
          </a:xfrm>
          <a:prstGeom prst="rect">
            <a:avLst/>
          </a:prstGeom>
        </p:spPr>
      </p:pic>
    </p:spTree>
    <p:extLst>
      <p:ext uri="{BB962C8B-B14F-4D97-AF65-F5344CB8AC3E}">
        <p14:creationId xmlns:p14="http://schemas.microsoft.com/office/powerpoint/2010/main" val="15754200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IN" b="1" dirty="0"/>
              <a:t>Arithmetic mean</a:t>
            </a:r>
          </a:p>
        </p:txBody>
      </p:sp>
      <p:pic>
        <p:nvPicPr>
          <p:cNvPr id="4" name="Picture 2" descr="RIMT University">
            <a:extLst>
              <a:ext uri="{FF2B5EF4-FFF2-40B4-BE49-F238E27FC236}">
                <a16:creationId xmlns:a16="http://schemas.microsoft.com/office/drawing/2014/main" id="{B4E8E784-8F2B-A840-A113-9AC4CAE3D8DB}"/>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82200" y="9525"/>
            <a:ext cx="1970197" cy="895350"/>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04C86E98-25B0-4342-9987-EF3973486A7D}"/>
              </a:ext>
            </a:extLst>
          </p:cNvPr>
          <p:cNvSpPr/>
          <p:nvPr/>
        </p:nvSpPr>
        <p:spPr>
          <a:xfrm>
            <a:off x="7713" y="6392862"/>
            <a:ext cx="6350000" cy="365125"/>
          </a:xfrm>
          <a:prstGeom prst="rect">
            <a:avLst/>
          </a:prstGeom>
          <a:solidFill>
            <a:srgbClr val="BD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b="1" dirty="0">
                <a:ln w="22225">
                  <a:noFill/>
                  <a:prstDash val="solid"/>
                </a:ln>
                <a:solidFill>
                  <a:schemeClr val="bg1"/>
                </a:solidFill>
              </a:rPr>
              <a:t>education for life                                          www.rimt.ac.in</a:t>
            </a:r>
            <a:endParaRPr lang="en-GB" sz="2000" b="1" dirty="0">
              <a:ln w="22225">
                <a:noFill/>
                <a:prstDash val="solid"/>
              </a:ln>
              <a:solidFill>
                <a:schemeClr val="bg1"/>
              </a:solidFill>
            </a:endParaRPr>
          </a:p>
        </p:txBody>
      </p:sp>
      <p:sp>
        <p:nvSpPr>
          <p:cNvPr id="8" name="Footer Placeholder 4">
            <a:extLst>
              <a:ext uri="{FF2B5EF4-FFF2-40B4-BE49-F238E27FC236}">
                <a16:creationId xmlns:a16="http://schemas.microsoft.com/office/drawing/2014/main" id="{DD4A000E-D220-0045-A2D1-8D39B19F67C4}"/>
              </a:ext>
            </a:extLst>
          </p:cNvPr>
          <p:cNvSpPr txBox="1">
            <a:spLocks/>
          </p:cNvSpPr>
          <p:nvPr/>
        </p:nvSpPr>
        <p:spPr>
          <a:xfrm>
            <a:off x="6357713" y="6365229"/>
            <a:ext cx="4114800" cy="365125"/>
          </a:xfrm>
          <a:prstGeom prst="rect">
            <a:avLst/>
          </a:prstGeom>
        </p:spPr>
        <p:txBody>
          <a:bodyPr vert="horz" lIns="91440" tIns="45720" rIns="91440" bIns="45720" rtlCol="0" anchor="ctr"/>
          <a:lstStyle>
            <a:defPPr>
              <a:defRPr lang="en-US"/>
            </a:defPPr>
            <a:lvl1pPr marL="0" algn="ctr"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400" b="1" dirty="0">
                <a:solidFill>
                  <a:schemeClr val="tx1"/>
                </a:solidFill>
              </a:rPr>
              <a:t>Department of Mechanical Engineering</a:t>
            </a:r>
          </a:p>
        </p:txBody>
      </p:sp>
      <p:sp>
        <p:nvSpPr>
          <p:cNvPr id="5" name="Content Placeholder 4">
            <a:extLst>
              <a:ext uri="{FF2B5EF4-FFF2-40B4-BE49-F238E27FC236}">
                <a16:creationId xmlns:a16="http://schemas.microsoft.com/office/drawing/2014/main" id="{EE9A0EFE-CAA7-4A72-A1E2-4EB23619BC9A}"/>
              </a:ext>
            </a:extLst>
          </p:cNvPr>
          <p:cNvSpPr>
            <a:spLocks noGrp="1"/>
          </p:cNvSpPr>
          <p:nvPr>
            <p:ph idx="1"/>
          </p:nvPr>
        </p:nvSpPr>
        <p:spPr>
          <a:xfrm>
            <a:off x="609600" y="1129505"/>
            <a:ext cx="7010400" cy="5263357"/>
          </a:xfrm>
        </p:spPr>
        <p:txBody>
          <a:bodyPr>
            <a:normAutofit lnSpcReduction="10000"/>
          </a:bodyPr>
          <a:lstStyle/>
          <a:p>
            <a:r>
              <a:rPr lang="en-US" altLang="en-US" dirty="0"/>
              <a:t>The most probable value of measured variable is the arithmetic mean of the number of readings taken. </a:t>
            </a:r>
          </a:p>
          <a:p>
            <a:r>
              <a:rPr lang="en-US" altLang="en-US" dirty="0"/>
              <a:t>It is given by</a:t>
            </a:r>
          </a:p>
          <a:p>
            <a:pPr marL="0" indent="0">
              <a:buNone/>
            </a:pPr>
            <a:r>
              <a:rPr lang="en-US" altLang="en-US" dirty="0"/>
              <a:t>    Where     x = arithmetic mean </a:t>
            </a:r>
          </a:p>
          <a:p>
            <a:r>
              <a:rPr lang="en-US" altLang="en-US" dirty="0"/>
              <a:t>  x1,x2,.. x3= readings of samples</a:t>
            </a:r>
          </a:p>
          <a:p>
            <a:pPr marL="0" indent="0">
              <a:buNone/>
            </a:pPr>
            <a:r>
              <a:rPr lang="en-US" altLang="en-US" dirty="0"/>
              <a:t>     n= number of readings</a:t>
            </a:r>
          </a:p>
          <a:p>
            <a:r>
              <a:rPr lang="en-US" altLang="en-US" dirty="0"/>
              <a:t>Deviation is departure of the observed reading from the arithmetic mean of the group of readings</a:t>
            </a:r>
          </a:p>
          <a:p>
            <a:endParaRPr lang="en-US" altLang="en-US" dirty="0"/>
          </a:p>
          <a:p>
            <a:endParaRPr lang="en-US" altLang="en-US" dirty="0"/>
          </a:p>
          <a:p>
            <a:endParaRPr lang="en-US" dirty="0"/>
          </a:p>
        </p:txBody>
      </p:sp>
      <p:pic>
        <p:nvPicPr>
          <p:cNvPr id="9" name="Picture 8">
            <a:extLst>
              <a:ext uri="{FF2B5EF4-FFF2-40B4-BE49-F238E27FC236}">
                <a16:creationId xmlns:a16="http://schemas.microsoft.com/office/drawing/2014/main" id="{85C598DE-EBBC-41A9-AFBA-47F748B8C45F}"/>
              </a:ext>
            </a:extLst>
          </p:cNvPr>
          <p:cNvPicPr>
            <a:picLocks noChangeAspect="1"/>
          </p:cNvPicPr>
          <p:nvPr/>
        </p:nvPicPr>
        <p:blipFill>
          <a:blip r:embed="rId3"/>
          <a:stretch>
            <a:fillRect/>
          </a:stretch>
        </p:blipFill>
        <p:spPr>
          <a:xfrm>
            <a:off x="8610600" y="2441871"/>
            <a:ext cx="3167287" cy="3895725"/>
          </a:xfrm>
          <a:prstGeom prst="rect">
            <a:avLst/>
          </a:prstGeom>
        </p:spPr>
      </p:pic>
      <p:pic>
        <p:nvPicPr>
          <p:cNvPr id="10" name="Picture 9">
            <a:extLst>
              <a:ext uri="{FF2B5EF4-FFF2-40B4-BE49-F238E27FC236}">
                <a16:creationId xmlns:a16="http://schemas.microsoft.com/office/drawing/2014/main" id="{E2239FA0-AA67-4E29-9F10-20BFE38EB93D}"/>
              </a:ext>
            </a:extLst>
          </p:cNvPr>
          <p:cNvPicPr>
            <a:picLocks noChangeAspect="1"/>
          </p:cNvPicPr>
          <p:nvPr/>
        </p:nvPicPr>
        <p:blipFill>
          <a:blip r:embed="rId4"/>
          <a:stretch>
            <a:fillRect/>
          </a:stretch>
        </p:blipFill>
        <p:spPr>
          <a:xfrm>
            <a:off x="3962400" y="2452355"/>
            <a:ext cx="3057525" cy="838200"/>
          </a:xfrm>
          <a:prstGeom prst="rect">
            <a:avLst/>
          </a:prstGeom>
        </p:spPr>
      </p:pic>
    </p:spTree>
    <p:extLst>
      <p:ext uri="{BB962C8B-B14F-4D97-AF65-F5344CB8AC3E}">
        <p14:creationId xmlns:p14="http://schemas.microsoft.com/office/powerpoint/2010/main" val="307777851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4060</TotalTime>
  <Words>503</Words>
  <Application>Microsoft Office PowerPoint</Application>
  <PresentationFormat>Widescreen</PresentationFormat>
  <Paragraphs>71</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American Typewriter</vt:lpstr>
      <vt:lpstr>Arial</vt:lpstr>
      <vt:lpstr>Calibri</vt:lpstr>
      <vt:lpstr>Times New Roman</vt:lpstr>
      <vt:lpstr>Wingdings</vt:lpstr>
      <vt:lpstr>Office Theme</vt:lpstr>
      <vt:lpstr>   MECHANCIAL MEASUREMENTS AND METROLOGY(BTME-3503)    </vt:lpstr>
      <vt:lpstr>Errors in measurements </vt:lpstr>
      <vt:lpstr>Errors in measurements </vt:lpstr>
      <vt:lpstr>Metrology </vt:lpstr>
      <vt:lpstr>Metrology </vt:lpstr>
      <vt:lpstr>Metrology </vt:lpstr>
      <vt:lpstr>Metrology </vt:lpstr>
      <vt:lpstr>Residual Error</vt:lpstr>
      <vt:lpstr>Arithmetic mean</vt:lpstr>
      <vt:lpstr>Standard Deviation</vt:lpstr>
      <vt:lpstr>Variance</vt:lpstr>
      <vt:lpstr>Numerical Problem</vt:lpstr>
      <vt:lpstr>Calibration</vt:lpstr>
      <vt:lpstr>Summary</vt:lpstr>
      <vt:lpstr>Topics to be Discussed in Next Lecture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FINANCIAL MANAGEMENT</dc:title>
  <dc:creator>DELL</dc:creator>
  <cp:lastModifiedBy>DELL</cp:lastModifiedBy>
  <cp:revision>128</cp:revision>
  <dcterms:created xsi:type="dcterms:W3CDTF">2020-11-12T04:35:12Z</dcterms:created>
  <dcterms:modified xsi:type="dcterms:W3CDTF">2023-08-06T14:02:32Z</dcterms:modified>
</cp:coreProperties>
</file>