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379" r:id="rId3"/>
    <p:sldId id="380" r:id="rId4"/>
    <p:sldId id="381" r:id="rId5"/>
    <p:sldId id="382" r:id="rId6"/>
    <p:sldId id="383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437" autoAdjust="0"/>
    <p:restoredTop sz="94660"/>
  </p:normalViewPr>
  <p:slideViewPr>
    <p:cSldViewPr>
      <p:cViewPr>
        <p:scale>
          <a:sx n="98" d="100"/>
          <a:sy n="98" d="100"/>
        </p:scale>
        <p:origin x="-942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5826" y="140667"/>
            <a:ext cx="6055360" cy="4326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75" dirty="0">
                <a:solidFill>
                  <a:srgbClr val="C0504D"/>
                </a:solidFill>
                <a:latin typeface="Calibri"/>
                <a:cs typeface="Calibri"/>
              </a:rPr>
              <a:t>COMBINATIONAL</a:t>
            </a:r>
            <a:r>
              <a:rPr sz="4400" spc="2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4400" spc="-40" dirty="0">
                <a:solidFill>
                  <a:srgbClr val="C0504D"/>
                </a:solidFill>
                <a:latin typeface="Calibri"/>
                <a:cs typeface="Calibri"/>
              </a:rPr>
              <a:t>CIRCUITS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950">
              <a:latin typeface="Calibri"/>
              <a:cs typeface="Calibri"/>
            </a:endParaRPr>
          </a:p>
          <a:p>
            <a:pPr marL="138430" algn="ctr">
              <a:lnSpc>
                <a:spcPct val="100000"/>
              </a:lnSpc>
            </a:pPr>
            <a:r>
              <a:rPr sz="4400" b="1" spc="-50">
                <a:solidFill>
                  <a:srgbClr val="C0504D"/>
                </a:solidFill>
                <a:latin typeface="Times New Roman"/>
                <a:cs typeface="Times New Roman"/>
              </a:rPr>
              <a:t>UNIT</a:t>
            </a:r>
            <a:r>
              <a:rPr sz="4400" b="1" spc="-160">
                <a:solidFill>
                  <a:srgbClr val="C0504D"/>
                </a:solidFill>
                <a:latin typeface="Times New Roman"/>
                <a:cs typeface="Times New Roman"/>
              </a:rPr>
              <a:t> </a:t>
            </a:r>
            <a:r>
              <a:rPr lang="en-US" sz="4400" b="1" spc="-5" dirty="0" smtClean="0">
                <a:solidFill>
                  <a:srgbClr val="C0504D"/>
                </a:solidFill>
                <a:latin typeface="Times New Roman"/>
                <a:cs typeface="Times New Roman"/>
              </a:rPr>
              <a:t>4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750">
              <a:latin typeface="Times New Roman"/>
              <a:cs typeface="Times New Roman"/>
            </a:endParaRPr>
          </a:p>
          <a:p>
            <a:pPr marL="689610" marR="508000" algn="ctr">
              <a:lnSpc>
                <a:spcPct val="100000"/>
              </a:lnSpc>
            </a:pPr>
            <a:r>
              <a:rPr sz="4400" b="1" spc="-60" dirty="0">
                <a:solidFill>
                  <a:srgbClr val="C0504D"/>
                </a:solidFill>
                <a:latin typeface="Times New Roman"/>
                <a:cs typeface="Times New Roman"/>
              </a:rPr>
              <a:t>C</a:t>
            </a:r>
            <a:r>
              <a:rPr sz="4400" b="1" spc="-65" dirty="0">
                <a:solidFill>
                  <a:srgbClr val="C0504D"/>
                </a:solidFill>
                <a:latin typeface="Times New Roman"/>
                <a:cs typeface="Times New Roman"/>
              </a:rPr>
              <a:t>O</a:t>
            </a:r>
            <a:r>
              <a:rPr sz="4400" b="1" spc="-55" dirty="0">
                <a:solidFill>
                  <a:srgbClr val="C0504D"/>
                </a:solidFill>
                <a:latin typeface="Times New Roman"/>
                <a:cs typeface="Times New Roman"/>
              </a:rPr>
              <a:t>M</a:t>
            </a:r>
            <a:r>
              <a:rPr sz="4400" b="1" spc="-60" dirty="0">
                <a:solidFill>
                  <a:srgbClr val="C0504D"/>
                </a:solidFill>
                <a:latin typeface="Times New Roman"/>
                <a:cs typeface="Times New Roman"/>
              </a:rPr>
              <a:t>BIN</a:t>
            </a:r>
            <a:r>
              <a:rPr sz="4400" b="1" spc="-370" dirty="0">
                <a:solidFill>
                  <a:srgbClr val="C0504D"/>
                </a:solidFill>
                <a:latin typeface="Times New Roman"/>
                <a:cs typeface="Times New Roman"/>
              </a:rPr>
              <a:t>A</a:t>
            </a:r>
            <a:r>
              <a:rPr sz="4400" b="1" spc="-60" dirty="0">
                <a:solidFill>
                  <a:srgbClr val="C0504D"/>
                </a:solidFill>
                <a:latin typeface="Times New Roman"/>
                <a:cs typeface="Times New Roman"/>
              </a:rPr>
              <a:t>T</a:t>
            </a:r>
            <a:r>
              <a:rPr sz="4400" b="1" spc="-40" dirty="0">
                <a:solidFill>
                  <a:srgbClr val="C0504D"/>
                </a:solidFill>
                <a:latin typeface="Times New Roman"/>
                <a:cs typeface="Times New Roman"/>
              </a:rPr>
              <a:t>ION</a:t>
            </a:r>
            <a:r>
              <a:rPr sz="4400" b="1" spc="-60" dirty="0">
                <a:solidFill>
                  <a:srgbClr val="C0504D"/>
                </a:solidFill>
                <a:latin typeface="Times New Roman"/>
                <a:cs typeface="Times New Roman"/>
              </a:rPr>
              <a:t>A</a:t>
            </a:r>
            <a:r>
              <a:rPr sz="4400" b="1" spc="-5" dirty="0">
                <a:solidFill>
                  <a:srgbClr val="C0504D"/>
                </a:solidFill>
                <a:latin typeface="Times New Roman"/>
                <a:cs typeface="Times New Roman"/>
              </a:rPr>
              <a:t>L  </a:t>
            </a:r>
            <a:r>
              <a:rPr sz="4400" b="1" spc="-35" dirty="0">
                <a:solidFill>
                  <a:srgbClr val="C0504D"/>
                </a:solidFill>
                <a:latin typeface="Times New Roman"/>
                <a:cs typeface="Times New Roman"/>
              </a:rPr>
              <a:t>CIRCUITS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pPr marL="38100">
                <a:lnSpc>
                  <a:spcPts val="1810"/>
                </a:lnSpc>
              </a:pPr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0" y="533402"/>
            <a:ext cx="418020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C0504D"/>
                </a:solidFill>
                <a:latin typeface="Calibri"/>
                <a:cs typeface="Calibri"/>
              </a:rPr>
              <a:t>Combinational</a:t>
            </a:r>
            <a:r>
              <a:rPr sz="3600" spc="-15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30" dirty="0">
                <a:solidFill>
                  <a:srgbClr val="C0504D"/>
                </a:solidFill>
                <a:latin typeface="Calibri"/>
                <a:cs typeface="Calibri"/>
              </a:rPr>
              <a:t>Circuits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836" y="1391489"/>
            <a:ext cx="8296909" cy="32611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marR="366395" indent="-344805" algn="just">
              <a:lnSpc>
                <a:spcPct val="150000"/>
              </a:lnSpc>
              <a:spcBef>
                <a:spcPts val="110"/>
              </a:spcBef>
              <a:buFont typeface="Microsoft Sans Serif"/>
              <a:buChar char="•"/>
              <a:tabLst>
                <a:tab pos="357505" algn="l"/>
              </a:tabLst>
            </a:pPr>
            <a:r>
              <a:rPr sz="1600" spc="-5" dirty="0">
                <a:latin typeface="Times New Roman" pitchFamily="18" charset="0"/>
                <a:cs typeface="Times New Roman" pitchFamily="18" charset="0"/>
              </a:rPr>
              <a:t>Combinational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circuit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circuit in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combine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gates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circuit,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encoder,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decoder,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multiplexer 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demultiplexer.</a:t>
            </a:r>
            <a:endParaRPr lang="en-US" sz="1600" spc="-4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marR="366395" indent="-344805" algn="just">
              <a:lnSpc>
                <a:spcPct val="150000"/>
              </a:lnSpc>
              <a:spcBef>
                <a:spcPts val="110"/>
              </a:spcBef>
              <a:tabLst>
                <a:tab pos="357505" algn="l"/>
              </a:tabLst>
            </a:pP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characteristics</a:t>
            </a:r>
            <a:r>
              <a:rPr sz="1600" spc="-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combinational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circuits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5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following:</a:t>
            </a:r>
            <a:endParaRPr lang="en-US" sz="1600" spc="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marR="366395" indent="-344805" algn="just">
              <a:lnSpc>
                <a:spcPct val="150000"/>
              </a:lnSpc>
              <a:spcBef>
                <a:spcPts val="110"/>
              </a:spcBef>
              <a:buFont typeface="Wingdings" pitchFamily="2" charset="2"/>
              <a:buChar char="Ø"/>
              <a:tabLst>
                <a:tab pos="357505" algn="l"/>
              </a:tabLst>
            </a:pP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tp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om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ci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 ti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-20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epe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ly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els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3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es</a:t>
            </a:r>
            <a:r>
              <a:rPr sz="1600" spc="5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5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11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1600" spc="-5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npu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als.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44170" marR="190500" indent="-344170">
              <a:lnSpc>
                <a:spcPct val="150000"/>
              </a:lnSpc>
              <a:spcBef>
                <a:spcPts val="505"/>
              </a:spcBef>
              <a:buFont typeface="Wingdings" pitchFamily="2" charset="2"/>
              <a:buChar char="Ø"/>
              <a:tabLst>
                <a:tab pos="344170" algn="l"/>
                <a:tab pos="357505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combinational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circuit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any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memory.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previous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-2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any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effect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circuit.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344170" indent="-344170">
              <a:lnSpc>
                <a:spcPct val="150000"/>
              </a:lnSpc>
              <a:spcBef>
                <a:spcPts val="505"/>
              </a:spcBef>
              <a:buFont typeface="Wingdings" pitchFamily="2" charset="2"/>
              <a:buChar char="Ø"/>
              <a:tabLst>
                <a:tab pos="344170" algn="l"/>
                <a:tab pos="357505" algn="l"/>
              </a:tabLst>
            </a:pPr>
            <a:r>
              <a:rPr sz="1600" spc="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combinational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circuit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inputs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4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4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-8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outputs</a:t>
            </a:r>
            <a:r>
              <a:rPr sz="2200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3246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6324602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7036" y="851662"/>
            <a:ext cx="4772660" cy="598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2200" b="1" dirty="0">
                <a:latin typeface="Calibri"/>
                <a:cs typeface="Calibri"/>
              </a:rPr>
              <a:t>Block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diagram:</a:t>
            </a:r>
            <a:endParaRPr sz="2200">
              <a:latin typeface="Calibri"/>
              <a:cs typeface="Calibri"/>
            </a:endParaRPr>
          </a:p>
          <a:p>
            <a:pPr marL="457200">
              <a:lnSpc>
                <a:spcPct val="100000"/>
              </a:lnSpc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combinations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sz="16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values.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035" y="3780535"/>
            <a:ext cx="7994650" cy="22935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Various types of 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combinationalcircuits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are </a:t>
            </a:r>
          </a:p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Adders,</a:t>
            </a:r>
            <a:endParaRPr lang="en-US" sz="1600" spc="-3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subtractors,</a:t>
            </a:r>
            <a:endParaRPr lang="en-US" sz="1600" spc="-3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multiplexers,</a:t>
            </a:r>
            <a:endParaRPr lang="en-US" sz="1600" spc="-3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omprators</a:t>
            </a:r>
            <a:endParaRPr lang="en-US" sz="1600" spc="-35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10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ncoder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sz="1600" spc="-35" smtClean="0">
                <a:latin typeface="Times New Roman" pitchFamily="18" charset="0"/>
                <a:cs typeface="Times New Roman" pitchFamily="18" charset="0"/>
              </a:rPr>
              <a:t>Decoder.</a:t>
            </a:r>
            <a:endParaRPr sz="16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2362200"/>
            <a:ext cx="5221224" cy="10668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1219200"/>
            <a:ext cx="228600" cy="2286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62001" y="228600"/>
            <a:ext cx="5004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COMBINATIONAL</a:t>
            </a:r>
            <a:r>
              <a:rPr sz="3600" spc="-17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600" spc="-25" dirty="0">
                <a:solidFill>
                  <a:srgbClr val="C0504D"/>
                </a:solidFill>
                <a:latin typeface="Calibri"/>
                <a:cs typeface="Calibri"/>
              </a:rPr>
              <a:t>CIRCUITS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pPr marL="38100">
                <a:lnSpc>
                  <a:spcPts val="1810"/>
                </a:lnSpc>
              </a:pPr>
              <a:t>4</a:t>
            </a:fld>
            <a:endParaRPr dirty="0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3246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6324602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9741" y="813797"/>
            <a:ext cx="7891145" cy="3040576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2200" b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2200" b="1" spc="-2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200" b="1" spc="5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200" b="1" spc="-15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2200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200" b="1" spc="5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200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200" b="1" spc="-1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b="1" spc="-1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200" b="1" spc="-2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200" b="1"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200" b="1" spc="1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200" b="1" spc="-10" dirty="0">
                <a:latin typeface="Times New Roman" pitchFamily="18" charset="0"/>
                <a:cs typeface="Times New Roman" pitchFamily="18" charset="0"/>
              </a:rPr>
              <a:t>edu</a:t>
            </a:r>
            <a:r>
              <a:rPr sz="2200" b="1" spc="-2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200" b="1" dirty="0">
                <a:latin typeface="Times New Roman" pitchFamily="18" charset="0"/>
                <a:cs typeface="Times New Roman" pitchFamily="18" charset="0"/>
              </a:rPr>
              <a:t>e</a:t>
            </a:r>
            <a:endParaRPr sz="2200">
              <a:latin typeface="Times New Roman" pitchFamily="18" charset="0"/>
              <a:cs typeface="Times New Roman" pitchFamily="18" charset="0"/>
            </a:endParaRPr>
          </a:p>
          <a:p>
            <a:pPr marL="527685">
              <a:lnSpc>
                <a:spcPct val="150000"/>
              </a:lnSpc>
              <a:spcBef>
                <a:spcPts val="790"/>
              </a:spcBef>
            </a:pPr>
            <a:r>
              <a:rPr sz="1600" spc="-14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600" spc="-225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obtain</a:t>
            </a:r>
            <a:r>
              <a:rPr sz="1600" spc="-5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>
                <a:latin typeface="Times New Roman" pitchFamily="18" charset="0"/>
                <a:cs typeface="Times New Roman" pitchFamily="18" charset="0"/>
              </a:rPr>
              <a:t>logic</a:t>
            </a:r>
            <a:r>
              <a:rPr sz="1600" spc="-19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diagram,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proceed</a:t>
            </a:r>
            <a:r>
              <a:rPr sz="1600" spc="-9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follows: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527685" marR="5080" indent="-515620">
              <a:lnSpc>
                <a:spcPct val="150000"/>
              </a:lnSpc>
              <a:spcBef>
                <a:spcPts val="2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Label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gate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 variables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arbitrary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symbols.</a:t>
            </a:r>
            <a:r>
              <a:rPr sz="16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sz="16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eachgate </a:t>
            </a:r>
            <a:r>
              <a:rPr sz="1600" spc="-4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527685" marR="348615" indent="-515620">
              <a:lnSpc>
                <a:spcPct val="150000"/>
              </a:lnSpc>
              <a:spcBef>
                <a:spcPts val="5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Label the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gates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 variables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previously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labeled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gates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arbitrary</a:t>
            </a:r>
            <a:r>
              <a:rPr sz="16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symbols.</a:t>
            </a:r>
            <a:r>
              <a:rPr sz="16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sz="16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-4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lean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cti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sz="16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spc="-5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527685" indent="-515620">
              <a:lnSpc>
                <a:spcPct val="150000"/>
              </a:lnSpc>
              <a:spcBef>
                <a:spcPts val="13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600" spc="-10" dirty="0">
                <a:latin typeface="Times New Roman" pitchFamily="18" charset="0"/>
                <a:cs typeface="Times New Roman" pitchFamily="18" charset="0"/>
              </a:rPr>
              <a:t>Repeat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outlined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step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until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outputs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>
                <a:latin typeface="Times New Roman" pitchFamily="18" charset="0"/>
                <a:cs typeface="Times New Roman" pitchFamily="18" charset="0"/>
              </a:rPr>
              <a:t>of</a:t>
            </a:r>
            <a:r>
              <a:rPr sz="1600" spc="-185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circuit</a:t>
            </a:r>
            <a:r>
              <a:rPr sz="1600" spc="-12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obtained.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pPr marL="38100">
                <a:lnSpc>
                  <a:spcPts val="1810"/>
                </a:lnSpc>
              </a:pPr>
              <a:t>5</a:t>
            </a:fld>
            <a:endParaRPr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3246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8200" y="6324602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pPr marL="38100">
                <a:lnSpc>
                  <a:spcPts val="1810"/>
                </a:lnSpc>
              </a:pPr>
              <a:t>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838201" y="1219200"/>
            <a:ext cx="8093075" cy="3790781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04470">
              <a:lnSpc>
                <a:spcPct val="100000"/>
              </a:lnSpc>
              <a:spcBef>
                <a:spcPts val="600"/>
              </a:spcBef>
            </a:pP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Des</a:t>
            </a:r>
            <a:r>
              <a:rPr sz="1600" b="1" spc="5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b="1" spc="-114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b="1" spc="-2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b="1"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b="1" spc="1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b="1" spc="-10" dirty="0">
                <a:latin typeface="Times New Roman" pitchFamily="18" charset="0"/>
                <a:cs typeface="Times New Roman" pitchFamily="18" charset="0"/>
              </a:rPr>
              <a:t>edu</a:t>
            </a:r>
            <a:r>
              <a:rPr sz="1600" b="1" spc="-2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b="1" dirty="0">
                <a:latin typeface="Times New Roman" pitchFamily="18" charset="0"/>
                <a:cs typeface="Times New Roman" pitchFamily="18" charset="0"/>
              </a:rPr>
              <a:t>e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505"/>
              </a:spcBef>
              <a:buSzPct val="95454"/>
              <a:buAutoNum type="arabicPeriod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stated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480"/>
              </a:spcBef>
              <a:buSzPct val="93181"/>
              <a:buAutoNum type="arabicPeriod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sz="16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requiredoutput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04470">
              <a:lnSpc>
                <a:spcPct val="150000"/>
              </a:lnSpc>
              <a:spcBef>
                <a:spcPts val="509"/>
              </a:spcBef>
            </a:pPr>
            <a:r>
              <a:rPr sz="1600" spc="-15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ar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es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16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ed.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500"/>
              </a:spcBef>
              <a:buSzPct val="93181"/>
              <a:buAutoNum type="arabicPeriod" startAt="3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input</a:t>
            </a:r>
            <a:r>
              <a:rPr sz="16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sz="16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assigned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lettersymbols.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509"/>
              </a:spcBef>
              <a:buSzPct val="93181"/>
              <a:buAutoNum type="arabicPeriod" startAt="3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truth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defines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sz="16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sz="16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betweeninputs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04470">
              <a:lnSpc>
                <a:spcPct val="150000"/>
              </a:lnSpc>
              <a:spcBef>
                <a:spcPts val="505"/>
              </a:spcBef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outputs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derived.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505"/>
              </a:spcBef>
              <a:buSzPct val="93181"/>
              <a:buAutoNum type="arabicPeriod" startAt="5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simplified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sz="16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each output</a:t>
            </a:r>
            <a:r>
              <a:rPr sz="16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isobtained.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226060" indent="-213360">
              <a:lnSpc>
                <a:spcPct val="150000"/>
              </a:lnSpc>
              <a:spcBef>
                <a:spcPts val="480"/>
              </a:spcBef>
              <a:buSzPct val="95454"/>
              <a:buAutoNum type="arabicPeriod" startAt="5"/>
              <a:tabLst>
                <a:tab pos="226060" algn="l"/>
              </a:tabLst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logic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diagram</a:t>
            </a:r>
            <a:r>
              <a:rPr sz="16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5" dirty="0">
                <a:latin typeface="Times New Roman" pitchFamily="18" charset="0"/>
                <a:cs typeface="Times New Roman" pitchFamily="18" charset="0"/>
              </a:rPr>
              <a:t>drawn.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1" y="98886"/>
            <a:ext cx="13715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" y="6324602"/>
            <a:ext cx="4648201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8200" y="6324602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Department of Computer Science &amp; Engineering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335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DIGITAL ELECTRONICS &amp;LOGIC DESIGN     </vt:lpstr>
      <vt:lpstr>Slide 2</vt:lpstr>
      <vt:lpstr>Combinational Circuits</vt:lpstr>
      <vt:lpstr>COMBINATIONAL CIRCUITS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131</cp:revision>
  <dcterms:created xsi:type="dcterms:W3CDTF">2023-06-12T06:06:59Z</dcterms:created>
  <dcterms:modified xsi:type="dcterms:W3CDTF">2023-06-21T09:20:23Z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