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592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593" r:id="rId10"/>
    <p:sldId id="594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718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DIGITAL ELECTRONICS &amp;LOGIC DESIGN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0" y="6457890"/>
            <a:ext cx="600075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334000" y="636523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Irfana</a:t>
            </a:r>
            <a:r>
              <a:rPr lang="en-IN" sz="4000" dirty="0" smtClean="0"/>
              <a:t> </a:t>
            </a:r>
            <a:r>
              <a:rPr lang="en-IN" sz="4000" dirty="0" err="1" smtClean="0"/>
              <a:t>Shafi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</a:t>
            </a:r>
            <a:r>
              <a:rPr lang="en-US" sz="9600" baseline="30000" dirty="0" smtClean="0">
                <a:latin typeface="+mn-lt"/>
              </a:rPr>
              <a:t>rd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5312410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spc="-10" dirty="0" smtClean="0">
                <a:solidFill>
                  <a:srgbClr val="C00000"/>
                </a:solidFill>
                <a:latin typeface="Calibri"/>
                <a:cs typeface="Calibri"/>
              </a:rPr>
              <a:t/>
            </a:r>
            <a:br>
              <a:rPr lang="en-US" sz="3200" spc="-10" dirty="0" smtClean="0">
                <a:solidFill>
                  <a:srgbClr val="C00000"/>
                </a:solidFill>
                <a:latin typeface="Calibri"/>
                <a:cs typeface="Calibri"/>
              </a:rPr>
            </a:br>
            <a:r>
              <a:rPr lang="en-US" sz="3200" spc="-5" dirty="0" smtClean="0">
                <a:cs typeface="Calibri"/>
              </a:rPr>
              <a:t>CANONICAL</a:t>
            </a:r>
            <a:r>
              <a:rPr lang="en-US" sz="3200" spc="-75" dirty="0" smtClean="0">
                <a:cs typeface="Calibri"/>
              </a:rPr>
              <a:t> </a:t>
            </a:r>
            <a:r>
              <a:rPr lang="en-US" sz="3200" spc="-5" dirty="0" smtClean="0">
                <a:cs typeface="Calibri"/>
              </a:rPr>
              <a:t>SUM</a:t>
            </a:r>
            <a:r>
              <a:rPr lang="en-US" sz="3200" spc="-15" dirty="0" smtClean="0">
                <a:cs typeface="Calibri"/>
              </a:rPr>
              <a:t> </a:t>
            </a:r>
            <a:r>
              <a:rPr lang="en-US" sz="3200" spc="-5" dirty="0" smtClean="0">
                <a:cs typeface="Calibri"/>
              </a:rPr>
              <a:t>OF</a:t>
            </a:r>
            <a:r>
              <a:rPr lang="en-US" sz="3200" spc="-150" dirty="0" smtClean="0">
                <a:cs typeface="Calibri"/>
              </a:rPr>
              <a:t> </a:t>
            </a:r>
            <a:r>
              <a:rPr lang="en-US" sz="3200" spc="-30" dirty="0" smtClean="0">
                <a:cs typeface="Calibri"/>
              </a:rPr>
              <a:t>PRODUCTS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10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52400" y="1600200"/>
            <a:ext cx="873125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endParaRPr lang="en-US" sz="2000" dirty="0" smtClean="0"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object 4"/>
          <p:cNvSpPr txBox="1"/>
          <p:nvPr/>
        </p:nvSpPr>
        <p:spPr>
          <a:xfrm>
            <a:off x="230835" y="1298830"/>
            <a:ext cx="83972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Example:</a:t>
            </a:r>
            <a:endParaRPr sz="1800">
              <a:latin typeface="Calibri"/>
              <a:cs typeface="Calibri"/>
            </a:endParaRPr>
          </a:p>
          <a:p>
            <a:pPr marL="6413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Boolean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expression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for</a:t>
            </a:r>
            <a:r>
              <a:rPr sz="1800" spc="-5" dirty="0">
                <a:latin typeface="Calibri"/>
                <a:cs typeface="Calibri"/>
              </a:rPr>
              <a:t> majority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function</a:t>
            </a:r>
            <a:r>
              <a:rPr sz="1800" dirty="0">
                <a:latin typeface="Calibri"/>
                <a:cs typeface="Calibri"/>
              </a:rPr>
              <a:t> F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(A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 + </a:t>
            </a:r>
            <a:r>
              <a:rPr sz="1800" spc="-5" dirty="0">
                <a:latin typeface="Calibri"/>
                <a:cs typeface="Calibri"/>
              </a:rPr>
              <a:t>C)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(A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 +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‘) (A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B’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C)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5" dirty="0">
                <a:latin typeface="Calibri"/>
                <a:cs typeface="Calibri"/>
              </a:rPr>
              <a:t>(A’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 +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C)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86001" y="2362200"/>
            <a:ext cx="3706367" cy="2514598"/>
          </a:xfrm>
          <a:prstGeom prst="rect">
            <a:avLst/>
          </a:prstGeom>
        </p:spPr>
      </p:pic>
      <p:sp>
        <p:nvSpPr>
          <p:cNvPr id="11" name="object 6"/>
          <p:cNvSpPr txBox="1"/>
          <p:nvPr/>
        </p:nvSpPr>
        <p:spPr>
          <a:xfrm>
            <a:off x="230835" y="5264911"/>
            <a:ext cx="7251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Now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write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input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variables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combination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with</a:t>
            </a:r>
            <a:r>
              <a:rPr sz="1800" spc="-10" dirty="0">
                <a:latin typeface="Calibri"/>
                <a:cs typeface="Calibri"/>
              </a:rPr>
              <a:t> high</a:t>
            </a:r>
            <a:r>
              <a:rPr sz="1800" spc="-5" dirty="0">
                <a:latin typeface="Calibri"/>
                <a:cs typeface="Calibri"/>
              </a:rPr>
              <a:t> output.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AB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BC +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AC.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1066800"/>
            <a:ext cx="70104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CANONICAL</a:t>
            </a:r>
            <a:r>
              <a:rPr sz="28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STANDERED</a:t>
            </a:r>
            <a:r>
              <a:rPr sz="28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FORMS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57200" y="2362200"/>
            <a:ext cx="8084820" cy="2623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5080" indent="-344805" algn="just">
              <a:lnSpc>
                <a:spcPct val="150000"/>
              </a:lnSpc>
              <a:spcBef>
                <a:spcPts val="95"/>
              </a:spcBef>
              <a:buFont typeface="Microsoft Sans Serif"/>
              <a:buChar char="•"/>
              <a:tabLst>
                <a:tab pos="357505" algn="l"/>
              </a:tabLst>
            </a:pPr>
            <a:r>
              <a:rPr sz="1600" spc="-15" dirty="0">
                <a:latin typeface="Calibri"/>
                <a:cs typeface="Calibri"/>
              </a:rPr>
              <a:t>Logical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functions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are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generally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expressed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terms</a:t>
            </a:r>
            <a:r>
              <a:rPr sz="1600" spc="4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445" dirty="0">
                <a:latin typeface="Calibri"/>
                <a:cs typeface="Calibri"/>
              </a:rPr>
              <a:t> </a:t>
            </a:r>
            <a:r>
              <a:rPr sz="1600" spc="-45" dirty="0">
                <a:latin typeface="Calibri"/>
                <a:cs typeface="Calibri"/>
              </a:rPr>
              <a:t>different 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combinations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logical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variables</a:t>
            </a:r>
            <a:r>
              <a:rPr sz="1600" spc="-10" dirty="0">
                <a:latin typeface="Calibri"/>
                <a:cs typeface="Calibri"/>
              </a:rPr>
              <a:t> with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their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true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forms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well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complement </a:t>
            </a:r>
            <a:r>
              <a:rPr sz="1600" spc="-25" dirty="0">
                <a:latin typeface="Calibri"/>
                <a:cs typeface="Calibri"/>
              </a:rPr>
              <a:t>forms. </a:t>
            </a:r>
            <a:r>
              <a:rPr sz="1600" spc="-5" dirty="0">
                <a:latin typeface="Calibri"/>
                <a:cs typeface="Calibri"/>
              </a:rPr>
              <a:t>Binary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logic </a:t>
            </a:r>
            <a:r>
              <a:rPr sz="1600" spc="-15" dirty="0">
                <a:latin typeface="Calibri"/>
                <a:cs typeface="Calibri"/>
              </a:rPr>
              <a:t>values obtained by</a:t>
            </a:r>
            <a:r>
              <a:rPr sz="1600" spc="-10" dirty="0">
                <a:latin typeface="Calibri"/>
                <a:cs typeface="Calibri"/>
              </a:rPr>
              <a:t> the </a:t>
            </a:r>
            <a:r>
              <a:rPr sz="1600" spc="-15" dirty="0">
                <a:latin typeface="Calibri"/>
                <a:cs typeface="Calibri"/>
              </a:rPr>
              <a:t>logical</a:t>
            </a:r>
            <a:r>
              <a:rPr sz="1600" spc="4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functions </a:t>
            </a:r>
            <a:r>
              <a:rPr sz="1600" spc="-5" dirty="0">
                <a:latin typeface="Calibri"/>
                <a:cs typeface="Calibri"/>
              </a:rPr>
              <a:t> and logic </a:t>
            </a:r>
            <a:r>
              <a:rPr sz="1600" spc="-10" dirty="0">
                <a:latin typeface="Calibri"/>
                <a:cs typeface="Calibri"/>
              </a:rPr>
              <a:t>variables </a:t>
            </a:r>
            <a:r>
              <a:rPr sz="1600" spc="-15" dirty="0">
                <a:latin typeface="Calibri"/>
                <a:cs typeface="Calibri"/>
              </a:rPr>
              <a:t>are </a:t>
            </a:r>
            <a:r>
              <a:rPr sz="1600" spc="-10" dirty="0">
                <a:latin typeface="Calibri"/>
                <a:cs typeface="Calibri"/>
              </a:rPr>
              <a:t>in binary </a:t>
            </a:r>
            <a:r>
              <a:rPr sz="1600" spc="-30" dirty="0">
                <a:latin typeface="Calibri"/>
                <a:cs typeface="Calibri"/>
              </a:rPr>
              <a:t>form. </a:t>
            </a:r>
            <a:r>
              <a:rPr sz="1600" spc="-10" dirty="0">
                <a:latin typeface="Calibri"/>
                <a:cs typeface="Calibri"/>
              </a:rPr>
              <a:t>An arbitrary </a:t>
            </a:r>
            <a:r>
              <a:rPr sz="1600" spc="-5" dirty="0">
                <a:latin typeface="Calibri"/>
                <a:cs typeface="Calibri"/>
              </a:rPr>
              <a:t>logic </a:t>
            </a:r>
            <a:r>
              <a:rPr sz="1600" spc="-10" dirty="0">
                <a:latin typeface="Calibri"/>
                <a:cs typeface="Calibri"/>
              </a:rPr>
              <a:t>function </a:t>
            </a:r>
            <a:r>
              <a:rPr sz="1600" spc="-30" dirty="0">
                <a:latin typeface="Calibri"/>
                <a:cs typeface="Calibri"/>
              </a:rPr>
              <a:t>can </a:t>
            </a:r>
            <a:r>
              <a:rPr sz="1600" dirty="0">
                <a:latin typeface="Calibri"/>
                <a:cs typeface="Calibri"/>
              </a:rPr>
              <a:t>be 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expressed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following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forms.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50000"/>
              </a:lnSpc>
              <a:spcBef>
                <a:spcPts val="5"/>
              </a:spcBef>
              <a:buFont typeface="Microsoft Sans Serif"/>
              <a:buChar char="•"/>
            </a:pP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50000"/>
              </a:lnSpc>
              <a:spcBef>
                <a:spcPts val="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10" dirty="0">
                <a:latin typeface="Calibri"/>
                <a:cs typeface="Calibri"/>
              </a:rPr>
              <a:t>Sum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Products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(SOP)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50000"/>
              </a:lnSpc>
              <a:spcBef>
                <a:spcPts val="50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10" dirty="0">
                <a:latin typeface="Calibri"/>
                <a:cs typeface="Calibri"/>
              </a:rPr>
              <a:t>Product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Sums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(POS)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80594"/>
            <a:ext cx="754380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spc="-5" dirty="0" smtClean="0">
                <a:latin typeface="Calibri"/>
                <a:cs typeface="Calibri"/>
              </a:rPr>
              <a:t/>
            </a:r>
            <a:br>
              <a:rPr lang="en-US" sz="2800" spc="-5" dirty="0" smtClean="0">
                <a:latin typeface="Calibri"/>
                <a:cs typeface="Calibri"/>
              </a:rPr>
            </a:b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CANONICAL</a:t>
            </a:r>
            <a:r>
              <a:rPr sz="2800" spc="-7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STANDERED</a:t>
            </a:r>
            <a:r>
              <a:rPr sz="28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FORMS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35661" y="1145794"/>
            <a:ext cx="7835900" cy="36612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b="1" spc="-5" smtClean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b="1" spc="-8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75" dirty="0">
                <a:latin typeface="Times New Roman" pitchFamily="18" charset="0"/>
                <a:cs typeface="Times New Roman" pitchFamily="18" charset="0"/>
              </a:rPr>
              <a:t>Term:</a:t>
            </a:r>
            <a:r>
              <a:rPr sz="1600" b="1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algebra,</a:t>
            </a:r>
            <a:r>
              <a:rPr sz="1600"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logical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several</a:t>
            </a:r>
            <a:r>
              <a:rPr sz="16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variables </a:t>
            </a:r>
            <a:r>
              <a:rPr sz="1600" spc="-4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on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depends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considered</a:t>
            </a:r>
            <a:r>
              <a:rPr sz="16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term.</a:t>
            </a:r>
            <a:r>
              <a:rPr sz="16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sz="16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words,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referred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as a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term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standard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product.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00000"/>
              </a:lnSpc>
              <a:spcBef>
                <a:spcPts val="509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b="1" spc="-1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b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b="1" spc="-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b="1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2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b="1" spc="-2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b="1" spc="-20" dirty="0">
                <a:latin typeface="Times New Roman" pitchFamily="18" charset="0"/>
                <a:cs typeface="Times New Roman" pitchFamily="18" charset="0"/>
              </a:rPr>
              <a:t>rm</a:t>
            </a:r>
            <a:r>
              <a:rPr sz="1600" b="1" spc="-5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1600" b="1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An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un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ction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as a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m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</a:pP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00000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b="1" spc="-10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sz="1600" b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sz="1600" b="1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latin typeface="Times New Roman" pitchFamily="18" charset="0"/>
                <a:cs typeface="Times New Roman" pitchFamily="18" charset="0"/>
              </a:rPr>
              <a:t>(SOP):</a:t>
            </a:r>
            <a:r>
              <a:rPr sz="1600" b="1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logical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two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more</a:t>
            </a:r>
            <a:r>
              <a:rPr sz="16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logical</a:t>
            </a:r>
            <a:r>
              <a:rPr sz="1600" spc="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product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>
              <a:lnSpc>
                <a:spcPct val="100000"/>
              </a:lnSpc>
            </a:pPr>
            <a:r>
              <a:rPr sz="1600" spc="-35" dirty="0">
                <a:latin typeface="Times New Roman" pitchFamily="18" charset="0"/>
                <a:cs typeface="Times New Roman" pitchFamily="18" charset="0"/>
              </a:rPr>
              <a:t>terms</a:t>
            </a:r>
            <a:r>
              <a:rPr sz="16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referred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of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sz="1600" spc="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expression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b="1" spc="-5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b="1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latin typeface="Times New Roman" pitchFamily="18" charset="0"/>
                <a:cs typeface="Times New Roman" pitchFamily="18" charset="0"/>
              </a:rPr>
              <a:t>Sums</a:t>
            </a:r>
            <a:r>
              <a:rPr sz="1600"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latin typeface="Times New Roman" pitchFamily="18" charset="0"/>
                <a:cs typeface="Times New Roman" pitchFamily="18" charset="0"/>
              </a:rPr>
              <a:t>(POS):</a:t>
            </a:r>
            <a:r>
              <a:rPr sz="1600" b="1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Similarly,</a:t>
            </a:r>
            <a:r>
              <a:rPr sz="16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logical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two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>
                <a:latin typeface="Times New Roman" pitchFamily="18" charset="0"/>
                <a:cs typeface="Times New Roman" pitchFamily="18" charset="0"/>
              </a:rPr>
              <a:t>or</a:t>
            </a:r>
            <a:r>
              <a:rPr sz="1600" spc="17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logical</a:t>
            </a:r>
            <a:r>
              <a:rPr sz="1600" spc="-6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terms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called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sums</a:t>
            </a:r>
            <a:r>
              <a:rPr sz="1600" spc="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expression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sz="28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b="1" spc="-10" dirty="0">
                <a:latin typeface="Times New Roman" pitchFamily="18" charset="0"/>
                <a:cs typeface="Times New Roman" pitchFamily="18" charset="0"/>
              </a:rPr>
              <a:t>Standard</a:t>
            </a:r>
            <a:r>
              <a:rPr sz="1600" b="1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30" dirty="0">
                <a:latin typeface="Times New Roman" pitchFamily="18" charset="0"/>
                <a:cs typeface="Times New Roman" pitchFamily="18" charset="0"/>
              </a:rPr>
              <a:t>form:</a:t>
            </a:r>
            <a:r>
              <a:rPr sz="1600"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standard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Boolean function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>
                <a:latin typeface="Times New Roman" pitchFamily="18" charset="0"/>
                <a:cs typeface="Times New Roman" pitchFamily="18" charset="0"/>
              </a:rPr>
              <a:t>it</a:t>
            </a:r>
            <a:r>
              <a:rPr sz="1600" spc="18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65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3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25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55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-4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45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sz="1600" spc="-4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4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cts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ct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 t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9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io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n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2800" y="2895600"/>
            <a:ext cx="2956560" cy="47548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4600" y="3810000"/>
            <a:ext cx="3816096" cy="35661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71800" y="4953000"/>
            <a:ext cx="2417064" cy="35966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7315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CANONICAL</a:t>
            </a:r>
            <a:r>
              <a:rPr sz="28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STANDERED</a:t>
            </a:r>
            <a:r>
              <a:rPr sz="28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FORMS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603071"/>
            <a:ext cx="8092440" cy="40748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5080" indent="-344805" algn="just">
              <a:lnSpc>
                <a:spcPct val="150000"/>
              </a:lnSpc>
              <a:spcBef>
                <a:spcPts val="95"/>
              </a:spcBef>
              <a:buFont typeface="Microsoft Sans Serif"/>
              <a:buChar char="•"/>
              <a:tabLst>
                <a:tab pos="357505" algn="l"/>
                <a:tab pos="5351145" algn="l"/>
              </a:tabLst>
            </a:pPr>
            <a:r>
              <a:rPr sz="1600" b="1" spc="-20" dirty="0">
                <a:latin typeface="Times New Roman" pitchFamily="18" charset="0"/>
                <a:cs typeface="Times New Roman" pitchFamily="18" charset="0"/>
              </a:rPr>
              <a:t>Nonstandard</a:t>
            </a:r>
            <a:r>
              <a:rPr sz="1600" b="1" spc="-15" dirty="0">
                <a:latin typeface="Times New Roman" pitchFamily="18" charset="0"/>
                <a:cs typeface="Times New Roman" pitchFamily="18" charset="0"/>
              </a:rPr>
              <a:t> Form: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functions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expressed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nonstandard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>
                <a:latin typeface="Times New Roman" pitchFamily="18" charset="0"/>
                <a:cs typeface="Times New Roman" pitchFamily="18" charset="0"/>
              </a:rPr>
              <a:t>forms</a:t>
            </a:r>
            <a:r>
              <a:rPr sz="1600" spc="9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smtClean="0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600" spc="4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neither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-4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sz="16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nor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sums</a:t>
            </a:r>
            <a:r>
              <a:rPr sz="1600"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form.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5"/>
              </a:spcBef>
              <a:buFont typeface="Microsoft Sans Serif"/>
              <a:buChar char="•"/>
            </a:pP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 marR="5080" indent="-344805" algn="just">
              <a:lnSpc>
                <a:spcPct val="150000"/>
              </a:lnSpc>
              <a:buFont typeface="Microsoft Sans Serif"/>
              <a:buChar char="•"/>
              <a:tabLst>
                <a:tab pos="357505" algn="l"/>
              </a:tabLst>
            </a:pPr>
            <a:r>
              <a:rPr sz="1600" b="1" spc="-15" dirty="0">
                <a:latin typeface="Times New Roman" pitchFamily="18" charset="0"/>
                <a:cs typeface="Times New Roman" pitchFamily="18" charset="0"/>
              </a:rPr>
              <a:t>Minterm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term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containing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all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variables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of</a:t>
            </a:r>
            <a:r>
              <a:rPr sz="1600" spc="4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4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sz="1600" spc="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either true or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complemented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called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minterm. Each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minterm 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obtained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operation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variables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complemented</a:t>
            </a:r>
            <a:r>
              <a:rPr sz="1600" spc="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form.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5"/>
              </a:spcBef>
              <a:buFont typeface="Microsoft Sans Serif"/>
              <a:buChar char="•"/>
            </a:pP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 marR="6985" indent="-344805" algn="just">
              <a:lnSpc>
                <a:spcPct val="150000"/>
              </a:lnSpc>
              <a:buFont typeface="Microsoft Sans Serif"/>
              <a:buChar char="•"/>
              <a:tabLst>
                <a:tab pos="357505" algn="l"/>
              </a:tabLst>
            </a:pPr>
            <a:r>
              <a:rPr sz="1600" b="1" spc="-15" dirty="0">
                <a:latin typeface="Times New Roman" pitchFamily="18" charset="0"/>
                <a:cs typeface="Times New Roman" pitchFamily="18" charset="0"/>
              </a:rPr>
              <a:t>Maxterm: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sum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term containing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all n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variables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function in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either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true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complemented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called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Maxterm.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Maxterm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obtained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an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operation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variables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true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complemented</a:t>
            </a:r>
            <a:r>
              <a:rPr sz="1600" spc="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form.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2057400"/>
            <a:ext cx="2499360" cy="35661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1" y="128094"/>
            <a:ext cx="643953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latin typeface="Calibri"/>
                <a:cs typeface="Calibri"/>
              </a:rPr>
              <a:t>CANONICAL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SUM OF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PRODUCTS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5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3400" y="1524000"/>
            <a:ext cx="8089265" cy="22922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8890" indent="-344805" algn="just">
              <a:lnSpc>
                <a:spcPct val="150000"/>
              </a:lnSpc>
              <a:spcBef>
                <a:spcPts val="95"/>
              </a:spcBef>
              <a:buFont typeface="Microsoft Sans Serif"/>
              <a:buChar char="•"/>
              <a:tabLst>
                <a:tab pos="357505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expressed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logical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sum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of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1600" spc="4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minterms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rows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truth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table,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sz="1600" spc="4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4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1,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it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referred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canonical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of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spc="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expression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 marR="5080" indent="-344805" algn="just">
              <a:lnSpc>
                <a:spcPct val="150000"/>
              </a:lnSpc>
              <a:spcBef>
                <a:spcPts val="505"/>
              </a:spcBef>
              <a:buFont typeface="Microsoft Sans Serif"/>
              <a:buChar char="•"/>
              <a:tabLst>
                <a:tab pos="357505" algn="l"/>
              </a:tabLst>
            </a:pPr>
            <a:r>
              <a:rPr sz="1600" spc="-3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example,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canonical sum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product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 a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three-variable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logic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function F has 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minterms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expressed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spc="4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sum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decimal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codes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corresponding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minterms</a:t>
            </a:r>
            <a:r>
              <a:rPr sz="1600"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spc="3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below..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6400" y="3124200"/>
            <a:ext cx="499872" cy="31394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62200" y="3124200"/>
            <a:ext cx="560831" cy="35356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29000" y="3048000"/>
            <a:ext cx="573024" cy="35966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43200" y="3886200"/>
            <a:ext cx="2465832" cy="356615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86200" y="4419600"/>
            <a:ext cx="2429255" cy="39623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5105400"/>
            <a:ext cx="2694431" cy="35661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1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0" y="685800"/>
            <a:ext cx="670166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Calibri"/>
                <a:cs typeface="Calibri"/>
              </a:rPr>
              <a:t>CANONICAL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SUM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PRODUCTS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5941" y="1603070"/>
            <a:ext cx="8091805" cy="34449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50000"/>
              </a:lnSpc>
              <a:spcBef>
                <a:spcPts val="9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canonical</a:t>
            </a:r>
            <a:r>
              <a:rPr sz="16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sz="1600" spc="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logic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sz="1600" spc="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can</a:t>
            </a:r>
            <a:r>
              <a:rPr sz="1600" spc="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sz="16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obtained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by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56870">
              <a:lnSpc>
                <a:spcPct val="150000"/>
              </a:lnSpc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sz="1600" spc="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procedure: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1155700" lvl="1" indent="-229235">
              <a:lnSpc>
                <a:spcPct val="150000"/>
              </a:lnSpc>
              <a:spcBef>
                <a:spcPts val="505"/>
              </a:spcBef>
              <a:buFont typeface="Microsoft Sans Serif"/>
              <a:buChar char="•"/>
              <a:tabLst>
                <a:tab pos="1155700" algn="l"/>
                <a:tab pos="1156335" algn="l"/>
                <a:tab pos="1905635" algn="l"/>
                <a:tab pos="2527935" algn="l"/>
                <a:tab pos="3162300" algn="l"/>
                <a:tab pos="3488054" algn="l"/>
                <a:tab pos="4646930" algn="l"/>
                <a:tab pos="5256530" algn="l"/>
                <a:tab pos="6314440" algn="l"/>
                <a:tab pos="7104380" algn="l"/>
                <a:tab pos="7372350" algn="l"/>
                <a:tab pos="7647305" algn="l"/>
                <a:tab pos="7940040" algn="l"/>
              </a:tabLst>
            </a:pPr>
            <a:r>
              <a:rPr sz="1600" spc="-15" dirty="0">
                <a:latin typeface="Times New Roman" pitchFamily="18" charset="0"/>
                <a:cs typeface="Times New Roman" pitchFamily="18" charset="0"/>
              </a:rPr>
              <a:t>Check	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each	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term	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	the</a:t>
            </a:r>
            <a:r>
              <a:rPr sz="1600" spc="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given	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logic	function.	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Retain	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if	it	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is	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1189355">
              <a:lnSpc>
                <a:spcPct val="150000"/>
              </a:lnSpc>
            </a:pPr>
            <a:r>
              <a:rPr sz="1600" spc="-35" dirty="0">
                <a:latin typeface="Times New Roman" pitchFamily="18" charset="0"/>
                <a:cs typeface="Times New Roman" pitchFamily="18" charset="0"/>
              </a:rPr>
              <a:t>minterm,</a:t>
            </a:r>
            <a:r>
              <a:rPr sz="1600" spc="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continue</a:t>
            </a:r>
            <a:r>
              <a:rPr sz="16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examine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next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term</a:t>
            </a:r>
            <a:r>
              <a:rPr sz="16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 the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sz="1600" spc="3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manner.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1155700" marR="5080" lvl="1" indent="-228600" algn="just">
              <a:lnSpc>
                <a:spcPct val="150000"/>
              </a:lnSpc>
              <a:spcBef>
                <a:spcPts val="5"/>
              </a:spcBef>
              <a:buFont typeface="Microsoft Sans Serif"/>
              <a:buChar char="•"/>
              <a:tabLst>
                <a:tab pos="1156335" algn="l"/>
              </a:tabLst>
            </a:pPr>
            <a:r>
              <a:rPr sz="1600" spc="-15" dirty="0">
                <a:latin typeface="Times New Roman" pitchFamily="18" charset="0"/>
                <a:cs typeface="Times New Roman" pitchFamily="18" charset="0"/>
              </a:rPr>
              <a:t>Examine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variables that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missing in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each product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not a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minterm.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missing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variable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minterm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 X, multiply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minterm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sz="1600" spc="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(X+X’).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Microsoft Sans Serif"/>
              <a:buChar char="•"/>
            </a:pP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1155700" lvl="1" indent="-229235">
              <a:lnSpc>
                <a:spcPct val="150000"/>
              </a:lnSpc>
              <a:spcBef>
                <a:spcPts val="5"/>
              </a:spcBef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Multiply</a:t>
            </a:r>
            <a:r>
              <a:rPr sz="16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discard</a:t>
            </a:r>
            <a:r>
              <a:rPr sz="1600"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redundant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terms</a:t>
            </a:r>
            <a:r>
              <a:rPr sz="2000" spc="-3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1" y="188467"/>
            <a:ext cx="6477001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Calibri"/>
                <a:cs typeface="Calibri"/>
              </a:rPr>
              <a:t>CANONICAL</a:t>
            </a:r>
            <a:r>
              <a:rPr sz="3600" spc="-10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SUM OF</a:t>
            </a:r>
            <a:r>
              <a:rPr sz="3600" spc="-11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PRODUCTS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3401" y="1524000"/>
            <a:ext cx="8068945" cy="13740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6870" algn="l"/>
                <a:tab pos="357505" algn="l"/>
                <a:tab pos="2268855" algn="l"/>
                <a:tab pos="3841750" algn="l"/>
                <a:tab pos="5683250" algn="l"/>
                <a:tab pos="6305550" algn="l"/>
                <a:tab pos="6647180" algn="l"/>
              </a:tabLst>
            </a:pPr>
            <a:r>
              <a:rPr sz="2000" b="1" spc="-20" dirty="0">
                <a:latin typeface="Calibri"/>
                <a:cs typeface="Calibri"/>
              </a:rPr>
              <a:t>Example:</a:t>
            </a:r>
            <a:r>
              <a:rPr sz="2000" b="1" spc="54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Obtain	</a:t>
            </a:r>
            <a:r>
              <a:rPr sz="2000" spc="5" dirty="0">
                <a:latin typeface="Calibri"/>
                <a:cs typeface="Calibri"/>
              </a:rPr>
              <a:t>the </a:t>
            </a:r>
            <a:r>
              <a:rPr sz="2000" spc="1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canonical	</a:t>
            </a:r>
            <a:r>
              <a:rPr sz="2000" spc="-10" dirty="0">
                <a:latin typeface="Calibri"/>
                <a:cs typeface="Calibri"/>
              </a:rPr>
              <a:t>sum</a:t>
            </a:r>
            <a:r>
              <a:rPr sz="2000" spc="5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50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	</a:t>
            </a:r>
            <a:r>
              <a:rPr sz="2000" spc="-40" dirty="0">
                <a:latin typeface="Calibri"/>
                <a:cs typeface="Calibri"/>
              </a:rPr>
              <a:t>form	</a:t>
            </a:r>
            <a:r>
              <a:rPr sz="2000" spc="-5" dirty="0">
                <a:latin typeface="Calibri"/>
                <a:cs typeface="Calibri"/>
              </a:rPr>
              <a:t>of	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49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following</a:t>
            </a:r>
            <a:endParaRPr sz="2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function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Calibri"/>
                <a:cs typeface="Calibri"/>
              </a:rPr>
              <a:t>Solution: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1" y="4836923"/>
            <a:ext cx="801878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Calibri"/>
                <a:cs typeface="Calibri"/>
              </a:rPr>
              <a:t>Hence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canonical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sum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product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expression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given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function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is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9488" y="1999488"/>
            <a:ext cx="2785872" cy="310896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1828801" y="2743200"/>
            <a:ext cx="6986270" cy="1582420"/>
            <a:chOff x="1999488" y="2855976"/>
            <a:chExt cx="6757670" cy="143002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99488" y="2855976"/>
              <a:ext cx="2532888" cy="35966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85744" y="3215640"/>
              <a:ext cx="4367784" cy="35661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85744" y="3572256"/>
              <a:ext cx="4596384" cy="35661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85744" y="3928872"/>
              <a:ext cx="5471159" cy="356615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66800" y="4343402"/>
            <a:ext cx="7537704" cy="44195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86000" y="5501640"/>
            <a:ext cx="5071872" cy="310896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1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5312410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spc="-10" dirty="0" smtClean="0">
                <a:solidFill>
                  <a:srgbClr val="C00000"/>
                </a:solidFill>
                <a:latin typeface="Calibri"/>
                <a:cs typeface="Calibri"/>
              </a:rPr>
              <a:t/>
            </a:r>
            <a:br>
              <a:rPr lang="en-US" sz="3200" spc="-10" dirty="0" smtClean="0">
                <a:solidFill>
                  <a:srgbClr val="C00000"/>
                </a:solidFill>
                <a:latin typeface="Calibri"/>
                <a:cs typeface="Calibri"/>
              </a:rPr>
            </a:br>
            <a:r>
              <a:rPr sz="3200" spc="-10" smtClean="0">
                <a:latin typeface="Calibri"/>
                <a:cs typeface="Calibri"/>
              </a:rPr>
              <a:t>CANONICAL</a:t>
            </a:r>
            <a:r>
              <a:rPr sz="3200" spc="-95" smtClean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SUM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OF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PRODUCTS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52400" y="1600200"/>
            <a:ext cx="8731250" cy="31745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160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sums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method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(or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form)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simplifying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Boolean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sz="1600" spc="1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logic</a:t>
            </a:r>
            <a:r>
              <a:rPr sz="1600" spc="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gates.</a:t>
            </a:r>
            <a:r>
              <a:rPr sz="1600" spc="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sz="1600" spc="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POS</a:t>
            </a:r>
            <a:r>
              <a:rPr sz="1600" spc="1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form,</a:t>
            </a:r>
            <a:r>
              <a:rPr sz="1600" spc="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1600" spc="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variables</a:t>
            </a:r>
            <a:r>
              <a:rPr sz="1600" spc="1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sz="1600" spc="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ORed,</a:t>
            </a:r>
            <a:r>
              <a:rPr sz="1600" spc="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i.e.</a:t>
            </a:r>
            <a:r>
              <a:rPr sz="1600" spc="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written </a:t>
            </a:r>
            <a:r>
              <a:rPr sz="1600" spc="-4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sums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sum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terms. All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sum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terms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are ANDed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(multiplied) together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get the product-of-sum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form.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form is exactly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opposite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SOP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form.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So this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can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aid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1600" spc="-1140" smtClean="0">
                <a:latin typeface="Times New Roman" pitchFamily="18" charset="0"/>
                <a:cs typeface="Times New Roman" pitchFamily="18" charset="0"/>
              </a:rPr>
              <a:t>―</a:t>
            </a:r>
            <a:r>
              <a:rPr lang="en-US" sz="1600" spc="-114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-2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sz="1600" spc="-2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>
                <a:latin typeface="Times New Roman" pitchFamily="18" charset="0"/>
                <a:cs typeface="Times New Roman" pitchFamily="18" charset="0"/>
              </a:rPr>
              <a:t>SOP</a:t>
            </a:r>
            <a:r>
              <a:rPr sz="1600" spc="-8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1600" spc="-45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2161540" marR="4098925">
              <a:lnSpc>
                <a:spcPct val="200100"/>
              </a:lnSpc>
              <a:spcBef>
                <a:spcPts val="1955"/>
              </a:spcBef>
            </a:pPr>
            <a:r>
              <a:rPr sz="1800" spc="-5" smtClean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A+B)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*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(A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C)</a:t>
            </a:r>
            <a:r>
              <a:rPr sz="1800" dirty="0">
                <a:latin typeface="Calibri"/>
                <a:cs typeface="Calibri"/>
              </a:rPr>
              <a:t> * (C</a:t>
            </a:r>
            <a:r>
              <a:rPr sz="1800" spc="-10" dirty="0">
                <a:latin typeface="Calibri"/>
                <a:cs typeface="Calibri"/>
              </a:rPr>
              <a:t> +D)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(A+B)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*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(C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140" dirty="0">
                <a:latin typeface="Calibri"/>
                <a:cs typeface="Calibri"/>
              </a:rPr>
              <a:t>̅)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5312410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spc="-10" dirty="0" smtClean="0">
                <a:solidFill>
                  <a:srgbClr val="C00000"/>
                </a:solidFill>
                <a:latin typeface="Calibri"/>
                <a:cs typeface="Calibri"/>
              </a:rPr>
              <a:t/>
            </a:r>
            <a:br>
              <a:rPr lang="en-US" sz="3200" spc="-10" dirty="0" smtClean="0">
                <a:solidFill>
                  <a:srgbClr val="C00000"/>
                </a:solidFill>
                <a:latin typeface="Calibri"/>
                <a:cs typeface="Calibri"/>
              </a:rPr>
            </a:br>
            <a:r>
              <a:rPr lang="en-US" sz="3200" spc="-5" dirty="0" smtClean="0">
                <a:cs typeface="Calibri"/>
              </a:rPr>
              <a:t>CANONICAL</a:t>
            </a:r>
            <a:r>
              <a:rPr lang="en-US" sz="3200" spc="-75" dirty="0" smtClean="0">
                <a:cs typeface="Calibri"/>
              </a:rPr>
              <a:t> </a:t>
            </a:r>
            <a:r>
              <a:rPr lang="en-US" sz="3200" spc="-5" dirty="0" smtClean="0">
                <a:cs typeface="Calibri"/>
              </a:rPr>
              <a:t>SUM</a:t>
            </a:r>
            <a:r>
              <a:rPr lang="en-US" sz="3200" spc="-15" dirty="0" smtClean="0">
                <a:cs typeface="Calibri"/>
              </a:rPr>
              <a:t> </a:t>
            </a:r>
            <a:r>
              <a:rPr lang="en-US" sz="3200" spc="-5" dirty="0" smtClean="0">
                <a:cs typeface="Calibri"/>
              </a:rPr>
              <a:t>OF</a:t>
            </a:r>
            <a:r>
              <a:rPr lang="en-US" sz="3200" spc="-150" dirty="0" smtClean="0">
                <a:cs typeface="Calibri"/>
              </a:rPr>
              <a:t> </a:t>
            </a:r>
            <a:r>
              <a:rPr lang="en-US" sz="3200" spc="-30" dirty="0" smtClean="0">
                <a:cs typeface="Calibri"/>
              </a:rPr>
              <a:t>PRODUCTS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9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52400" y="1600200"/>
            <a:ext cx="8731250" cy="2135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POS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obtained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by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term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input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combination,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sz="1600" spc="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produces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LOW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>
              <a:lnSpc>
                <a:spcPct val="150000"/>
              </a:lnSpc>
            </a:pP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output.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input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variables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0,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en-US" sz="1600" spc="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complement</a:t>
            </a:r>
            <a:r>
              <a:rPr lang="en-US" sz="1600" spc="3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of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>
              <a:lnSpc>
                <a:spcPct val="150000"/>
              </a:lnSpc>
              <a:spcBef>
                <a:spcPts val="5"/>
              </a:spcBef>
            </a:pP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value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1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6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obtain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output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function.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</TotalTime>
  <Words>783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DIGITAL ELECTRONICS &amp;LOGIC DESIGN     </vt:lpstr>
      <vt:lpstr>CANONICAL AND STANDERED FORMS</vt:lpstr>
      <vt:lpstr> CANONICAL AND STANDERED FORMS</vt:lpstr>
      <vt:lpstr>CANONICAL AND STANDERED FORMS</vt:lpstr>
      <vt:lpstr>CANONICAL SUM OF PRODUCTS</vt:lpstr>
      <vt:lpstr>CANONICAL SUM OF PRODUCTS</vt:lpstr>
      <vt:lpstr>CANONICAL SUM OF PRODUCTS</vt:lpstr>
      <vt:lpstr> CANONICAL SUM OF PRODUCTS</vt:lpstr>
      <vt:lpstr> CANONICAL SUM OF PRODUCTS</vt:lpstr>
      <vt:lpstr> CANONICAL SUM OF PRODUCTS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134</cp:revision>
  <dcterms:created xsi:type="dcterms:W3CDTF">2023-06-12T06:06:59Z</dcterms:created>
  <dcterms:modified xsi:type="dcterms:W3CDTF">2023-06-21T09:00:45Z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2023-06-12T00:00:00Z</vt:filetime>
  </property>
</Properties>
</file>