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592" r:id="rId2"/>
    <p:sldId id="309" r:id="rId3"/>
    <p:sldId id="310" r:id="rId4"/>
    <p:sldId id="311" r:id="rId5"/>
    <p:sldId id="312" r:id="rId6"/>
    <p:sldId id="313" r:id="rId7"/>
    <p:sldId id="314" r:id="rId8"/>
    <p:sldId id="316" r:id="rId9"/>
    <p:sldId id="317" r:id="rId10"/>
    <p:sldId id="320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718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DIGITAL ELECTRONICS &amp;LOGIC DESIGN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0" y="6457890"/>
            <a:ext cx="60007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334000" y="636523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Irfana</a:t>
            </a:r>
            <a:r>
              <a:rPr lang="en-IN" sz="4000" dirty="0" smtClean="0"/>
              <a:t> </a:t>
            </a:r>
            <a:r>
              <a:rPr lang="en-IN" sz="4000" dirty="0" err="1" smtClean="0"/>
              <a:t>Shafi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3000" y="228600"/>
            <a:ext cx="518985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Calibri"/>
                <a:cs typeface="Calibri"/>
              </a:rPr>
              <a:t>BOOLEAN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ALGEBRA </a:t>
            </a:r>
            <a:r>
              <a:rPr sz="3200" spc="-25" dirty="0">
                <a:latin typeface="Calibri"/>
                <a:cs typeface="Calibri"/>
              </a:rPr>
              <a:t>THEOREMS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dirty="0"/>
              <a:pPr marL="153670">
                <a:lnSpc>
                  <a:spcPts val="1810"/>
                </a:lnSpc>
              </a:pPr>
              <a:t>10</a:t>
            </a:fld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75677" y="4627247"/>
          <a:ext cx="5676262" cy="16921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75"/>
                <a:gridCol w="593090"/>
                <a:gridCol w="561974"/>
                <a:gridCol w="410210"/>
                <a:gridCol w="400050"/>
                <a:gridCol w="831850"/>
                <a:gridCol w="713739"/>
                <a:gridCol w="755014"/>
                <a:gridCol w="810260"/>
              </a:tblGrid>
              <a:tr h="33845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325755" algn="l"/>
                        </a:tabLst>
                      </a:pPr>
                      <a:r>
                        <a:rPr sz="1600" spc="5" dirty="0">
                          <a:latin typeface="Times New Roman"/>
                          <a:cs typeface="Times New Roman"/>
                        </a:rPr>
                        <a:t>X	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X+Y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X•Y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1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X’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1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Y’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(X+Y)’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1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X’•Y’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(X•Y)’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X’+Y’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312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332105" algn="l"/>
                        </a:tabLst>
                      </a:pPr>
                      <a:r>
                        <a:rPr sz="1600" spc="5" dirty="0">
                          <a:latin typeface="Times New Roman"/>
                          <a:cs typeface="Times New Roman"/>
                        </a:rPr>
                        <a:t>0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639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32105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299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332105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416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32105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45744" y="913727"/>
            <a:ext cx="3902710" cy="62928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315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45" dirty="0">
                <a:latin typeface="Times New Roman" pitchFamily="18" charset="0"/>
                <a:cs typeface="Times New Roman" pitchFamily="18" charset="0"/>
              </a:rPr>
              <a:t>DeMorgan’s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theorem</a:t>
            </a:r>
            <a:r>
              <a:rPr sz="1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(very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important!)</a:t>
            </a:r>
            <a:endParaRPr sz="1800">
              <a:latin typeface="Times New Roman" pitchFamily="18" charset="0"/>
              <a:cs typeface="Times New Roman" pitchFamily="18" charset="0"/>
            </a:endParaRPr>
          </a:p>
          <a:p>
            <a:pPr marL="421005">
              <a:lnSpc>
                <a:spcPct val="100000"/>
              </a:lnSpc>
              <a:spcBef>
                <a:spcPts val="215"/>
              </a:spcBef>
              <a:tabLst>
                <a:tab pos="676910" algn="l"/>
              </a:tabLst>
            </a:pPr>
            <a:r>
              <a:rPr sz="1800" dirty="0">
                <a:latin typeface="Times New Roman" pitchFamily="18" charset="0"/>
                <a:cs typeface="Times New Roman" pitchFamily="18" charset="0"/>
              </a:rPr>
              <a:t>›</a:t>
            </a:r>
            <a:r>
              <a:rPr sz="1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T8a:</a:t>
            </a:r>
            <a:r>
              <a:rPr sz="1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(X+Y)’=</a:t>
            </a:r>
            <a:r>
              <a:rPr sz="18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X’•Y’</a:t>
            </a:r>
            <a:endParaRPr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7334" y="1542034"/>
            <a:ext cx="473646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 pitchFamily="18" charset="0"/>
                <a:cs typeface="Times New Roman" pitchFamily="18" charset="0"/>
              </a:rPr>
              <a:t>break</a:t>
            </a:r>
            <a:r>
              <a:rPr sz="1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(or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connect)</a:t>
            </a:r>
            <a:r>
              <a:rPr sz="1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bar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1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sz="1800" spc="95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 sign </a:t>
            </a:r>
            <a:endParaRPr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0383" y="2418079"/>
            <a:ext cx="4657217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break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(or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connect)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bar </a:t>
            </a:r>
            <a:r>
              <a:rPr sz="1800" dirty="0">
                <a:latin typeface="Calibri"/>
                <a:cs typeface="Calibri"/>
              </a:rPr>
              <a:t>&amp;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change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-5" smtClean="0">
                <a:latin typeface="Calibri"/>
                <a:cs typeface="Calibri"/>
              </a:rPr>
              <a:t>the</a:t>
            </a:r>
            <a:r>
              <a:rPr lang="en-US" sz="1800" spc="-5" dirty="0" smtClean="0">
                <a:latin typeface="Calibri"/>
                <a:cs typeface="Calibri"/>
              </a:rPr>
              <a:t> sign 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4177" y="1542035"/>
            <a:ext cx="1894205" cy="118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0" marR="365125" indent="-204470">
              <a:lnSpc>
                <a:spcPct val="100000"/>
              </a:lnSpc>
              <a:spcBef>
                <a:spcPts val="100"/>
              </a:spcBef>
              <a:buChar char="•"/>
              <a:tabLst>
                <a:tab pos="629285" algn="l"/>
              </a:tabLst>
            </a:pPr>
            <a:r>
              <a:rPr sz="1800" spc="-5" dirty="0">
                <a:latin typeface="Calibri"/>
                <a:cs typeface="Calibri"/>
              </a:rPr>
              <a:t>X+Y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100" dirty="0">
                <a:latin typeface="Calibri"/>
                <a:cs typeface="Calibri"/>
              </a:rPr>
              <a:t> </a:t>
            </a:r>
            <a:r>
              <a:rPr sz="1800" spc="-5">
                <a:latin typeface="Calibri"/>
                <a:cs typeface="Calibri"/>
              </a:rPr>
              <a:t>X•Y </a:t>
            </a:r>
            <a:r>
              <a:rPr sz="1800" spc="-395">
                <a:latin typeface="Calibri"/>
                <a:cs typeface="Calibri"/>
              </a:rPr>
              <a:t> </a:t>
            </a:r>
            <a:endParaRPr lang="en-US" spc="-10" dirty="0" smtClean="0">
              <a:latin typeface="Calibri"/>
              <a:cs typeface="Calibri"/>
            </a:endParaRPr>
          </a:p>
          <a:p>
            <a:pPr marL="628650" marR="365125" indent="-204470">
              <a:lnSpc>
                <a:spcPct val="100000"/>
              </a:lnSpc>
              <a:spcBef>
                <a:spcPts val="100"/>
              </a:spcBef>
              <a:buChar char="•"/>
              <a:tabLst>
                <a:tab pos="629285" algn="l"/>
              </a:tabLst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268605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8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r>
              <a:rPr sz="18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X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•</a:t>
            </a:r>
            <a:r>
              <a:rPr sz="1800" spc="5" dirty="0">
                <a:latin typeface="Calibri"/>
                <a:cs typeface="Calibri"/>
              </a:rPr>
              <a:t>Y)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’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=</a:t>
            </a:r>
            <a:r>
              <a:rPr sz="1800" u="heavy" spc="-10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X</a:t>
            </a:r>
            <a:r>
              <a:rPr sz="1800" dirty="0">
                <a:latin typeface="Calibri"/>
                <a:cs typeface="Calibri"/>
              </a:rPr>
              <a:t>’+</a:t>
            </a:r>
            <a:r>
              <a:rPr sz="1800" spc="25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’</a:t>
            </a:r>
            <a:endParaRPr sz="1800">
              <a:latin typeface="Calibri"/>
              <a:cs typeface="Calibri"/>
            </a:endParaRPr>
          </a:p>
          <a:p>
            <a:pPr marL="628650" indent="-205104">
              <a:lnSpc>
                <a:spcPct val="100000"/>
              </a:lnSpc>
              <a:spcBef>
                <a:spcPts val="195"/>
              </a:spcBef>
              <a:buChar char="•"/>
              <a:tabLst>
                <a:tab pos="629285" algn="l"/>
              </a:tabLst>
            </a:pP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dirty="0">
                <a:latin typeface="Calibri"/>
                <a:cs typeface="Calibri"/>
              </a:rPr>
              <a:t>Y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=</a:t>
            </a:r>
            <a:r>
              <a:rPr sz="1800" spc="-55">
                <a:latin typeface="Calibri"/>
                <a:cs typeface="Calibri"/>
              </a:rPr>
              <a:t> </a:t>
            </a:r>
            <a:r>
              <a:rPr sz="1800" spc="-5" smtClean="0">
                <a:latin typeface="Calibri"/>
                <a:cs typeface="Calibri"/>
              </a:rPr>
              <a:t>X</a:t>
            </a:r>
            <a:r>
              <a:rPr sz="1800" spc="-10" smtClean="0">
                <a:latin typeface="Calibri"/>
                <a:cs typeface="Calibri"/>
              </a:rPr>
              <a:t>+</a:t>
            </a:r>
            <a:r>
              <a:rPr sz="1800" smtClean="0"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88363" y="1613916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619" y="0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40051" y="1613916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>
                <a:moveTo>
                  <a:pt x="0" y="0"/>
                </a:moveTo>
                <a:lnTo>
                  <a:pt x="137160" y="0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50364" y="1613916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>
                <a:moveTo>
                  <a:pt x="0" y="0"/>
                </a:moveTo>
                <a:lnTo>
                  <a:pt x="136652" y="0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95097" y="2963886"/>
            <a:ext cx="5753303" cy="152285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15"/>
              </a:spcBef>
              <a:tabLst>
                <a:tab pos="306705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Generalized</a:t>
            </a:r>
            <a:r>
              <a:rPr sz="18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45" dirty="0">
                <a:latin typeface="Times New Roman" pitchFamily="18" charset="0"/>
                <a:cs typeface="Times New Roman" pitchFamily="18" charset="0"/>
              </a:rPr>
              <a:t>DeMorgan’s</a:t>
            </a:r>
            <a:r>
              <a:rPr sz="18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theorem:</a:t>
            </a:r>
            <a:endParaRPr sz="1800">
              <a:latin typeface="Times New Roman" pitchFamily="18" charset="0"/>
              <a:cs typeface="Times New Roman" pitchFamily="18" charset="0"/>
            </a:endParaRPr>
          </a:p>
          <a:p>
            <a:pPr marL="462280">
              <a:lnSpc>
                <a:spcPct val="100000"/>
              </a:lnSpc>
              <a:spcBef>
                <a:spcPts val="220"/>
              </a:spcBef>
            </a:pPr>
            <a:r>
              <a:rPr sz="1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G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8a: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…+X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)’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800" spc="-1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’•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’•…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’•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’</a:t>
            </a:r>
            <a:endParaRPr sz="1800">
              <a:latin typeface="Times New Roman" pitchFamily="18" charset="0"/>
              <a:cs typeface="Times New Roman" pitchFamily="18" charset="0"/>
            </a:endParaRPr>
          </a:p>
          <a:p>
            <a:pPr marL="462280">
              <a:lnSpc>
                <a:spcPct val="100000"/>
              </a:lnSpc>
              <a:spcBef>
                <a:spcPts val="190"/>
              </a:spcBef>
            </a:pPr>
            <a:r>
              <a:rPr sz="1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G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(X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)’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8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7" baseline="-13888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5" baseline="-13888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’</a:t>
            </a:r>
            <a:endParaRPr sz="1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Calibri"/>
              <a:cs typeface="Calibri"/>
            </a:endParaRPr>
          </a:p>
          <a:p>
            <a:pPr marL="462280">
              <a:lnSpc>
                <a:spcPct val="100000"/>
              </a:lnSpc>
              <a:tabLst>
                <a:tab pos="953135" algn="l"/>
              </a:tabLst>
            </a:pPr>
            <a:r>
              <a:rPr sz="1800" dirty="0">
                <a:latin typeface="Calibri"/>
                <a:cs typeface="Calibri"/>
              </a:rPr>
              <a:t>OR	</a:t>
            </a:r>
            <a:r>
              <a:rPr sz="1800" spc="-35" dirty="0"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800" y="381000"/>
            <a:ext cx="56388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0" dirty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ALGEBRA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THEOREMS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36865" y="6474816"/>
            <a:ext cx="413384" cy="305212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66675">
                <a:lnSpc>
                  <a:spcPct val="100000"/>
                </a:lnSpc>
                <a:spcBef>
                  <a:spcPts val="220"/>
                </a:spcBef>
              </a:pPr>
              <a:t>2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2808" y="1056818"/>
            <a:ext cx="1714500" cy="139192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605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10" dirty="0">
                <a:latin typeface="Calibri"/>
                <a:cs typeface="Calibri"/>
              </a:rPr>
              <a:t>Idempotency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1a:</a:t>
            </a:r>
            <a:r>
              <a:rPr sz="1800" spc="-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-15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:</a:t>
            </a:r>
            <a:r>
              <a:rPr sz="1800" spc="-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  <a:p>
            <a:pPr marL="320040" indent="-307975">
              <a:lnSpc>
                <a:spcPct val="100000"/>
              </a:lnSpc>
              <a:spcBef>
                <a:spcPts val="600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10" dirty="0">
                <a:latin typeface="Calibri"/>
                <a:cs typeface="Calibri"/>
              </a:rPr>
              <a:t>Null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elements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1850" y="2424312"/>
            <a:ext cx="1290955" cy="70231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268605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2a:</a:t>
            </a:r>
            <a:r>
              <a:rPr sz="1800" spc="-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268605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2</a:t>
            </a:r>
            <a:r>
              <a:rPr sz="1800" spc="-15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:</a:t>
            </a:r>
            <a:r>
              <a:rPr sz="1800" spc="-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dirty="0">
                <a:latin typeface="Calibri"/>
                <a:cs typeface="Calibri"/>
              </a:rPr>
              <a:t>0</a:t>
            </a:r>
            <a:r>
              <a:rPr sz="1800" spc="-15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400" y="3124200"/>
            <a:ext cx="1702308" cy="692277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605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10" dirty="0">
                <a:latin typeface="Calibri"/>
                <a:cs typeface="Calibri"/>
              </a:rPr>
              <a:t>Involution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3:</a:t>
            </a:r>
            <a:r>
              <a:rPr sz="1800" spc="-17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25" dirty="0">
                <a:latin typeface="Calibri"/>
                <a:cs typeface="Calibri"/>
              </a:rPr>
              <a:t>X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5" dirty="0">
                <a:latin typeface="Calibri"/>
                <a:cs typeface="Calibri"/>
              </a:rPr>
              <a:t>)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429001" y="2895601"/>
          <a:ext cx="4920422" cy="1661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8921"/>
                <a:gridCol w="620243"/>
                <a:gridCol w="586387"/>
                <a:gridCol w="599164"/>
                <a:gridCol w="543590"/>
                <a:gridCol w="575529"/>
                <a:gridCol w="521873"/>
                <a:gridCol w="403062"/>
                <a:gridCol w="511653"/>
              </a:tblGrid>
              <a:tr h="332204"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301625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X	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X+Y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X•Y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X+X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X•X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X+1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X•0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25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X’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X’’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074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30480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	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727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30480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	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205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30480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	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074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30480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	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217290" y="2669540"/>
            <a:ext cx="921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0380" algn="l"/>
              </a:tabLst>
            </a:pPr>
            <a:r>
              <a:rPr sz="1800" spc="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	</a:t>
            </a:r>
            <a:r>
              <a:rPr sz="1800" spc="-35" dirty="0"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62484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152859"/>
            <a:ext cx="58674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30" dirty="0">
                <a:latin typeface="Calibri"/>
                <a:cs typeface="Calibri"/>
              </a:rPr>
              <a:t>BOOLEAN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ALGEBRA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THEOREMS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36865" y="6474816"/>
            <a:ext cx="413384" cy="305212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66675">
                <a:lnSpc>
                  <a:spcPct val="100000"/>
                </a:lnSpc>
                <a:spcBef>
                  <a:spcPts val="220"/>
                </a:spcBef>
              </a:pPr>
              <a:t>3</a:t>
            </a:fld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20990" y="3881248"/>
          <a:ext cx="6518904" cy="19141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75"/>
                <a:gridCol w="593725"/>
                <a:gridCol w="561339"/>
                <a:gridCol w="701039"/>
                <a:gridCol w="734694"/>
                <a:gridCol w="387984"/>
                <a:gridCol w="626745"/>
                <a:gridCol w="767714"/>
                <a:gridCol w="723264"/>
                <a:gridCol w="822325"/>
              </a:tblGrid>
              <a:tr h="5609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R="32384" algn="r">
                        <a:lnSpc>
                          <a:spcPct val="100000"/>
                        </a:lnSpc>
                        <a:tabLst>
                          <a:tab pos="325755" algn="l"/>
                        </a:tabLst>
                      </a:pPr>
                      <a:r>
                        <a:rPr sz="1600" spc="5" dirty="0">
                          <a:latin typeface="Times New Roman"/>
                          <a:cs typeface="Times New Roman"/>
                        </a:rPr>
                        <a:t>X	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X+Y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X•Y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X+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(X•Y)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spc="-1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X•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(X+Y)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9209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2384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X’•Y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X+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87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(X’•Y)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746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X’+Y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X•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254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(X’+Y)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312"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32893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289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464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106"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28930" algn="l"/>
                        </a:tabLst>
                      </a:pPr>
                      <a:r>
                        <a:rPr sz="1600" spc="5" dirty="0">
                          <a:latin typeface="Times New Roman"/>
                          <a:cs typeface="Times New Roman"/>
                        </a:rPr>
                        <a:t>0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162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464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312"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2893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28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464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429"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2893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28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464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108354" y="922784"/>
            <a:ext cx="2677160" cy="171767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600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bs</a:t>
            </a:r>
            <a:r>
              <a:rPr sz="1800" spc="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30" dirty="0">
                <a:latin typeface="Calibri"/>
                <a:cs typeface="Calibri"/>
              </a:rPr>
              <a:t>k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210" dirty="0">
                <a:latin typeface="Calibri"/>
                <a:cs typeface="Calibri"/>
              </a:rPr>
              <a:t> </a:t>
            </a:r>
            <a:r>
              <a:rPr sz="1800" i="1" spc="-30" dirty="0">
                <a:latin typeface="Calibri"/>
                <a:cs typeface="Calibri"/>
              </a:rPr>
              <a:t>c</a:t>
            </a:r>
            <a:r>
              <a:rPr sz="1800" i="1" spc="-15" dirty="0">
                <a:latin typeface="Calibri"/>
                <a:cs typeface="Calibri"/>
              </a:rPr>
              <a:t>ov</a:t>
            </a:r>
            <a:r>
              <a:rPr sz="1800" i="1" dirty="0">
                <a:latin typeface="Calibri"/>
                <a:cs typeface="Calibri"/>
              </a:rPr>
              <a:t>e</a:t>
            </a:r>
            <a:r>
              <a:rPr sz="1800" i="1" spc="5" dirty="0">
                <a:latin typeface="Calibri"/>
                <a:cs typeface="Calibri"/>
              </a:rPr>
              <a:t>r</a:t>
            </a:r>
            <a:r>
              <a:rPr sz="1800" i="1" spc="-5" dirty="0">
                <a:latin typeface="Calibri"/>
                <a:cs typeface="Calibri"/>
              </a:rPr>
              <a:t>i</a:t>
            </a:r>
            <a:r>
              <a:rPr sz="1800" i="1" spc="5" dirty="0">
                <a:latin typeface="Calibri"/>
                <a:cs typeface="Calibri"/>
              </a:rPr>
              <a:t>n</a:t>
            </a:r>
            <a:r>
              <a:rPr sz="1800" i="1" spc="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4a:</a:t>
            </a:r>
            <a:r>
              <a:rPr sz="1800" spc="-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5" dirty="0">
                <a:latin typeface="Calibri"/>
                <a:cs typeface="Calibri"/>
              </a:rPr>
              <a:t>Y)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4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:</a:t>
            </a:r>
            <a:r>
              <a:rPr sz="1800" spc="-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5" dirty="0">
                <a:latin typeface="Calibri"/>
                <a:cs typeface="Calibri"/>
              </a:rPr>
              <a:t>Y)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5a:</a:t>
            </a:r>
            <a:r>
              <a:rPr sz="1800" spc="-1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25" dirty="0">
                <a:latin typeface="Calibri"/>
                <a:cs typeface="Calibri"/>
              </a:rPr>
              <a:t>X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5" dirty="0">
                <a:latin typeface="Calibri"/>
                <a:cs typeface="Calibri"/>
              </a:rPr>
              <a:t>Y)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dirty="0"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5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:</a:t>
            </a:r>
            <a:r>
              <a:rPr sz="1800" spc="-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25" dirty="0">
                <a:latin typeface="Calibri"/>
                <a:cs typeface="Calibri"/>
              </a:rPr>
              <a:t>X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5" dirty="0">
                <a:latin typeface="Calibri"/>
                <a:cs typeface="Calibri"/>
              </a:rPr>
              <a:t>Y)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dirty="0"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8078" y="3533980"/>
            <a:ext cx="9302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9745" algn="l"/>
              </a:tabLst>
            </a:pPr>
            <a:r>
              <a:rPr sz="1800" spc="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	</a:t>
            </a:r>
            <a:r>
              <a:rPr sz="1800" spc="-15" dirty="0"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64770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838200"/>
            <a:ext cx="602742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0" dirty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sz="2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ALGEBRA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THEOREMS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36865" y="6474816"/>
            <a:ext cx="413384" cy="305212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66675">
                <a:lnSpc>
                  <a:spcPct val="100000"/>
                </a:lnSpc>
                <a:spcBef>
                  <a:spcPts val="220"/>
                </a:spcBef>
              </a:pPr>
              <a:t>4</a:t>
            </a:fld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60791" y="3536317"/>
          <a:ext cx="5179056" cy="19141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710"/>
                <a:gridCol w="593090"/>
                <a:gridCol w="561339"/>
                <a:gridCol w="410210"/>
                <a:gridCol w="669925"/>
                <a:gridCol w="799464"/>
                <a:gridCol w="701039"/>
                <a:gridCol w="843279"/>
              </a:tblGrid>
              <a:tr h="5604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16205">
                        <a:lnSpc>
                          <a:spcPct val="100000"/>
                        </a:lnSpc>
                        <a:tabLst>
                          <a:tab pos="441959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X	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1115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X+Y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X•Y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Y’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X•Y’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spc="-1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(X•Y)+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352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(X•Y’)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429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X+Y’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(X+Y)•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390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(X+Y’)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311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65"/>
                        </a:spcBef>
                        <a:tabLst>
                          <a:tab pos="45720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4485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4170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106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457200" algn="l"/>
                        </a:tabLst>
                      </a:pPr>
                      <a:r>
                        <a:rPr sz="1600" spc="5" dirty="0">
                          <a:latin typeface="Times New Roman"/>
                          <a:cs typeface="Times New Roman"/>
                        </a:rPr>
                        <a:t>0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44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353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312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45720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44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417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45720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44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417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058671" y="1803867"/>
            <a:ext cx="2860675" cy="1706245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414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15" dirty="0">
                <a:latin typeface="Calibri"/>
                <a:cs typeface="Calibri"/>
              </a:rPr>
              <a:t>Ab</a:t>
            </a:r>
            <a:r>
              <a:rPr sz="1800" spc="-1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i</a:t>
            </a:r>
            <a:r>
              <a:rPr sz="1800" spc="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(a</a:t>
            </a:r>
            <a:r>
              <a:rPr sz="1800" spc="-30" dirty="0">
                <a:latin typeface="Calibri"/>
                <a:cs typeface="Calibri"/>
              </a:rPr>
              <a:t>k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90" dirty="0">
                <a:latin typeface="Calibri"/>
                <a:cs typeface="Calibri"/>
              </a:rPr>
              <a:t> </a:t>
            </a:r>
            <a:r>
              <a:rPr sz="1800" i="1" spc="-35" dirty="0">
                <a:latin typeface="Calibri"/>
                <a:cs typeface="Calibri"/>
              </a:rPr>
              <a:t>c</a:t>
            </a:r>
            <a:r>
              <a:rPr sz="1800" i="1" spc="-15" dirty="0">
                <a:latin typeface="Calibri"/>
                <a:cs typeface="Calibri"/>
              </a:rPr>
              <a:t>o</a:t>
            </a:r>
            <a:r>
              <a:rPr sz="1800" i="1" spc="-10" dirty="0">
                <a:latin typeface="Calibri"/>
                <a:cs typeface="Calibri"/>
              </a:rPr>
              <a:t>m</a:t>
            </a:r>
            <a:r>
              <a:rPr sz="1800" i="1" spc="5" dirty="0">
                <a:latin typeface="Calibri"/>
                <a:cs typeface="Calibri"/>
              </a:rPr>
              <a:t>b</a:t>
            </a:r>
            <a:r>
              <a:rPr sz="1800" i="1" spc="-10" dirty="0">
                <a:latin typeface="Calibri"/>
                <a:cs typeface="Calibri"/>
              </a:rPr>
              <a:t>i</a:t>
            </a:r>
            <a:r>
              <a:rPr sz="1800" i="1" spc="5" dirty="0">
                <a:latin typeface="Calibri"/>
                <a:cs typeface="Calibri"/>
              </a:rPr>
              <a:t>n</a:t>
            </a:r>
            <a:r>
              <a:rPr sz="1800" i="1" spc="-10" dirty="0">
                <a:latin typeface="Calibri"/>
                <a:cs typeface="Calibri"/>
              </a:rPr>
              <a:t>i</a:t>
            </a:r>
            <a:r>
              <a:rPr sz="1800" i="1" spc="5" dirty="0">
                <a:latin typeface="Calibri"/>
                <a:cs typeface="Calibri"/>
              </a:rPr>
              <a:t>n</a:t>
            </a:r>
            <a:r>
              <a:rPr sz="1800" i="1" spc="2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310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6a:</a:t>
            </a:r>
            <a:r>
              <a:rPr sz="1800" spc="-14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5" dirty="0">
                <a:latin typeface="Calibri"/>
                <a:cs typeface="Calibri"/>
              </a:rPr>
              <a:t>Y)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3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5" dirty="0">
                <a:latin typeface="Calibri"/>
                <a:cs typeface="Calibri"/>
              </a:rPr>
              <a:t>)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290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6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:</a:t>
            </a:r>
            <a:r>
              <a:rPr sz="1800" spc="-12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5" dirty="0">
                <a:latin typeface="Calibri"/>
                <a:cs typeface="Calibri"/>
              </a:rPr>
              <a:t>Y)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3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5" dirty="0">
                <a:latin typeface="Calibri"/>
                <a:cs typeface="Calibri"/>
              </a:rPr>
              <a:t>)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378460">
              <a:lnSpc>
                <a:spcPct val="100000"/>
              </a:lnSpc>
              <a:spcBef>
                <a:spcPts val="1480"/>
              </a:spcBef>
              <a:tabLst>
                <a:tab pos="866140" algn="l"/>
              </a:tabLst>
            </a:pPr>
            <a:r>
              <a:rPr sz="1800" dirty="0">
                <a:latin typeface="Calibri"/>
                <a:cs typeface="Calibri"/>
              </a:rPr>
              <a:t>OR	</a:t>
            </a:r>
            <a:r>
              <a:rPr sz="1800" spc="-10" dirty="0"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457200"/>
            <a:ext cx="518922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30" dirty="0">
                <a:latin typeface="Calibri"/>
                <a:cs typeface="Calibri"/>
              </a:rPr>
              <a:t>BOOLEAN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ALGEBRA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THEOREMS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20101" y="6410197"/>
            <a:ext cx="429895" cy="296876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6002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160020">
                <a:lnSpc>
                  <a:spcPct val="100000"/>
                </a:lnSpc>
                <a:spcBef>
                  <a:spcPts val="155"/>
                </a:spcBef>
              </a:pPr>
              <a:t>5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4258" y="1458901"/>
            <a:ext cx="4725542" cy="975267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605"/>
              </a:spcBef>
              <a:buChar char="•"/>
              <a:tabLst>
                <a:tab pos="320040" algn="l"/>
                <a:tab pos="320675" algn="l"/>
              </a:tabLst>
            </a:pPr>
            <a:r>
              <a:rPr sz="1600" spc="-15">
                <a:latin typeface="Times New Roman" pitchFamily="18" charset="0"/>
                <a:cs typeface="Times New Roman" pitchFamily="18" charset="0"/>
              </a:rPr>
              <a:t>Ab</a:t>
            </a:r>
            <a:r>
              <a:rPr sz="1600" spc="-1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5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-15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15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5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-55">
                <a:latin typeface="Times New Roman" pitchFamily="18" charset="0"/>
                <a:cs typeface="Times New Roman" pitchFamily="18" charset="0"/>
              </a:rPr>
              <a:t> 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›	T7a:</a:t>
            </a:r>
            <a:r>
              <a:rPr sz="16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(X•Y)+(X•Y’•Z)=(X•Y)+(X•Z)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›	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T7b: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(X+Y)•(X+Y’+Z)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(X+Y)•(X+Z</a:t>
            </a:r>
            <a:r>
              <a:rPr sz="1800" spc="-5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25957" y="2808097"/>
          <a:ext cx="7985122" cy="31345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8190"/>
                <a:gridCol w="398145"/>
                <a:gridCol w="476885"/>
                <a:gridCol w="671194"/>
                <a:gridCol w="806450"/>
                <a:gridCol w="446405"/>
                <a:gridCol w="727710"/>
                <a:gridCol w="593089"/>
                <a:gridCol w="671829"/>
                <a:gridCol w="1043940"/>
                <a:gridCol w="585470"/>
                <a:gridCol w="805815"/>
              </a:tblGrid>
              <a:tr h="5610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41910" algn="ctr">
                        <a:lnSpc>
                          <a:spcPct val="100000"/>
                        </a:lnSpc>
                      </a:pPr>
                      <a:r>
                        <a:rPr sz="1800" spc="3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Y’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2860"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4765"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XY’Z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ts val="1905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(XY)+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(XY’Z)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ts val="1905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(XY)+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96215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(XZ)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X+Y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ts val="1905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X+Y’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39395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+Z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ts val="1905"/>
                        </a:lnSpc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(X+Y)•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R="158115" algn="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(X+Y’+Z)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873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X+Z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905"/>
                        </a:lnSpc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(X+Y)•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67005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(X+Z)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563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291465" algn="l"/>
                          <a:tab pos="54102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	0	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559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820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989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690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291465" algn="l"/>
                          <a:tab pos="54102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	0	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559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18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989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563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291465" algn="l"/>
                          <a:tab pos="54102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	1	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559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18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989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564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291465" algn="l"/>
                          <a:tab pos="54102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	1	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559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82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989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198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291465" algn="l"/>
                          <a:tab pos="54102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	0	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559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18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989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691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291465" algn="l"/>
                          <a:tab pos="54102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	0	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559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820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989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551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291465" algn="l"/>
                          <a:tab pos="54102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	1	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559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82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989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602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291465" algn="l"/>
                          <a:tab pos="54102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	1	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559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018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989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1" y="220168"/>
            <a:ext cx="689775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Calibri"/>
                <a:cs typeface="Calibri"/>
              </a:rPr>
              <a:t>BOOLEAN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ALGEBRA </a:t>
            </a:r>
            <a:r>
              <a:rPr sz="3200" spc="-25" dirty="0">
                <a:latin typeface="Calibri"/>
                <a:cs typeface="Calibri"/>
              </a:rPr>
              <a:t>THEOREMS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66800" y="4800600"/>
          <a:ext cx="5676262" cy="13703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75"/>
                <a:gridCol w="593090"/>
                <a:gridCol w="561974"/>
                <a:gridCol w="410210"/>
                <a:gridCol w="400050"/>
                <a:gridCol w="831850"/>
                <a:gridCol w="713739"/>
                <a:gridCol w="755014"/>
                <a:gridCol w="810260"/>
              </a:tblGrid>
              <a:tr h="24878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326390" algn="l"/>
                        </a:tabLst>
                      </a:pPr>
                      <a:r>
                        <a:rPr sz="1600" spc="5" dirty="0">
                          <a:latin typeface="Times New Roman"/>
                          <a:cs typeface="Times New Roman"/>
                        </a:rPr>
                        <a:t>X	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X+Y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X•Y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1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X’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1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Y’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(X+Y)’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1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X’•Y’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(X•Y)’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X’+Y’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5319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332105" algn="l"/>
                        </a:tabLst>
                      </a:pPr>
                      <a:r>
                        <a:rPr sz="1600" spc="5" dirty="0">
                          <a:latin typeface="Times New Roman"/>
                          <a:cs typeface="Times New Roman"/>
                        </a:rPr>
                        <a:t>0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035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32105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5309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332105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6220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32105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9A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1000" y="1447800"/>
            <a:ext cx="3943654" cy="558486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315"/>
              </a:spcBef>
              <a:buChar char="•"/>
              <a:tabLst>
                <a:tab pos="320040" algn="l"/>
                <a:tab pos="320675" algn="l"/>
              </a:tabLst>
            </a:pPr>
            <a:r>
              <a:rPr sz="1600" spc="-45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smtClean="0">
                <a:latin typeface="Times New Roman" pitchFamily="18" charset="0"/>
                <a:cs typeface="Times New Roman" pitchFamily="18" charset="0"/>
              </a:rPr>
              <a:t>Morgan’s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theorem</a:t>
            </a:r>
            <a:r>
              <a:rPr sz="1600" spc="-4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(very</a:t>
            </a: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important!)</a:t>
            </a:r>
            <a:endParaRPr sz="1600" smtClean="0">
              <a:latin typeface="Times New Roman" pitchFamily="18" charset="0"/>
              <a:cs typeface="Times New Roman" pitchFamily="18" charset="0"/>
            </a:endParaRPr>
          </a:p>
          <a:p>
            <a:pPr marL="421005">
              <a:lnSpc>
                <a:spcPct val="100000"/>
              </a:lnSpc>
              <a:spcBef>
                <a:spcPts val="215"/>
              </a:spcBef>
              <a:tabLst>
                <a:tab pos="676910" algn="l"/>
              </a:tabLst>
            </a:pPr>
            <a:r>
              <a:rPr sz="1600" smtClean="0">
                <a:latin typeface="Times New Roman" pitchFamily="18" charset="0"/>
                <a:cs typeface="Times New Roman" pitchFamily="18" charset="0"/>
              </a:rPr>
              <a:t>›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	T8a: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(X+Y)’=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X’•Y’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124200" y="2209800"/>
            <a:ext cx="4191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break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(or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connect)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bar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&amp;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change</a:t>
            </a:r>
            <a:r>
              <a:rPr sz="1800" spc="95">
                <a:latin typeface="Calibri"/>
                <a:cs typeface="Calibri"/>
              </a:rPr>
              <a:t> </a:t>
            </a:r>
            <a:r>
              <a:rPr sz="1800" spc="-5" smtClean="0">
                <a:latin typeface="Calibri"/>
                <a:cs typeface="Calibri"/>
              </a:rPr>
              <a:t>the</a:t>
            </a:r>
            <a:r>
              <a:rPr lang="en-US" sz="1800" spc="-5" dirty="0" smtClean="0">
                <a:latin typeface="Calibri"/>
                <a:cs typeface="Calibri"/>
              </a:rPr>
              <a:t> sign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6600" y="2971800"/>
            <a:ext cx="4267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break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(or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connect)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bar </a:t>
            </a:r>
            <a:r>
              <a:rPr sz="1800" dirty="0">
                <a:latin typeface="Calibri"/>
                <a:cs typeface="Calibri"/>
              </a:rPr>
              <a:t>&amp;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0">
                <a:latin typeface="Calibri"/>
                <a:cs typeface="Calibri"/>
              </a:rPr>
              <a:t>change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-5" smtClean="0">
                <a:latin typeface="Calibri"/>
                <a:cs typeface="Calibri"/>
              </a:rPr>
              <a:t>the</a:t>
            </a:r>
            <a:r>
              <a:rPr lang="en-US" spc="-5" dirty="0" smtClean="0">
                <a:latin typeface="Calibri"/>
                <a:cs typeface="Calibri"/>
              </a:rPr>
              <a:t> sign 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2000" y="2133600"/>
            <a:ext cx="2065223" cy="1061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0" marR="365125" indent="-204470">
              <a:lnSpc>
                <a:spcPct val="100000"/>
              </a:lnSpc>
              <a:spcBef>
                <a:spcPts val="100"/>
              </a:spcBef>
              <a:buChar char="•"/>
              <a:tabLst>
                <a:tab pos="629285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X+Y</a:t>
            </a:r>
            <a:r>
              <a:rPr sz="16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6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X•Y </a:t>
            </a:r>
            <a:r>
              <a:rPr sz="1600" spc="-395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628650" marR="365125" indent="-204470">
              <a:lnSpc>
                <a:spcPct val="100000"/>
              </a:lnSpc>
              <a:spcBef>
                <a:spcPts val="100"/>
              </a:spcBef>
              <a:buChar char="•"/>
              <a:tabLst>
                <a:tab pos="629285" algn="l"/>
              </a:tabLst>
            </a:pP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268605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›	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:</a:t>
            </a:r>
            <a:r>
              <a:rPr sz="1600" u="heavy" spc="-3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(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Y)</a:t>
            </a:r>
            <a:r>
              <a:rPr sz="16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=</a:t>
            </a:r>
            <a:r>
              <a:rPr sz="1600" u="heavy" spc="-10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’+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628650" indent="-205104">
              <a:lnSpc>
                <a:spcPct val="100000"/>
              </a:lnSpc>
              <a:spcBef>
                <a:spcPts val="195"/>
              </a:spcBef>
              <a:buChar char="•"/>
              <a:tabLst>
                <a:tab pos="629285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600" spc="-55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Y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47800" y="22098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619" y="0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81200" y="2133600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>
                <a:moveTo>
                  <a:pt x="0" y="0"/>
                </a:moveTo>
                <a:lnTo>
                  <a:pt x="137160" y="0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86000" y="2133600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>
                <a:moveTo>
                  <a:pt x="0" y="0"/>
                </a:moveTo>
                <a:lnTo>
                  <a:pt x="136652" y="0"/>
                </a:lnTo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66800" y="3352800"/>
            <a:ext cx="4958715" cy="146129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315"/>
              </a:spcBef>
              <a:tabLst>
                <a:tab pos="306705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Generalized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DeMorgan’s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theorem: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462280">
              <a:lnSpc>
                <a:spcPct val="100000"/>
              </a:lnSpc>
              <a:spcBef>
                <a:spcPts val="220"/>
              </a:spcBef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G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8a: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(X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…+X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)’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600" spc="-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’•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’•…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’•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462280">
              <a:lnSpc>
                <a:spcPct val="100000"/>
              </a:lnSpc>
              <a:spcBef>
                <a:spcPts val="190"/>
              </a:spcBef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G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)’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600" spc="-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n-1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600" spc="-15" baseline="-13888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’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Calibri"/>
              <a:cs typeface="Calibri"/>
            </a:endParaRPr>
          </a:p>
          <a:p>
            <a:pPr marL="462280">
              <a:lnSpc>
                <a:spcPct val="100000"/>
              </a:lnSpc>
              <a:tabLst>
                <a:tab pos="953135" algn="l"/>
              </a:tabLst>
            </a:pPr>
            <a:r>
              <a:rPr sz="1800" dirty="0">
                <a:latin typeface="Calibri"/>
                <a:cs typeface="Calibri"/>
              </a:rPr>
              <a:t>OR	</a:t>
            </a:r>
            <a:r>
              <a:rPr sz="1800" spc="-35" dirty="0"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20101" y="6410197"/>
            <a:ext cx="429895" cy="296876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6002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160020">
                <a:lnSpc>
                  <a:spcPct val="100000"/>
                </a:lnSpc>
                <a:spcBef>
                  <a:spcPts val="155"/>
                </a:spcBef>
              </a:pPr>
              <a:t>6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1" y="152859"/>
            <a:ext cx="54864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30" dirty="0">
                <a:latin typeface="Calibri"/>
                <a:cs typeface="Calibri"/>
              </a:rPr>
              <a:t>BOOLEAN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ALGEBRA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THEOREMS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20100" y="6410197"/>
            <a:ext cx="325120" cy="296876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54610">
                <a:lnSpc>
                  <a:spcPct val="100000"/>
                </a:lnSpc>
                <a:spcBef>
                  <a:spcPts val="155"/>
                </a:spcBef>
              </a:pPr>
              <a:t>7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0176" y="937007"/>
            <a:ext cx="4200525" cy="1004569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20675" indent="-308610">
              <a:lnSpc>
                <a:spcPct val="100000"/>
              </a:lnSpc>
              <a:spcBef>
                <a:spcPts val="505"/>
              </a:spcBef>
              <a:buChar char="•"/>
              <a:tabLst>
                <a:tab pos="320675" algn="l"/>
                <a:tab pos="321310" algn="l"/>
              </a:tabLst>
            </a:pPr>
            <a:r>
              <a:rPr sz="1800" spc="-10" dirty="0">
                <a:latin typeface="Calibri"/>
                <a:cs typeface="Calibri"/>
              </a:rPr>
              <a:t>Consensus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Theorem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409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1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9a: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X•</a:t>
            </a:r>
            <a:r>
              <a:rPr sz="1800" spc="10" dirty="0">
                <a:latin typeface="Calibri"/>
                <a:cs typeface="Calibri"/>
              </a:rPr>
              <a:t>Y</a:t>
            </a:r>
            <a:r>
              <a:rPr sz="1800" spc="5" dirty="0">
                <a:latin typeface="Calibri"/>
                <a:cs typeface="Calibri"/>
              </a:rPr>
              <a:t>)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20" dirty="0">
                <a:latin typeface="Calibri"/>
                <a:cs typeface="Calibri"/>
              </a:rPr>
              <a:t>X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-5" dirty="0">
                <a:latin typeface="Calibri"/>
                <a:cs typeface="Calibri"/>
              </a:rPr>
              <a:t>Z)+(</a:t>
            </a:r>
            <a:r>
              <a:rPr sz="1800" spc="15" dirty="0">
                <a:latin typeface="Calibri"/>
                <a:cs typeface="Calibri"/>
              </a:rPr>
              <a:t>Y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-5" dirty="0">
                <a:latin typeface="Calibri"/>
                <a:cs typeface="Calibri"/>
              </a:rPr>
              <a:t>Z</a:t>
            </a:r>
            <a:r>
              <a:rPr sz="1800" dirty="0">
                <a:latin typeface="Calibri"/>
                <a:cs typeface="Calibri"/>
              </a:rPr>
              <a:t>)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10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X•</a:t>
            </a:r>
            <a:r>
              <a:rPr sz="1800" spc="10" dirty="0">
                <a:latin typeface="Calibri"/>
                <a:cs typeface="Calibri"/>
              </a:rPr>
              <a:t>Y</a:t>
            </a:r>
            <a:r>
              <a:rPr sz="1800" spc="5" dirty="0">
                <a:latin typeface="Calibri"/>
                <a:cs typeface="Calibri"/>
              </a:rPr>
              <a:t>)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20" dirty="0">
                <a:latin typeface="Calibri"/>
                <a:cs typeface="Calibri"/>
              </a:rPr>
              <a:t>X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-5" dirty="0">
                <a:latin typeface="Calibri"/>
                <a:cs typeface="Calibri"/>
              </a:rPr>
              <a:t>Z)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409"/>
              </a:spcBef>
              <a:tabLst>
                <a:tab pos="680085" algn="l"/>
              </a:tabLst>
            </a:pPr>
            <a:r>
              <a:rPr sz="1800" dirty="0">
                <a:latin typeface="Calibri"/>
                <a:cs typeface="Calibri"/>
              </a:rPr>
              <a:t>›	T9b: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(X+Y)•(X’+Z)•(Y+Z)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(X+Y)•(X’+Z)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46811" y="2247902"/>
          <a:ext cx="8241024" cy="37051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990"/>
                <a:gridCol w="254635"/>
                <a:gridCol w="256540"/>
                <a:gridCol w="427354"/>
                <a:gridCol w="509905"/>
                <a:gridCol w="553719"/>
                <a:gridCol w="520700"/>
                <a:gridCol w="855980"/>
                <a:gridCol w="774064"/>
                <a:gridCol w="647064"/>
                <a:gridCol w="704214"/>
                <a:gridCol w="623570"/>
                <a:gridCol w="912494"/>
                <a:gridCol w="899795"/>
              </a:tblGrid>
              <a:tr h="8425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R="61594" algn="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1910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800" spc="-25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X’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6034"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X’Z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31115" algn="ctr">
                        <a:lnSpc>
                          <a:spcPct val="100000"/>
                        </a:lnSpc>
                      </a:pPr>
                      <a:r>
                        <a:rPr sz="1800" spc="1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YZ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ts val="1905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(XY)+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2573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(X’Z)+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2987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(YZ)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47320" marR="172720" indent="-40005">
                        <a:lnSpc>
                          <a:spcPct val="100000"/>
                        </a:lnSpc>
                      </a:pPr>
                      <a:r>
                        <a:rPr sz="1800" spc="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sz="1800" spc="-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sz="1800" spc="1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800" spc="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)</a:t>
                      </a: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+  </a:t>
                      </a:r>
                      <a:r>
                        <a:rPr sz="1800" spc="-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(X’Z)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X+Y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X’+Z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37465"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Y+Z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1905"/>
                        </a:lnSpc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(X+Y)•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(X’+Z)•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(Y+Z)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54940" marR="154305" indent="-15240">
                        <a:lnSpc>
                          <a:spcPct val="100000"/>
                        </a:lnSpc>
                      </a:pPr>
                      <a:r>
                        <a:rPr sz="18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sz="18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8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Y)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•  </a:t>
                      </a: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(X’+Z)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267"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782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464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31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631"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782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464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31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758"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7820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4640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31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631"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7820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4640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31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631"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782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4640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31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759"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782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464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315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279"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782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464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068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670"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FF9A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782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464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31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3000" y="228600"/>
            <a:ext cx="518668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30" dirty="0">
                <a:latin typeface="Calibri"/>
                <a:cs typeface="Calibri"/>
              </a:rPr>
              <a:t>BOOLEAN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ALGEBRA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THEOREMS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20100" y="6410199"/>
            <a:ext cx="325120" cy="297517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54610">
                <a:lnSpc>
                  <a:spcPct val="100000"/>
                </a:lnSpc>
                <a:spcBef>
                  <a:spcPts val="160"/>
                </a:spcBef>
              </a:pPr>
              <a:t>8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2808" y="1056818"/>
            <a:ext cx="1714500" cy="139192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605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10" dirty="0">
                <a:latin typeface="Calibri"/>
                <a:cs typeface="Calibri"/>
              </a:rPr>
              <a:t>Idempotency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1a:</a:t>
            </a:r>
            <a:r>
              <a:rPr sz="1800" spc="-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-15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:</a:t>
            </a:r>
            <a:r>
              <a:rPr sz="1800" spc="-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  <a:p>
            <a:pPr marL="320040" indent="-307975">
              <a:lnSpc>
                <a:spcPct val="100000"/>
              </a:lnSpc>
              <a:spcBef>
                <a:spcPts val="600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10" dirty="0">
                <a:latin typeface="Calibri"/>
                <a:cs typeface="Calibri"/>
              </a:rPr>
              <a:t>Null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elements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1850" y="2424312"/>
            <a:ext cx="1290955" cy="70231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268605" algn="l"/>
              </a:tabLst>
            </a:pPr>
            <a:r>
              <a:rPr sz="1800" dirty="0">
                <a:latin typeface="Calibri"/>
                <a:cs typeface="Calibri"/>
              </a:rPr>
              <a:t>›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2a:</a:t>
            </a:r>
            <a:r>
              <a:rPr sz="1800" spc="-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+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268605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2</a:t>
            </a:r>
            <a:r>
              <a:rPr sz="1800" spc="-15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:</a:t>
            </a:r>
            <a:r>
              <a:rPr sz="1800" spc="-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•</a:t>
            </a:r>
            <a:r>
              <a:rPr sz="1800" dirty="0">
                <a:latin typeface="Calibri"/>
                <a:cs typeface="Calibri"/>
              </a:rPr>
              <a:t>0</a:t>
            </a:r>
            <a:r>
              <a:rPr sz="1800" spc="-15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2809" y="3113533"/>
            <a:ext cx="1612900" cy="70294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605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10" dirty="0">
                <a:latin typeface="Calibri"/>
                <a:cs typeface="Calibri"/>
              </a:rPr>
              <a:t>Involution</a:t>
            </a:r>
            <a:endParaRPr sz="18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Calibri"/>
                <a:cs typeface="Calibri"/>
              </a:rPr>
              <a:t>›	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3:</a:t>
            </a:r>
            <a:r>
              <a:rPr sz="1800" spc="-17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(</a:t>
            </a:r>
            <a:r>
              <a:rPr sz="1800" spc="-25" dirty="0">
                <a:latin typeface="Calibri"/>
                <a:cs typeface="Calibri"/>
              </a:rPr>
              <a:t>X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5" dirty="0">
                <a:latin typeface="Calibri"/>
                <a:cs typeface="Calibri"/>
              </a:rPr>
              <a:t>)</a:t>
            </a:r>
            <a:r>
              <a:rPr sz="1800" dirty="0">
                <a:latin typeface="Calibri"/>
                <a:cs typeface="Calibri"/>
              </a:rPr>
              <a:t>’</a:t>
            </a:r>
            <a:r>
              <a:rPr sz="1800" spc="-10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458020" y="2939925"/>
          <a:ext cx="4891403" cy="16169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5625"/>
                <a:gridCol w="616585"/>
                <a:gridCol w="582929"/>
                <a:gridCol w="595630"/>
                <a:gridCol w="540384"/>
                <a:gridCol w="572135"/>
                <a:gridCol w="518795"/>
                <a:gridCol w="400685"/>
                <a:gridCol w="508635"/>
              </a:tblGrid>
              <a:tr h="323341">
                <a:tc>
                  <a:txBody>
                    <a:bodyPr/>
                    <a:lstStyle/>
                    <a:p>
                      <a:pPr marR="17145" algn="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301625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X	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X+Y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X•Y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X+X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X•X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X+1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X•0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spc="-25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X’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X’’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214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30480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	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30480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	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342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30480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	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214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30480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	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33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800" dirty="0">
                          <a:solidFill>
                            <a:srgbClr val="00CC9A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217290" y="2669540"/>
            <a:ext cx="921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0380" algn="l"/>
              </a:tabLst>
            </a:pPr>
            <a:r>
              <a:rPr sz="1800" spc="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	</a:t>
            </a:r>
            <a:r>
              <a:rPr sz="1800" spc="-35" dirty="0"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0200" y="228600"/>
            <a:ext cx="518922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30" dirty="0">
                <a:latin typeface="Calibri"/>
                <a:cs typeface="Calibri"/>
              </a:rPr>
              <a:t>BOOLEAN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ALGEBRA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THEOREMS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20100" y="6410199"/>
            <a:ext cx="325120" cy="297517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54610">
                <a:lnSpc>
                  <a:spcPct val="100000"/>
                </a:lnSpc>
                <a:spcBef>
                  <a:spcPts val="160"/>
                </a:spcBef>
              </a:pPr>
              <a:t>9</a:t>
            </a:fld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20990" y="3881248"/>
          <a:ext cx="6518904" cy="19141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75"/>
                <a:gridCol w="593725"/>
                <a:gridCol w="561339"/>
                <a:gridCol w="701039"/>
                <a:gridCol w="734694"/>
                <a:gridCol w="387984"/>
                <a:gridCol w="626745"/>
                <a:gridCol w="767714"/>
                <a:gridCol w="723264"/>
                <a:gridCol w="822325"/>
              </a:tblGrid>
              <a:tr h="5609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R="32384" algn="r">
                        <a:lnSpc>
                          <a:spcPct val="100000"/>
                        </a:lnSpc>
                        <a:tabLst>
                          <a:tab pos="325755" algn="l"/>
                        </a:tabLst>
                      </a:pPr>
                      <a:r>
                        <a:rPr sz="1600" spc="5" dirty="0">
                          <a:latin typeface="Times New Roman"/>
                          <a:cs typeface="Times New Roman"/>
                        </a:rPr>
                        <a:t>X	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X+Y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X•Y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X+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(X•Y)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spc="-1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X•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(X+Y)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9209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X’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2384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X’•Y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X+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87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(X’•Y)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746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X’+Y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X•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254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(X’+Y)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312"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32893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289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464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106"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28930" algn="l"/>
                        </a:tabLst>
                      </a:pPr>
                      <a:r>
                        <a:rPr sz="1600" spc="5" dirty="0">
                          <a:latin typeface="Times New Roman"/>
                          <a:cs typeface="Times New Roman"/>
                        </a:rPr>
                        <a:t>0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162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464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312"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2893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28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464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429"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32893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	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289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464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108354" y="922784"/>
            <a:ext cx="2677160" cy="1718419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20040" indent="-307975">
              <a:lnSpc>
                <a:spcPct val="100000"/>
              </a:lnSpc>
              <a:spcBef>
                <a:spcPts val="600"/>
              </a:spcBef>
              <a:buChar char="•"/>
              <a:tabLst>
                <a:tab pos="320040" algn="l"/>
                <a:tab pos="320675" algn="l"/>
              </a:tabLst>
            </a:pPr>
            <a:r>
              <a:rPr sz="1800" spc="-15">
                <a:latin typeface="Times New Roman" pitchFamily="18" charset="0"/>
                <a:cs typeface="Times New Roman" pitchFamily="18" charset="0"/>
              </a:rPr>
              <a:t>A</a:t>
            </a:r>
            <a:r>
              <a:rPr sz="1800" spc="-10">
                <a:latin typeface="Times New Roman" pitchFamily="18" charset="0"/>
                <a:cs typeface="Times New Roman" pitchFamily="18" charset="0"/>
              </a:rPr>
              <a:t>bs</a:t>
            </a:r>
            <a:r>
              <a:rPr sz="1800" spc="5">
                <a:latin typeface="Times New Roman" pitchFamily="18" charset="0"/>
                <a:cs typeface="Times New Roman" pitchFamily="18" charset="0"/>
              </a:rPr>
              <a:t>o</a:t>
            </a:r>
            <a:r>
              <a:rPr sz="180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800" spc="-15">
                <a:latin typeface="Times New Roman" pitchFamily="18" charset="0"/>
                <a:cs typeface="Times New Roman" pitchFamily="18" charset="0"/>
              </a:rPr>
              <a:t>p</a:t>
            </a:r>
            <a:r>
              <a:rPr sz="180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800" spc="-1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800" spc="5">
                <a:latin typeface="Times New Roman" pitchFamily="18" charset="0"/>
                <a:cs typeface="Times New Roman" pitchFamily="18" charset="0"/>
              </a:rPr>
              <a:t>o</a:t>
            </a:r>
            <a:r>
              <a:rPr sz="180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800" spc="-50">
                <a:latin typeface="Times New Roman" pitchFamily="18" charset="0"/>
                <a:cs typeface="Times New Roman" pitchFamily="18" charset="0"/>
              </a:rPr>
              <a:t> </a:t>
            </a:r>
            <a:endParaRPr sz="1800">
              <a:latin typeface="Times New Roman" pitchFamily="18" charset="0"/>
              <a:cs typeface="Times New Roman" pitchFamily="18" charset="0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Times New Roman" pitchFamily="18" charset="0"/>
                <a:cs typeface="Times New Roman" pitchFamily="18" charset="0"/>
              </a:rPr>
              <a:t>›	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4a:</a:t>
            </a:r>
            <a:r>
              <a:rPr sz="18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Y)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</a:t>
            </a:r>
            <a:endParaRPr sz="1800">
              <a:latin typeface="Times New Roman" pitchFamily="18" charset="0"/>
              <a:cs typeface="Times New Roman" pitchFamily="18" charset="0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Times New Roman" pitchFamily="18" charset="0"/>
                <a:cs typeface="Times New Roman" pitchFamily="18" charset="0"/>
              </a:rPr>
              <a:t>›	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18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Y)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X</a:t>
            </a:r>
            <a:endParaRPr sz="1800">
              <a:latin typeface="Times New Roman" pitchFamily="18" charset="0"/>
              <a:cs typeface="Times New Roman" pitchFamily="18" charset="0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Times New Roman" pitchFamily="18" charset="0"/>
                <a:cs typeface="Times New Roman" pitchFamily="18" charset="0"/>
              </a:rPr>
              <a:t>›	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5a:</a:t>
            </a:r>
            <a:r>
              <a:rPr sz="1800" spc="-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Y)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Y</a:t>
            </a:r>
            <a:endParaRPr sz="1800">
              <a:latin typeface="Times New Roman" pitchFamily="18" charset="0"/>
              <a:cs typeface="Times New Roman" pitchFamily="18" charset="0"/>
            </a:endParaRPr>
          </a:p>
          <a:p>
            <a:pPr marL="421005">
              <a:lnSpc>
                <a:spcPct val="100000"/>
              </a:lnSpc>
              <a:spcBef>
                <a:spcPts val="505"/>
              </a:spcBef>
              <a:tabLst>
                <a:tab pos="676910" algn="l"/>
              </a:tabLst>
            </a:pPr>
            <a:r>
              <a:rPr sz="1800" dirty="0">
                <a:latin typeface="Times New Roman" pitchFamily="18" charset="0"/>
                <a:cs typeface="Times New Roman" pitchFamily="18" charset="0"/>
              </a:rPr>
              <a:t>›	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18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Y)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Y</a:t>
            </a:r>
            <a:endParaRPr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8078" y="3533980"/>
            <a:ext cx="9302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9745" algn="l"/>
              </a:tabLst>
            </a:pPr>
            <a:r>
              <a:rPr sz="1800" spc="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	</a:t>
            </a:r>
            <a:r>
              <a:rPr sz="1800" spc="-15" dirty="0"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6800" y="640080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4008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</TotalTime>
  <Words>923</Words>
  <Application>Microsoft Office PowerPoint</Application>
  <PresentationFormat>On-screen Show (4:3)</PresentationFormat>
  <Paragraphs>726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DIGITAL ELECTRONICS &amp;LOGIC DESIGN     </vt:lpstr>
      <vt:lpstr>BOOLEAN ALGEBRA THEOREMS</vt:lpstr>
      <vt:lpstr>BOOLEAN ALGEBRA THEOREMS</vt:lpstr>
      <vt:lpstr>BOOLEAN ALGEBRA THEOREMS</vt:lpstr>
      <vt:lpstr>BOOLEAN ALGEBRA THEOREMS</vt:lpstr>
      <vt:lpstr>BOOLEAN ALGEBRA THEOREMS</vt:lpstr>
      <vt:lpstr>BOOLEAN ALGEBRA THEOREMS</vt:lpstr>
      <vt:lpstr>BOOLEAN ALGEBRA THEOREMS</vt:lpstr>
      <vt:lpstr>BOOLEAN ALGEBRA THEOREMS</vt:lpstr>
      <vt:lpstr>BOOLEAN ALGEBRA THEOREMS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134</cp:revision>
  <dcterms:created xsi:type="dcterms:W3CDTF">2023-06-12T06:06:59Z</dcterms:created>
  <dcterms:modified xsi:type="dcterms:W3CDTF">2023-06-21T08:52:25Z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2023-06-12T00:00:00Z</vt:filetime>
  </property>
</Properties>
</file>