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592" r:id="rId2"/>
    <p:sldId id="560" r:id="rId3"/>
    <p:sldId id="561" r:id="rId4"/>
    <p:sldId id="562" r:id="rId5"/>
    <p:sldId id="563" r:id="rId6"/>
    <p:sldId id="273" r:id="rId7"/>
    <p:sldId id="565" r:id="rId8"/>
    <p:sldId id="566" r:id="rId9"/>
    <p:sldId id="567" r:id="rId10"/>
    <p:sldId id="568" r:id="rId11"/>
    <p:sldId id="569" r:id="rId12"/>
    <p:sldId id="570" r:id="rId13"/>
    <p:sldId id="571" r:id="rId14"/>
    <p:sldId id="572" r:id="rId15"/>
    <p:sldId id="573" r:id="rId16"/>
    <p:sldId id="574" r:id="rId17"/>
    <p:sldId id="575" r:id="rId18"/>
    <p:sldId id="576" r:id="rId19"/>
    <p:sldId id="577" r:id="rId20"/>
    <p:sldId id="578" r:id="rId21"/>
    <p:sldId id="579" r:id="rId22"/>
    <p:sldId id="580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718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53670">
              <a:lnSpc>
                <a:spcPts val="1810"/>
              </a:lnSpc>
            </a:pPr>
            <a:fld id="{81D60167-4931-47E6-BA6A-407CBD079E47}" type="slidenum">
              <a:rPr lang="en-US" smtClean="0"/>
              <a:pPr marL="153670">
                <a:lnSpc>
                  <a:spcPts val="1810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DIGITAL ELECTRONICS &amp;LOGIC DESIGN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0" y="6457890"/>
            <a:ext cx="60007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334000" y="636523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257800" y="39624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Irfana</a:t>
            </a:r>
            <a:r>
              <a:rPr lang="en-IN" sz="4000" dirty="0" smtClean="0"/>
              <a:t> </a:t>
            </a:r>
            <a:r>
              <a:rPr lang="en-IN" sz="4000" dirty="0" err="1" smtClean="0"/>
              <a:t>Shafi</a:t>
            </a:r>
            <a:endParaRPr lang="en-IN" sz="4000" dirty="0" smtClean="0"/>
          </a:p>
          <a:p>
            <a:pPr algn="l"/>
            <a:r>
              <a:rPr lang="en-IN" sz="4000" dirty="0" smtClean="0"/>
              <a:t>Assistant Professor  :Electrical Engineering Department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10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1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n-US" sz="3200" spc="-45" dirty="0" smtClean="0">
                <a:latin typeface="Times New Roman"/>
                <a:cs typeface="Times New Roman"/>
              </a:rPr>
              <a:t>9’s</a:t>
            </a:r>
            <a:r>
              <a:rPr lang="en-US" sz="3200" spc="70" dirty="0" smtClean="0">
                <a:latin typeface="Times New Roman"/>
                <a:cs typeface="Times New Roman"/>
              </a:rPr>
              <a:t> </a:t>
            </a:r>
            <a:r>
              <a:rPr lang="en-US" sz="3200" spc="5" dirty="0" smtClean="0">
                <a:latin typeface="Times New Roman"/>
                <a:cs typeface="Times New Roman"/>
              </a:rPr>
              <a:t>&amp;</a:t>
            </a:r>
            <a:r>
              <a:rPr lang="en-US" sz="3200" spc="-45" dirty="0" smtClean="0">
                <a:latin typeface="Times New Roman"/>
                <a:cs typeface="Times New Roman"/>
              </a:rPr>
              <a:t> </a:t>
            </a:r>
            <a:r>
              <a:rPr lang="en-US" sz="3200" spc="-35" dirty="0" smtClean="0">
                <a:latin typeface="Times New Roman"/>
                <a:cs typeface="Times New Roman"/>
              </a:rPr>
              <a:t>10’s</a:t>
            </a:r>
            <a:r>
              <a:rPr lang="en-US" sz="3200" spc="740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Complements:</a:t>
            </a:r>
            <a:endParaRPr lang="en-US" sz="320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50000"/>
              </a:lnSpc>
              <a:spcBef>
                <a:spcPts val="20"/>
              </a:spcBef>
            </a:pPr>
            <a:r>
              <a:rPr lang="en-US" sz="1600" spc="-30" dirty="0" smtClean="0">
                <a:latin typeface="Times New Roman"/>
                <a:cs typeface="Times New Roman"/>
              </a:rPr>
              <a:t>It </a:t>
            </a:r>
            <a:r>
              <a:rPr lang="en-US" sz="1600" dirty="0" smtClean="0">
                <a:latin typeface="Times New Roman"/>
                <a:cs typeface="Times New Roman"/>
              </a:rPr>
              <a:t>is the </a:t>
            </a:r>
            <a:r>
              <a:rPr lang="en-US" sz="1600" spc="-5" dirty="0" smtClean="0">
                <a:latin typeface="Times New Roman"/>
                <a:cs typeface="Times New Roman"/>
              </a:rPr>
              <a:t>Subtraction of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spc="-10" dirty="0" err="1" smtClean="0">
                <a:latin typeface="Times New Roman"/>
                <a:cs typeface="Times New Roman"/>
              </a:rPr>
              <a:t>no.s</a:t>
            </a:r>
            <a:r>
              <a:rPr lang="en-US" sz="1600" spc="-10" dirty="0" smtClean="0">
                <a:latin typeface="Times New Roman"/>
                <a:cs typeface="Times New Roman"/>
              </a:rPr>
              <a:t> can </a:t>
            </a:r>
            <a:r>
              <a:rPr lang="en-US" sz="1600" spc="-5" dirty="0" smtClean="0">
                <a:latin typeface="Times New Roman"/>
                <a:cs typeface="Times New Roman"/>
              </a:rPr>
              <a:t>be </a:t>
            </a:r>
            <a:r>
              <a:rPr lang="en-US" sz="1600" spc="-10" dirty="0" smtClean="0">
                <a:latin typeface="Times New Roman"/>
                <a:cs typeface="Times New Roman"/>
              </a:rPr>
              <a:t>accomplished </a:t>
            </a:r>
            <a:r>
              <a:rPr lang="en-US" sz="1600" spc="70" dirty="0" smtClean="0">
                <a:latin typeface="Times New Roman"/>
                <a:cs typeface="Times New Roman"/>
              </a:rPr>
              <a:t>by </a:t>
            </a:r>
            <a:r>
              <a:rPr lang="en-US" sz="1600" spc="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85" dirty="0" smtClean="0">
                <a:latin typeface="Times New Roman"/>
                <a:cs typeface="Times New Roman"/>
              </a:rPr>
              <a:t>9’s </a:t>
            </a:r>
            <a:r>
              <a:rPr lang="en-US" sz="1600" dirty="0" smtClean="0">
                <a:latin typeface="Times New Roman"/>
                <a:cs typeface="Times New Roman"/>
              </a:rPr>
              <a:t>&amp; </a:t>
            </a:r>
            <a:r>
              <a:rPr lang="en-US" sz="1600" spc="-65" dirty="0" smtClean="0">
                <a:latin typeface="Times New Roman"/>
                <a:cs typeface="Times New Roman"/>
              </a:rPr>
              <a:t>10’s </a:t>
            </a:r>
            <a:r>
              <a:rPr lang="en-US" sz="1600" spc="-5" dirty="0" smtClean="0">
                <a:latin typeface="Times New Roman"/>
                <a:cs typeface="Times New Roman"/>
              </a:rPr>
              <a:t>compliment methods </a:t>
            </a:r>
            <a:r>
              <a:rPr lang="en-US" sz="1600" spc="-10" dirty="0" smtClean="0">
                <a:latin typeface="Times New Roman"/>
                <a:cs typeface="Times New Roman"/>
              </a:rPr>
              <a:t>similar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-10" dirty="0" smtClean="0">
                <a:latin typeface="Times New Roman"/>
                <a:cs typeface="Times New Roman"/>
              </a:rPr>
              <a:t>the </a:t>
            </a:r>
            <a:r>
              <a:rPr lang="en-US" sz="1600" spc="-75" dirty="0" smtClean="0">
                <a:latin typeface="Times New Roman"/>
                <a:cs typeface="Times New Roman"/>
              </a:rPr>
              <a:t>1’s </a:t>
            </a:r>
            <a:r>
              <a:rPr lang="en-US" sz="1600" dirty="0" smtClean="0">
                <a:latin typeface="Times New Roman"/>
                <a:cs typeface="Times New Roman"/>
              </a:rPr>
              <a:t>&amp; </a:t>
            </a:r>
            <a:r>
              <a:rPr lang="en-US" sz="1600" spc="-190" dirty="0" smtClean="0">
                <a:latin typeface="Times New Roman"/>
                <a:cs typeface="Times New Roman"/>
              </a:rPr>
              <a:t>2’s </a:t>
            </a:r>
            <a:r>
              <a:rPr lang="en-US" sz="1600" spc="-18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compliment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binary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75" dirty="0" smtClean="0">
                <a:latin typeface="Times New Roman"/>
                <a:cs typeface="Times New Roman"/>
              </a:rPr>
              <a:t>9’s</a:t>
            </a:r>
            <a:r>
              <a:rPr lang="en-US" sz="1600" spc="-7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compliment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decimal</a:t>
            </a:r>
            <a:r>
              <a:rPr lang="en-US" sz="1600" spc="-5" dirty="0" smtClean="0">
                <a:latin typeface="Times New Roman"/>
                <a:cs typeface="Times New Roman"/>
              </a:rPr>
              <a:t> no.</a:t>
            </a:r>
            <a:r>
              <a:rPr lang="en-US" sz="1600" dirty="0" smtClean="0">
                <a:latin typeface="Times New Roman"/>
                <a:cs typeface="Times New Roman"/>
              </a:rPr>
              <a:t> is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20" dirty="0" smtClean="0">
                <a:latin typeface="Times New Roman"/>
                <a:cs typeface="Times New Roman"/>
              </a:rPr>
              <a:t>by</a:t>
            </a:r>
            <a:r>
              <a:rPr lang="en-US" sz="1600" spc="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subtracting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15" dirty="0" smtClean="0">
                <a:latin typeface="Times New Roman"/>
                <a:cs typeface="Times New Roman"/>
              </a:rPr>
              <a:t>each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digit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of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that 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dirty="0" smtClean="0">
                <a:latin typeface="Times New Roman"/>
                <a:cs typeface="Times New Roman"/>
              </a:rPr>
              <a:t>no. </a:t>
            </a:r>
            <a:r>
              <a:rPr lang="en-US" sz="1600" spc="-5" dirty="0" smtClean="0">
                <a:latin typeface="Times New Roman"/>
                <a:cs typeface="Times New Roman"/>
              </a:rPr>
              <a:t>from </a:t>
            </a:r>
            <a:r>
              <a:rPr lang="en-US" sz="1600" dirty="0" smtClean="0">
                <a:latin typeface="Times New Roman"/>
                <a:cs typeface="Times New Roman"/>
              </a:rPr>
              <a:t>9. The </a:t>
            </a:r>
            <a:r>
              <a:rPr lang="en-US" sz="1600" spc="-65" dirty="0" smtClean="0">
                <a:latin typeface="Times New Roman"/>
                <a:cs typeface="Times New Roman"/>
              </a:rPr>
              <a:t>10’s </a:t>
            </a:r>
            <a:r>
              <a:rPr lang="en-US" sz="1600" spc="-10" dirty="0" smtClean="0">
                <a:latin typeface="Times New Roman"/>
                <a:cs typeface="Times New Roman"/>
              </a:rPr>
              <a:t>compliment </a:t>
            </a:r>
            <a:r>
              <a:rPr lang="en-US" sz="1600" dirty="0" smtClean="0">
                <a:latin typeface="Times New Roman"/>
                <a:cs typeface="Times New Roman"/>
              </a:rPr>
              <a:t>of a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dirty="0" smtClean="0">
                <a:latin typeface="Times New Roman"/>
                <a:cs typeface="Times New Roman"/>
              </a:rPr>
              <a:t>no </a:t>
            </a:r>
            <a:r>
              <a:rPr lang="en-US" sz="1600" spc="-25" dirty="0" smtClean="0">
                <a:latin typeface="Times New Roman"/>
                <a:cs typeface="Times New Roman"/>
              </a:rPr>
              <a:t>is 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by adding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 to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its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85" dirty="0" smtClean="0">
                <a:latin typeface="Times New Roman"/>
                <a:cs typeface="Times New Roman"/>
              </a:rPr>
              <a:t>9’s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compliment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11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1"/>
            <a:ext cx="8077200" cy="2613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4">
              <a:lnSpc>
                <a:spcPct val="100000"/>
              </a:lnSpc>
              <a:spcBef>
                <a:spcPts val="365"/>
              </a:spcBef>
            </a:pP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1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spc="-2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inin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pc="-19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o:</a:t>
            </a: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endParaRPr lang="en-US" sz="1600" spc="-40" dirty="0" smtClean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65"/>
              </a:spcBef>
            </a:pPr>
            <a:r>
              <a:rPr lang="en-US" sz="1600" spc="-40" dirty="0" smtClean="0">
                <a:latin typeface="Times New Roman"/>
                <a:cs typeface="Times New Roman"/>
              </a:rPr>
              <a:t>In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3</a:t>
            </a:r>
            <a:r>
              <a:rPr lang="en-US" sz="1600" spc="40" dirty="0" smtClean="0">
                <a:latin typeface="Times New Roman"/>
                <a:cs typeface="Times New Roman"/>
              </a:rPr>
              <a:t> </a:t>
            </a:r>
            <a:r>
              <a:rPr lang="en-US" sz="1600" spc="-45" dirty="0" smtClean="0">
                <a:latin typeface="Times New Roman"/>
                <a:cs typeface="Times New Roman"/>
              </a:rPr>
              <a:t>ways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  <a:tabLst>
                <a:tab pos="7077709" algn="l"/>
              </a:tabLst>
            </a:pPr>
            <a:r>
              <a:rPr lang="en-US" sz="1600" spc="-20" dirty="0" smtClean="0">
                <a:latin typeface="Times New Roman"/>
                <a:cs typeface="Times New Roman"/>
              </a:rPr>
              <a:t>   1.  B</a:t>
            </a:r>
            <a:r>
              <a:rPr lang="en-US" sz="1600" dirty="0" smtClean="0">
                <a:latin typeface="Times New Roman"/>
                <a:cs typeface="Times New Roman"/>
              </a:rPr>
              <a:t>y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obt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ining the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25" dirty="0" smtClean="0">
                <a:latin typeface="Times New Roman"/>
                <a:cs typeface="Times New Roman"/>
              </a:rPr>
              <a:t>g</a:t>
            </a:r>
            <a:r>
              <a:rPr lang="en-US" sz="1600" dirty="0" smtClean="0">
                <a:latin typeface="Times New Roman"/>
                <a:cs typeface="Times New Roman"/>
              </a:rPr>
              <a:t>iv</a:t>
            </a:r>
            <a:r>
              <a:rPr lang="en-US" sz="1600" spc="-1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n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no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12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(</a:t>
            </a:r>
            <a:r>
              <a:rPr lang="en-US" sz="1600" dirty="0" smtClean="0">
                <a:latin typeface="Times New Roman"/>
                <a:cs typeface="Times New Roman"/>
              </a:rPr>
              <a:t>by</a:t>
            </a:r>
            <a:r>
              <a:rPr lang="en-US" sz="1600" spc="4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h</a:t>
            </a:r>
            <a:r>
              <a:rPr lang="en-US" sz="1600" spc="-15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n</a:t>
            </a:r>
            <a:r>
              <a:rPr lang="en-US" sz="1600" spc="-30" dirty="0" smtClean="0">
                <a:latin typeface="Times New Roman"/>
                <a:cs typeface="Times New Roman"/>
              </a:rPr>
              <a:t>g</a:t>
            </a:r>
            <a:r>
              <a:rPr lang="en-US" sz="1600" dirty="0" smtClean="0">
                <a:latin typeface="Times New Roman"/>
                <a:cs typeface="Times New Roman"/>
              </a:rPr>
              <a:t>ing 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ll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0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-50" dirty="0" smtClean="0">
                <a:latin typeface="Times New Roman"/>
                <a:cs typeface="Times New Roman"/>
              </a:rPr>
              <a:t>0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spc="-50" dirty="0" smtClean="0">
                <a:latin typeface="Times New Roman"/>
                <a:cs typeface="Times New Roman"/>
              </a:rPr>
              <a:t>s</a:t>
            </a:r>
            <a:r>
              <a:rPr lang="en-US" sz="1600" dirty="0" smtClean="0">
                <a:latin typeface="Times New Roman"/>
                <a:cs typeface="Times New Roman"/>
              </a:rPr>
              <a:t>)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then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dding</a:t>
            </a:r>
            <a:r>
              <a:rPr lang="en-US" sz="1600" spc="1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1.</a:t>
            </a:r>
          </a:p>
          <a:p>
            <a:pPr marL="114300">
              <a:lnSpc>
                <a:spcPts val="2845"/>
              </a:lnSpc>
            </a:pPr>
            <a:r>
              <a:rPr lang="en-US" sz="1600" spc="-10" dirty="0" smtClean="0">
                <a:latin typeface="Times New Roman"/>
                <a:cs typeface="Times New Roman"/>
              </a:rPr>
              <a:t> 2.  By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subtracting </a:t>
            </a: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10" dirty="0" smtClean="0">
                <a:latin typeface="Times New Roman"/>
                <a:cs typeface="Times New Roman"/>
              </a:rPr>
              <a:t>given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 bit no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 </a:t>
            </a:r>
            <a:r>
              <a:rPr lang="en-US" sz="1600" spc="-10" dirty="0" smtClean="0">
                <a:latin typeface="Times New Roman"/>
                <a:cs typeface="Times New Roman"/>
              </a:rPr>
              <a:t>from</a:t>
            </a:r>
            <a:r>
              <a:rPr lang="en-US" sz="1600" spc="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2</a:t>
            </a:r>
            <a:r>
              <a:rPr lang="en-US" sz="1600" spc="-15" baseline="20833" dirty="0" smtClean="0">
                <a:latin typeface="Times New Roman"/>
                <a:cs typeface="Times New Roman"/>
              </a:rPr>
              <a:t>n</a:t>
            </a:r>
            <a:endParaRPr lang="en-US" sz="1600" baseline="20833" dirty="0" smtClean="0">
              <a:latin typeface="Times New Roman"/>
              <a:cs typeface="Times New Roman"/>
            </a:endParaRPr>
          </a:p>
          <a:p>
            <a:pPr marL="38100" marR="175895">
              <a:lnSpc>
                <a:spcPts val="2790"/>
              </a:lnSpc>
              <a:spcBef>
                <a:spcPts val="135"/>
              </a:spcBef>
            </a:pPr>
            <a:r>
              <a:rPr lang="en-US" sz="1600" spc="-5" dirty="0" smtClean="0">
                <a:latin typeface="Times New Roman"/>
                <a:cs typeface="Times New Roman"/>
              </a:rPr>
              <a:t>   3. Starting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at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35" dirty="0" smtClean="0">
                <a:latin typeface="Times New Roman"/>
                <a:cs typeface="Times New Roman"/>
              </a:rPr>
              <a:t>LSB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, </a:t>
            </a:r>
            <a:r>
              <a:rPr lang="en-US" sz="1600" spc="-15" dirty="0" smtClean="0">
                <a:latin typeface="Times New Roman"/>
                <a:cs typeface="Times New Roman"/>
              </a:rPr>
              <a:t>copying</a:t>
            </a:r>
            <a:r>
              <a:rPr lang="en-US" sz="1600" dirty="0" smtClean="0">
                <a:latin typeface="Times New Roman"/>
                <a:cs typeface="Times New Roman"/>
              </a:rPr>
              <a:t> down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each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upto</a:t>
            </a:r>
            <a:r>
              <a:rPr lang="en-US" sz="1600" dirty="0" smtClean="0">
                <a:latin typeface="Times New Roman"/>
                <a:cs typeface="Times New Roman"/>
              </a:rPr>
              <a:t> &amp;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including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first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 bit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encountered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,</a:t>
            </a:r>
            <a:r>
              <a:rPr lang="en-US" sz="1600" spc="-5" dirty="0" smtClean="0">
                <a:latin typeface="Times New Roman"/>
                <a:cs typeface="Times New Roman"/>
              </a:rPr>
              <a:t> and </a:t>
            </a:r>
            <a:r>
              <a:rPr lang="en-US" sz="1600" dirty="0" smtClean="0">
                <a:latin typeface="Times New Roman"/>
                <a:cs typeface="Times New Roman"/>
              </a:rPr>
              <a:t>complimenting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5" dirty="0" smtClean="0">
                <a:latin typeface="Times New Roman"/>
                <a:cs typeface="Times New Roman"/>
              </a:rPr>
              <a:t> remaining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bits.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spc="5" dirty="0" smtClean="0"/>
              <a:t>     </a:t>
            </a:r>
            <a:r>
              <a:rPr lang="en-US" sz="20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12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1"/>
            <a:ext cx="8077200" cy="2580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615">
              <a:lnSpc>
                <a:spcPct val="100000"/>
              </a:lnSpc>
              <a:spcBef>
                <a:spcPts val="110"/>
              </a:spcBef>
            </a:pPr>
            <a:r>
              <a:rPr lang="en-US" sz="2800" spc="-25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pc="-11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spc="-1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lime</a:t>
            </a:r>
            <a:r>
              <a:rPr lang="en-US" sz="2800" spc="-1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-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8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spc="5" dirty="0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pc="-1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metic:</a:t>
            </a:r>
          </a:p>
          <a:p>
            <a:pPr marL="94615">
              <a:lnSpc>
                <a:spcPct val="100000"/>
              </a:lnSpc>
              <a:spcBef>
                <a:spcPts val="110"/>
              </a:spcBef>
            </a:pPr>
            <a:endParaRPr lang="en-US" sz="3200" dirty="0" smtClean="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spcBef>
                <a:spcPts val="110"/>
              </a:spcBef>
              <a:tabLst>
                <a:tab pos="5890895" algn="l"/>
                <a:tab pos="6461125" algn="l"/>
                <a:tab pos="6704965" algn="l"/>
              </a:tabLst>
            </a:pP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2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30" dirty="0" smtClean="0">
                <a:latin typeface="Times New Roman"/>
                <a:cs typeface="Times New Roman"/>
              </a:rPr>
              <a:t>s</a:t>
            </a:r>
            <a:r>
              <a:rPr lang="en-US" sz="1600" spc="-100" dirty="0" smtClean="0">
                <a:latin typeface="Times New Roman"/>
                <a:cs typeface="Times New Roman"/>
              </a:rPr>
              <a:t>y</a:t>
            </a:r>
            <a:r>
              <a:rPr lang="en-US" sz="1600" spc="-30" dirty="0" smtClean="0">
                <a:latin typeface="Times New Roman"/>
                <a:cs typeface="Times New Roman"/>
              </a:rPr>
              <a:t>s</a:t>
            </a:r>
            <a:r>
              <a:rPr lang="en-US" sz="1600" dirty="0" smtClean="0">
                <a:latin typeface="Times New Roman"/>
                <a:cs typeface="Times New Roman"/>
              </a:rPr>
              <a:t>t</a:t>
            </a:r>
            <a:r>
              <a:rPr lang="en-US" sz="1600" spc="-3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m</a:t>
            </a:r>
            <a:r>
              <a:rPr lang="en-US" sz="1600" spc="5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u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d to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r</a:t>
            </a:r>
            <a:r>
              <a:rPr lang="en-US" sz="1600" spc="-2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p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–</a:t>
            </a:r>
            <a:r>
              <a:rPr lang="en-US" sz="1600" dirty="0" err="1" smtClean="0">
                <a:latin typeface="Times New Roman"/>
                <a:cs typeface="Times New Roman"/>
              </a:rPr>
              <a:t>ve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no.s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us</a:t>
            </a:r>
            <a:r>
              <a:rPr lang="en-US" sz="1600" dirty="0" smtClean="0">
                <a:latin typeface="Times New Roman"/>
                <a:cs typeface="Times New Roman"/>
              </a:rPr>
              <a:t>ing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modu</a:t>
            </a:r>
            <a:r>
              <a:rPr lang="en-US" sz="1600" spc="5" dirty="0" smtClean="0">
                <a:latin typeface="Times New Roman"/>
                <a:cs typeface="Times New Roman"/>
              </a:rPr>
              <a:t>l</a:t>
            </a:r>
            <a:r>
              <a:rPr lang="en-US" sz="1600" spc="-5" dirty="0" smtClean="0">
                <a:latin typeface="Times New Roman"/>
                <a:cs typeface="Times New Roman"/>
              </a:rPr>
              <a:t>us  arithmetic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word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length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 </a:t>
            </a:r>
            <a:r>
              <a:rPr lang="en-US" sz="1600" spc="-5" dirty="0" smtClean="0">
                <a:latin typeface="Times New Roman"/>
                <a:cs typeface="Times New Roman"/>
              </a:rPr>
              <a:t>computer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fixed. </a:t>
            </a:r>
            <a:r>
              <a:rPr lang="en-US" sz="1600" dirty="0" err="1" smtClean="0">
                <a:latin typeface="Times New Roman"/>
                <a:cs typeface="Times New Roman"/>
              </a:rPr>
              <a:t>i.e</a:t>
            </a:r>
            <a:r>
              <a:rPr lang="en-US" sz="1600" dirty="0" smtClean="0">
                <a:latin typeface="Times New Roman"/>
                <a:cs typeface="Times New Roman"/>
              </a:rPr>
              <a:t>,</a:t>
            </a:r>
            <a:r>
              <a:rPr lang="en-US" sz="1600" spc="-8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if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4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</a:t>
            </a:r>
            <a:r>
              <a:rPr lang="en-US" sz="1600" spc="-10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no.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added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another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4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result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will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be</a:t>
            </a:r>
            <a:r>
              <a:rPr lang="en-US" sz="1600" spc="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only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 4 bits. </a:t>
            </a:r>
            <a:r>
              <a:rPr lang="en-US" sz="1600" spc="-5" dirty="0" smtClean="0">
                <a:latin typeface="Times New Roman"/>
                <a:cs typeface="Times New Roman"/>
              </a:rPr>
              <a:t>Carry </a:t>
            </a:r>
            <a:r>
              <a:rPr lang="en-US" sz="1600" dirty="0" smtClean="0">
                <a:latin typeface="Times New Roman"/>
                <a:cs typeface="Times New Roman"/>
              </a:rPr>
              <a:t> if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any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,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from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fourth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will</a:t>
            </a:r>
            <a:r>
              <a:rPr lang="en-US" sz="1600" spc="5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overflow</a:t>
            </a:r>
            <a:r>
              <a:rPr lang="en-US" sz="1600" spc="3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called </a:t>
            </a: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5" dirty="0" smtClean="0">
                <a:latin typeface="Times New Roman"/>
                <a:cs typeface="Times New Roman"/>
              </a:rPr>
              <a:t>Modulus 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arithmetic.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  <a:spcBef>
                <a:spcPts val="10"/>
              </a:spcBef>
            </a:pPr>
            <a:r>
              <a:rPr lang="en-US" sz="1600" spc="-55" dirty="0" smtClean="0">
                <a:latin typeface="Times New Roman"/>
                <a:cs typeface="Times New Roman"/>
              </a:rPr>
              <a:t>Ex:1100+1111=1011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13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1"/>
            <a:ext cx="8382000" cy="188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2775" algn="l"/>
                <a:tab pos="1774825" algn="l"/>
              </a:tabLst>
            </a:pPr>
            <a:r>
              <a:rPr lang="en-US" spc="-45" dirty="0" smtClean="0">
                <a:latin typeface="Times New Roman"/>
                <a:cs typeface="Times New Roman"/>
              </a:rPr>
              <a:t>9’s </a:t>
            </a:r>
            <a:r>
              <a:rPr lang="en-US" spc="5" dirty="0" smtClean="0">
                <a:latin typeface="Times New Roman"/>
                <a:cs typeface="Times New Roman"/>
              </a:rPr>
              <a:t>&amp;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spc="-35" dirty="0" smtClean="0">
                <a:latin typeface="Times New Roman"/>
                <a:cs typeface="Times New Roman"/>
              </a:rPr>
              <a:t>10’s </a:t>
            </a:r>
            <a:r>
              <a:rPr lang="en-US" spc="-5" dirty="0" smtClean="0">
                <a:latin typeface="Times New Roman"/>
                <a:cs typeface="Times New Roman"/>
              </a:rPr>
              <a:t>Complements:</a:t>
            </a:r>
            <a:endParaRPr lang="en-US" dirty="0" smtClean="0">
              <a:latin typeface="Times New Roman"/>
              <a:cs typeface="Times New Roman"/>
            </a:endParaRPr>
          </a:p>
          <a:p>
            <a:pPr marL="12700" marR="5080" indent="97155">
              <a:lnSpc>
                <a:spcPct val="150000"/>
              </a:lnSpc>
              <a:spcBef>
                <a:spcPts val="254"/>
              </a:spcBef>
              <a:tabLst>
                <a:tab pos="1214120" algn="l"/>
                <a:tab pos="2253615" algn="l"/>
                <a:tab pos="4799330" algn="l"/>
              </a:tabLst>
            </a:pPr>
            <a:r>
              <a:rPr lang="en-US" sz="1600" spc="-40" dirty="0" smtClean="0">
                <a:latin typeface="Times New Roman"/>
                <a:cs typeface="Times New Roman"/>
              </a:rPr>
              <a:t>It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Subtraction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5" dirty="0" smtClean="0">
                <a:latin typeface="Times New Roman"/>
                <a:cs typeface="Times New Roman"/>
              </a:rPr>
              <a:t> decimal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no.s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can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accomplished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by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10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9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 </a:t>
            </a:r>
            <a:r>
              <a:rPr lang="en-US" sz="1600" spc="-5" dirty="0" smtClean="0">
                <a:latin typeface="Times New Roman"/>
                <a:cs typeface="Times New Roman"/>
              </a:rPr>
              <a:t>si</a:t>
            </a:r>
            <a:r>
              <a:rPr lang="en-US" sz="1600" spc="5" dirty="0" smtClean="0">
                <a:latin typeface="Times New Roman"/>
                <a:cs typeface="Times New Roman"/>
              </a:rPr>
              <a:t>m</a:t>
            </a:r>
            <a:r>
              <a:rPr lang="en-US" sz="1600" dirty="0" smtClean="0">
                <a:latin typeface="Times New Roman"/>
                <a:cs typeface="Times New Roman"/>
              </a:rPr>
              <a:t>i</a:t>
            </a:r>
            <a:r>
              <a:rPr lang="en-US" sz="1600" spc="5" dirty="0" smtClean="0">
                <a:latin typeface="Times New Roman"/>
                <a:cs typeface="Times New Roman"/>
              </a:rPr>
              <a:t>l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r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dirty="0" smtClean="0">
                <a:latin typeface="Times New Roman"/>
                <a:cs typeface="Times New Roman"/>
              </a:rPr>
              <a:t>he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2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 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 of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bin</a:t>
            </a:r>
            <a:r>
              <a:rPr lang="en-US" sz="1600" spc="-10" dirty="0" smtClean="0">
                <a:latin typeface="Times New Roman"/>
                <a:cs typeface="Times New Roman"/>
              </a:rPr>
              <a:t>ar</a:t>
            </a:r>
            <a:r>
              <a:rPr lang="en-US" sz="1600" dirty="0" smtClean="0">
                <a:latin typeface="Times New Roman"/>
                <a:cs typeface="Times New Roman"/>
              </a:rPr>
              <a:t>y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 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  </a:t>
            </a:r>
            <a:r>
              <a:rPr lang="en-US" sz="1600" spc="-5" dirty="0" smtClean="0">
                <a:latin typeface="Times New Roman"/>
                <a:cs typeface="Times New Roman"/>
              </a:rPr>
              <a:t>decimal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no.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spc="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 </a:t>
            </a:r>
            <a:r>
              <a:rPr lang="en-US" sz="1600" dirty="0" smtClean="0">
                <a:latin typeface="Times New Roman"/>
                <a:cs typeface="Times New Roman"/>
              </a:rPr>
              <a:t>by</a:t>
            </a:r>
            <a:r>
              <a:rPr lang="en-US" sz="1600" spc="3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subtracting </a:t>
            </a:r>
            <a:r>
              <a:rPr lang="en-US" sz="1600" spc="-10" dirty="0" smtClean="0">
                <a:latin typeface="Times New Roman"/>
                <a:cs typeface="Times New Roman"/>
              </a:rPr>
              <a:t>each </a:t>
            </a:r>
            <a:r>
              <a:rPr lang="en-US" sz="1600" spc="-5" dirty="0" smtClean="0">
                <a:latin typeface="Times New Roman"/>
                <a:cs typeface="Times New Roman"/>
              </a:rPr>
              <a:t>digit </a:t>
            </a:r>
            <a:r>
              <a:rPr lang="en-US" sz="1600" dirty="0" smtClean="0">
                <a:latin typeface="Times New Roman"/>
                <a:cs typeface="Times New Roman"/>
              </a:rPr>
              <a:t>of that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decimal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no.</a:t>
            </a:r>
            <a:r>
              <a:rPr lang="en-US" sz="1600" spc="3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from </a:t>
            </a:r>
            <a:r>
              <a:rPr lang="en-US" sz="1600" dirty="0" smtClean="0">
                <a:latin typeface="Times New Roman"/>
                <a:cs typeface="Times New Roman"/>
              </a:rPr>
              <a:t>9. The </a:t>
            </a:r>
            <a:r>
              <a:rPr lang="en-US" sz="1600" spc="-75" dirty="0" smtClean="0">
                <a:latin typeface="Times New Roman"/>
                <a:cs typeface="Times New Roman"/>
              </a:rPr>
              <a:t>10’s </a:t>
            </a:r>
            <a:r>
              <a:rPr lang="en-US" sz="1600" dirty="0" smtClean="0">
                <a:latin typeface="Times New Roman"/>
                <a:cs typeface="Times New Roman"/>
              </a:rPr>
              <a:t>compliment of a </a:t>
            </a:r>
            <a:r>
              <a:rPr lang="en-US" sz="1600" spc="-5" dirty="0" smtClean="0">
                <a:latin typeface="Times New Roman"/>
                <a:cs typeface="Times New Roman"/>
              </a:rPr>
              <a:t>decimal </a:t>
            </a:r>
            <a:r>
              <a:rPr lang="en-US" sz="1600" dirty="0" smtClean="0">
                <a:latin typeface="Times New Roman"/>
                <a:cs typeface="Times New Roman"/>
              </a:rPr>
              <a:t>no is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obtain</a:t>
            </a:r>
            <a:r>
              <a:rPr lang="en-US" sz="1600" spc="-1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d by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dding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 to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spc="-5" dirty="0" smtClean="0">
                <a:latin typeface="Times New Roman"/>
                <a:cs typeface="Times New Roman"/>
              </a:rPr>
              <a:t>s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14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600200"/>
            <a:ext cx="8382000" cy="2464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2775" algn="l"/>
                <a:tab pos="1774825" algn="l"/>
              </a:tabLst>
            </a:pPr>
            <a:endParaRPr lang="en-US" b="1" spc="-4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2775" algn="l"/>
                <a:tab pos="1774825" algn="l"/>
              </a:tabLst>
            </a:pPr>
            <a:r>
              <a:rPr lang="en-US" b="1" spc="-45" dirty="0" smtClean="0">
                <a:latin typeface="Times New Roman"/>
                <a:cs typeface="Times New Roman"/>
              </a:rPr>
              <a:t>9’s </a:t>
            </a:r>
            <a:r>
              <a:rPr lang="en-US" b="1" spc="5" dirty="0" smtClean="0">
                <a:latin typeface="Times New Roman"/>
                <a:cs typeface="Times New Roman"/>
              </a:rPr>
              <a:t>&amp;</a:t>
            </a:r>
            <a:r>
              <a:rPr lang="en-US" b="1" spc="-40" dirty="0" smtClean="0">
                <a:latin typeface="Times New Roman"/>
                <a:cs typeface="Times New Roman"/>
              </a:rPr>
              <a:t> </a:t>
            </a:r>
            <a:r>
              <a:rPr lang="en-US" b="1" spc="-35" dirty="0" smtClean="0">
                <a:latin typeface="Times New Roman"/>
                <a:cs typeface="Times New Roman"/>
              </a:rPr>
              <a:t>10’s </a:t>
            </a:r>
            <a:r>
              <a:rPr lang="en-US" b="1" spc="-5" dirty="0" smtClean="0">
                <a:latin typeface="Times New Roman"/>
                <a:cs typeface="Times New Roman"/>
              </a:rPr>
              <a:t>Complements</a:t>
            </a:r>
            <a:r>
              <a:rPr lang="en-US" spc="-5" dirty="0" smtClean="0"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2775" algn="l"/>
                <a:tab pos="1774825" algn="l"/>
              </a:tabLst>
            </a:pPr>
            <a:endParaRPr lang="en-US" dirty="0" smtClean="0">
              <a:latin typeface="Times New Roman"/>
              <a:cs typeface="Times New Roman"/>
            </a:endParaRPr>
          </a:p>
          <a:p>
            <a:pPr marL="12700" marR="5080" indent="97155">
              <a:lnSpc>
                <a:spcPct val="150000"/>
              </a:lnSpc>
              <a:spcBef>
                <a:spcPts val="254"/>
              </a:spcBef>
              <a:tabLst>
                <a:tab pos="1214120" algn="l"/>
                <a:tab pos="2253615" algn="l"/>
                <a:tab pos="4799330" algn="l"/>
              </a:tabLst>
            </a:pPr>
            <a:r>
              <a:rPr lang="en-US" sz="1600" spc="-40" dirty="0" smtClean="0">
                <a:latin typeface="Times New Roman"/>
                <a:cs typeface="Times New Roman"/>
              </a:rPr>
              <a:t>It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Subtraction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5" dirty="0" smtClean="0">
                <a:latin typeface="Times New Roman"/>
                <a:cs typeface="Times New Roman"/>
              </a:rPr>
              <a:t> decimal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no.s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can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accomplished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by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10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9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 </a:t>
            </a:r>
            <a:r>
              <a:rPr lang="en-US" sz="1600" spc="-5" dirty="0" smtClean="0">
                <a:latin typeface="Times New Roman"/>
                <a:cs typeface="Times New Roman"/>
              </a:rPr>
              <a:t>si</a:t>
            </a:r>
            <a:r>
              <a:rPr lang="en-US" sz="1600" spc="5" dirty="0" smtClean="0">
                <a:latin typeface="Times New Roman"/>
                <a:cs typeface="Times New Roman"/>
              </a:rPr>
              <a:t>m</a:t>
            </a:r>
            <a:r>
              <a:rPr lang="en-US" sz="1600" dirty="0" smtClean="0">
                <a:latin typeface="Times New Roman"/>
                <a:cs typeface="Times New Roman"/>
              </a:rPr>
              <a:t>i</a:t>
            </a:r>
            <a:r>
              <a:rPr lang="en-US" sz="1600" spc="5" dirty="0" smtClean="0">
                <a:latin typeface="Times New Roman"/>
                <a:cs typeface="Times New Roman"/>
              </a:rPr>
              <a:t>l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r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dirty="0" smtClean="0">
                <a:latin typeface="Times New Roman"/>
                <a:cs typeface="Times New Roman"/>
              </a:rPr>
              <a:t>he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&amp;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2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 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 of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bin</a:t>
            </a:r>
            <a:r>
              <a:rPr lang="en-US" sz="1600" spc="-10" dirty="0" smtClean="0">
                <a:latin typeface="Times New Roman"/>
                <a:cs typeface="Times New Roman"/>
              </a:rPr>
              <a:t>ar</a:t>
            </a:r>
            <a:r>
              <a:rPr lang="en-US" sz="1600" dirty="0" smtClean="0">
                <a:latin typeface="Times New Roman"/>
                <a:cs typeface="Times New Roman"/>
              </a:rPr>
              <a:t>y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 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  </a:t>
            </a:r>
            <a:r>
              <a:rPr lang="en-US" sz="1600" spc="-5" dirty="0" smtClean="0">
                <a:latin typeface="Times New Roman"/>
                <a:cs typeface="Times New Roman"/>
              </a:rPr>
              <a:t>decimal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no.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spc="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 </a:t>
            </a:r>
            <a:r>
              <a:rPr lang="en-US" sz="1600" dirty="0" smtClean="0">
                <a:latin typeface="Times New Roman"/>
                <a:cs typeface="Times New Roman"/>
              </a:rPr>
              <a:t>by</a:t>
            </a:r>
            <a:r>
              <a:rPr lang="en-US" sz="1600" spc="3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subtracting </a:t>
            </a:r>
            <a:r>
              <a:rPr lang="en-US" sz="1600" spc="-10" dirty="0" smtClean="0">
                <a:latin typeface="Times New Roman"/>
                <a:cs typeface="Times New Roman"/>
              </a:rPr>
              <a:t>each </a:t>
            </a:r>
            <a:r>
              <a:rPr lang="en-US" sz="1600" spc="-5" dirty="0" smtClean="0">
                <a:latin typeface="Times New Roman"/>
                <a:cs typeface="Times New Roman"/>
              </a:rPr>
              <a:t>digit </a:t>
            </a:r>
            <a:r>
              <a:rPr lang="en-US" sz="1600" dirty="0" smtClean="0">
                <a:latin typeface="Times New Roman"/>
                <a:cs typeface="Times New Roman"/>
              </a:rPr>
              <a:t>of that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decimal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no.</a:t>
            </a:r>
            <a:r>
              <a:rPr lang="en-US" sz="1600" spc="3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from</a:t>
            </a:r>
            <a:r>
              <a:rPr lang="en-US" sz="1600" dirty="0" smtClean="0">
                <a:latin typeface="Times New Roman"/>
                <a:cs typeface="Times New Roman"/>
              </a:rPr>
              <a:t>9. The </a:t>
            </a:r>
            <a:r>
              <a:rPr lang="en-US" sz="1600" spc="-75" dirty="0" smtClean="0">
                <a:latin typeface="Times New Roman"/>
                <a:cs typeface="Times New Roman"/>
              </a:rPr>
              <a:t>10’s </a:t>
            </a:r>
            <a:r>
              <a:rPr lang="en-US" sz="1600" dirty="0" smtClean="0">
                <a:latin typeface="Times New Roman"/>
                <a:cs typeface="Times New Roman"/>
              </a:rPr>
              <a:t>compliment of a </a:t>
            </a:r>
            <a:r>
              <a:rPr lang="en-US" sz="1600" spc="-5" dirty="0" smtClean="0">
                <a:latin typeface="Times New Roman"/>
                <a:cs typeface="Times New Roman"/>
              </a:rPr>
              <a:t>decimal </a:t>
            </a:r>
            <a:r>
              <a:rPr lang="en-US" sz="1600" dirty="0" smtClean="0">
                <a:latin typeface="Times New Roman"/>
                <a:cs typeface="Times New Roman"/>
              </a:rPr>
              <a:t>no is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obtain</a:t>
            </a:r>
            <a:r>
              <a:rPr lang="en-US" sz="1600" spc="-1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d by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dding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 to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spc="-5" dirty="0" smtClean="0">
                <a:latin typeface="Times New Roman"/>
                <a:cs typeface="Times New Roman"/>
              </a:rPr>
              <a:t>s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9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ompl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ment</a:t>
            </a:r>
            <a:endParaRPr lang="en-US" sz="1600" dirty="0">
              <a:latin typeface="Times New Roman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838200"/>
            <a:ext cx="2527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BI</a:t>
            </a:r>
            <a:r>
              <a:rPr lang="en-US" sz="2000" spc="-35" dirty="0" smtClean="0"/>
              <a:t>NA</a:t>
            </a:r>
            <a:r>
              <a:rPr lang="en-US" sz="2000" spc="-25" dirty="0" smtClean="0"/>
              <a:t>R</a:t>
            </a:r>
            <a:r>
              <a:rPr lang="en-US" sz="2000" spc="5" dirty="0" smtClean="0"/>
              <a:t>Y</a:t>
            </a:r>
            <a:r>
              <a:rPr lang="en-US" sz="2000" spc="-110" dirty="0" smtClean="0"/>
              <a:t> </a:t>
            </a:r>
            <a:r>
              <a:rPr lang="en-US" sz="2000" spc="-30" dirty="0" smtClean="0"/>
              <a:t>W</a:t>
            </a:r>
            <a:r>
              <a:rPr lang="en-US" sz="2000" spc="-15" dirty="0" smtClean="0"/>
              <a:t>E</a:t>
            </a:r>
            <a:r>
              <a:rPr lang="en-US" sz="2000" dirty="0" smtClean="0"/>
              <a:t>I</a:t>
            </a:r>
            <a:r>
              <a:rPr lang="en-US" sz="2000" spc="-10" dirty="0" smtClean="0"/>
              <a:t>GH</a:t>
            </a:r>
            <a:r>
              <a:rPr lang="en-US" sz="2000" spc="-15" dirty="0" smtClean="0"/>
              <a:t>TE</a:t>
            </a:r>
            <a:r>
              <a:rPr lang="en-US" sz="2000" spc="5" dirty="0" smtClean="0"/>
              <a:t>D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</a:t>
            </a:r>
            <a:r>
              <a:rPr lang="en-US" sz="2000" spc="5" dirty="0" smtClean="0"/>
              <a:t>D</a:t>
            </a:r>
            <a:r>
              <a:rPr lang="en-US" sz="2000" dirty="0" smtClean="0"/>
              <a:t> </a:t>
            </a:r>
            <a:r>
              <a:rPr lang="en-US" sz="2000" spc="-10" dirty="0" smtClean="0"/>
              <a:t>NO</a:t>
            </a:r>
            <a:r>
              <a:rPr lang="en-US" sz="2000" spc="-5" dirty="0" smtClean="0"/>
              <a:t>N</a:t>
            </a:r>
            <a:r>
              <a:rPr lang="en-US" sz="2000" dirty="0" smtClean="0"/>
              <a:t>-</a:t>
            </a:r>
            <a:r>
              <a:rPr lang="en-US" sz="2000" spc="-5" dirty="0" smtClean="0"/>
              <a:t> </a:t>
            </a:r>
            <a:r>
              <a:rPr lang="en-US" sz="2000" spc="-30" dirty="0" smtClean="0"/>
              <a:t>W</a:t>
            </a:r>
            <a:r>
              <a:rPr lang="en-US" sz="2000" spc="-15" dirty="0" smtClean="0"/>
              <a:t>E</a:t>
            </a:r>
            <a:r>
              <a:rPr lang="en-US" sz="2000" dirty="0" smtClean="0"/>
              <a:t>I</a:t>
            </a:r>
            <a:r>
              <a:rPr lang="en-US" sz="2000" spc="-10" dirty="0" smtClean="0"/>
              <a:t>GH</a:t>
            </a:r>
            <a:r>
              <a:rPr lang="en-US" sz="2000" spc="-15" dirty="0" smtClean="0"/>
              <a:t>TE</a:t>
            </a:r>
            <a:r>
              <a:rPr lang="en-US" sz="2000" spc="5" dirty="0" smtClean="0"/>
              <a:t>D</a:t>
            </a:r>
            <a:r>
              <a:rPr lang="en-US" sz="2000" spc="-204" dirty="0" smtClean="0"/>
              <a:t> </a:t>
            </a:r>
            <a:r>
              <a:rPr lang="en-US" sz="2000" spc="5" dirty="0" smtClean="0"/>
              <a:t>C</a:t>
            </a:r>
            <a:r>
              <a:rPr lang="en-US" sz="2000" spc="-10" dirty="0" smtClean="0"/>
              <a:t>OD</a:t>
            </a:r>
            <a:r>
              <a:rPr lang="en-US" sz="2000" spc="-15" dirty="0" smtClean="0"/>
              <a:t>E</a:t>
            </a:r>
            <a:r>
              <a:rPr lang="en-US" sz="2000" dirty="0" smtClean="0"/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15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1"/>
            <a:ext cx="8382000" cy="342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b="1" spc="-45" dirty="0" smtClean="0">
                <a:latin typeface="Times New Roman"/>
                <a:cs typeface="Times New Roman"/>
              </a:rPr>
              <a:t>Weighted</a:t>
            </a:r>
            <a:r>
              <a:rPr lang="en-US" sz="1600" b="1" spc="40" dirty="0" smtClean="0">
                <a:latin typeface="Times New Roman"/>
                <a:cs typeface="Times New Roman"/>
              </a:rPr>
              <a:t> </a:t>
            </a:r>
            <a:r>
              <a:rPr lang="en-US" sz="1600" b="1" spc="-10" dirty="0" smtClean="0">
                <a:latin typeface="Times New Roman"/>
                <a:cs typeface="Times New Roman"/>
              </a:rPr>
              <a:t>Codes:-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1400" dirty="0" smtClean="0">
              <a:latin typeface="Times New Roman"/>
              <a:cs typeface="Times New Roman"/>
            </a:endParaRPr>
          </a:p>
          <a:p>
            <a:pPr marL="12700" marR="175260">
              <a:lnSpc>
                <a:spcPct val="150000"/>
              </a:lnSpc>
            </a:pP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5" dirty="0" smtClean="0">
                <a:latin typeface="Times New Roman"/>
                <a:cs typeface="Times New Roman"/>
              </a:rPr>
              <a:t>weighted codes are </a:t>
            </a:r>
            <a:r>
              <a:rPr lang="en-US" sz="1600" dirty="0" smtClean="0">
                <a:latin typeface="Times New Roman"/>
                <a:cs typeface="Times New Roman"/>
              </a:rPr>
              <a:t>those that </a:t>
            </a:r>
            <a:r>
              <a:rPr lang="en-US" sz="1600" spc="-5" dirty="0" smtClean="0">
                <a:latin typeface="Times New Roman"/>
                <a:cs typeface="Times New Roman"/>
              </a:rPr>
              <a:t>obey </a:t>
            </a:r>
            <a:r>
              <a:rPr lang="en-US" sz="1600" dirty="0" smtClean="0">
                <a:latin typeface="Times New Roman"/>
                <a:cs typeface="Times New Roman"/>
              </a:rPr>
              <a:t>the position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weighting</a:t>
            </a:r>
            <a:r>
              <a:rPr lang="en-US" sz="1600" spc="-7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principle,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which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states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that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position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each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number </a:t>
            </a:r>
            <a:r>
              <a:rPr lang="en-US" sz="1600" spc="-10" dirty="0" smtClean="0">
                <a:latin typeface="Times New Roman"/>
                <a:cs typeface="Times New Roman"/>
              </a:rPr>
              <a:t>represent </a:t>
            </a:r>
            <a:r>
              <a:rPr lang="en-US" sz="1600" dirty="0" smtClean="0">
                <a:latin typeface="Times New Roman"/>
                <a:cs typeface="Times New Roman"/>
              </a:rPr>
              <a:t>a </a:t>
            </a:r>
            <a:r>
              <a:rPr lang="en-US" sz="1600" spc="-5" dirty="0" smtClean="0">
                <a:latin typeface="Times New Roman"/>
                <a:cs typeface="Times New Roman"/>
              </a:rPr>
              <a:t>specific </a:t>
            </a:r>
            <a:r>
              <a:rPr lang="en-US" sz="1600" spc="-10" dirty="0" smtClean="0">
                <a:latin typeface="Times New Roman"/>
                <a:cs typeface="Times New Roman"/>
              </a:rPr>
              <a:t>weight. </a:t>
            </a:r>
            <a:r>
              <a:rPr lang="en-US" sz="1600" spc="-40" dirty="0" smtClean="0">
                <a:latin typeface="Times New Roman"/>
                <a:cs typeface="Times New Roman"/>
              </a:rPr>
              <a:t>In </a:t>
            </a:r>
            <a:r>
              <a:rPr lang="en-US" sz="1600" dirty="0" smtClean="0">
                <a:latin typeface="Times New Roman"/>
                <a:cs typeface="Times New Roman"/>
              </a:rPr>
              <a:t>these </a:t>
            </a:r>
            <a:r>
              <a:rPr lang="en-US" sz="1600" spc="-5" dirty="0" smtClean="0">
                <a:latin typeface="Times New Roman"/>
                <a:cs typeface="Times New Roman"/>
              </a:rPr>
              <a:t>codes </a:t>
            </a:r>
            <a:r>
              <a:rPr lang="en-US" sz="1600" spc="-10" dirty="0" smtClean="0">
                <a:latin typeface="Times New Roman"/>
                <a:cs typeface="Times New Roman"/>
              </a:rPr>
              <a:t>each </a:t>
            </a:r>
            <a:r>
              <a:rPr lang="en-US" sz="1600" spc="-5" dirty="0" smtClean="0">
                <a:latin typeface="Times New Roman"/>
                <a:cs typeface="Times New Roman"/>
              </a:rPr>
              <a:t> decimal</a:t>
            </a:r>
            <a:r>
              <a:rPr lang="en-US" sz="1600" spc="-8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digit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represented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by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group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four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bits.</a:t>
            </a:r>
          </a:p>
          <a:p>
            <a:pPr marL="12700" marR="5080" algn="just">
              <a:lnSpc>
                <a:spcPct val="150000"/>
              </a:lnSpc>
              <a:spcBef>
                <a:spcPts val="5"/>
              </a:spcBef>
            </a:pPr>
            <a:r>
              <a:rPr lang="en-US" sz="1600" spc="-30" dirty="0" smtClean="0">
                <a:latin typeface="Times New Roman"/>
                <a:cs typeface="Times New Roman"/>
              </a:rPr>
              <a:t>In </a:t>
            </a:r>
            <a:r>
              <a:rPr lang="en-US" sz="1600" spc="-5" dirty="0" smtClean="0">
                <a:latin typeface="Times New Roman"/>
                <a:cs typeface="Times New Roman"/>
              </a:rPr>
              <a:t>weighted </a:t>
            </a:r>
            <a:r>
              <a:rPr lang="en-US" sz="1600" spc="-10" dirty="0" smtClean="0">
                <a:latin typeface="Times New Roman"/>
                <a:cs typeface="Times New Roman"/>
              </a:rPr>
              <a:t>codes, </a:t>
            </a:r>
            <a:r>
              <a:rPr lang="en-US" sz="1600" spc="-15" dirty="0" smtClean="0">
                <a:latin typeface="Times New Roman"/>
                <a:cs typeface="Times New Roman"/>
              </a:rPr>
              <a:t>each </a:t>
            </a:r>
            <a:r>
              <a:rPr lang="en-US" sz="1600" spc="-5" dirty="0" smtClean="0">
                <a:latin typeface="Times New Roman"/>
                <a:cs typeface="Times New Roman"/>
              </a:rPr>
              <a:t>digit </a:t>
            </a:r>
            <a:r>
              <a:rPr lang="en-US" sz="1600" dirty="0" smtClean="0">
                <a:latin typeface="Times New Roman"/>
                <a:cs typeface="Times New Roman"/>
              </a:rPr>
              <a:t>is </a:t>
            </a:r>
            <a:r>
              <a:rPr lang="en-US" sz="1600" spc="-10" dirty="0" smtClean="0">
                <a:latin typeface="Times New Roman"/>
                <a:cs typeface="Times New Roman"/>
              </a:rPr>
              <a:t>assigned </a:t>
            </a:r>
            <a:r>
              <a:rPr lang="en-US" sz="1600" dirty="0" smtClean="0">
                <a:latin typeface="Times New Roman"/>
                <a:cs typeface="Times New Roman"/>
              </a:rPr>
              <a:t>a </a:t>
            </a:r>
            <a:r>
              <a:rPr lang="en-US" sz="1600" spc="-10" dirty="0" smtClean="0">
                <a:latin typeface="Times New Roman"/>
                <a:cs typeface="Times New Roman"/>
              </a:rPr>
              <a:t>specific </a:t>
            </a:r>
            <a:r>
              <a:rPr lang="en-US" sz="1600" spc="-15" dirty="0" smtClean="0">
                <a:latin typeface="Times New Roman"/>
                <a:cs typeface="Times New Roman"/>
              </a:rPr>
              <a:t>weight 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according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-10" dirty="0" smtClean="0">
                <a:latin typeface="Times New Roman"/>
                <a:cs typeface="Times New Roman"/>
              </a:rPr>
              <a:t>its </a:t>
            </a:r>
            <a:r>
              <a:rPr lang="en-US" sz="1600" dirty="0" smtClean="0">
                <a:latin typeface="Times New Roman"/>
                <a:cs typeface="Times New Roman"/>
              </a:rPr>
              <a:t>position. </a:t>
            </a:r>
            <a:r>
              <a:rPr lang="en-US" sz="1600" spc="-10" dirty="0" smtClean="0">
                <a:latin typeface="Times New Roman"/>
                <a:cs typeface="Times New Roman"/>
              </a:rPr>
              <a:t>For example, </a:t>
            </a:r>
            <a:r>
              <a:rPr lang="en-US" sz="1600" dirty="0" smtClean="0">
                <a:latin typeface="Times New Roman"/>
                <a:cs typeface="Times New Roman"/>
              </a:rPr>
              <a:t>in </a:t>
            </a:r>
            <a:r>
              <a:rPr lang="en-US" sz="1600" spc="-10" dirty="0" smtClean="0">
                <a:latin typeface="Times New Roman"/>
                <a:cs typeface="Times New Roman"/>
              </a:rPr>
              <a:t>8421/BCD </a:t>
            </a:r>
            <a:r>
              <a:rPr lang="en-US" sz="1600" spc="-5" dirty="0" smtClean="0">
                <a:latin typeface="Times New Roman"/>
                <a:cs typeface="Times New Roman"/>
              </a:rPr>
              <a:t>code,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1001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10" dirty="0" smtClean="0">
                <a:latin typeface="Times New Roman"/>
                <a:cs typeface="Times New Roman"/>
              </a:rPr>
              <a:t> weights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of</a:t>
            </a:r>
            <a:r>
              <a:rPr lang="en-US" sz="1600" spc="1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1, 1,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0, </a:t>
            </a:r>
            <a:r>
              <a:rPr lang="en-US" sz="1600" dirty="0" smtClean="0">
                <a:latin typeface="Times New Roman"/>
                <a:cs typeface="Times New Roman"/>
              </a:rPr>
              <a:t>1</a:t>
            </a:r>
            <a:r>
              <a:rPr lang="en-US" sz="1600" spc="-5" dirty="0" smtClean="0">
                <a:latin typeface="Times New Roman"/>
                <a:cs typeface="Times New Roman"/>
              </a:rPr>
              <a:t> (from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left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</a:t>
            </a:r>
            <a:r>
              <a:rPr lang="en-US" sz="1600" spc="-5" dirty="0" smtClean="0">
                <a:latin typeface="Times New Roman"/>
                <a:cs typeface="Times New Roman"/>
              </a:rPr>
              <a:t> right)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are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8,</a:t>
            </a:r>
            <a:r>
              <a:rPr lang="en-US" sz="1600" spc="-5" dirty="0" smtClean="0">
                <a:latin typeface="Times New Roman"/>
                <a:cs typeface="Times New Roman"/>
              </a:rPr>
              <a:t> 4,</a:t>
            </a:r>
            <a:r>
              <a:rPr lang="en-US" sz="1600" spc="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2</a:t>
            </a:r>
          </a:p>
          <a:p>
            <a:pPr marL="12700" algn="just">
              <a:lnSpc>
                <a:spcPct val="150000"/>
              </a:lnSpc>
              <a:spcBef>
                <a:spcPts val="5"/>
              </a:spcBef>
            </a:pPr>
            <a:r>
              <a:rPr lang="en-US" sz="1600" spc="-5" dirty="0" smtClean="0">
                <a:latin typeface="Times New Roman"/>
                <a:cs typeface="Times New Roman"/>
              </a:rPr>
              <a:t>and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spc="-45" dirty="0" smtClean="0">
                <a:latin typeface="Times New Roman"/>
                <a:cs typeface="Times New Roman"/>
              </a:rPr>
              <a:t>respectively.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50000"/>
              </a:lnSpc>
              <a:spcBef>
                <a:spcPts val="2115"/>
              </a:spcBef>
            </a:pPr>
            <a:r>
              <a:rPr lang="en-US" sz="1600" spc="-5" dirty="0" smtClean="0">
                <a:latin typeface="Times New Roman"/>
                <a:cs typeface="Times New Roman"/>
              </a:rPr>
              <a:t>Examples: 8421,2421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are</a:t>
            </a:r>
            <a:r>
              <a:rPr lang="en-US" sz="1600" dirty="0" smtClean="0">
                <a:latin typeface="Times New Roman"/>
                <a:cs typeface="Times New Roman"/>
              </a:rPr>
              <a:t> all</a:t>
            </a:r>
            <a:r>
              <a:rPr lang="en-US" sz="1600" spc="-10" dirty="0" smtClean="0">
                <a:latin typeface="Times New Roman"/>
                <a:cs typeface="Times New Roman"/>
              </a:rPr>
              <a:t> weighted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codes.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/>
              <a:t>BI</a:t>
            </a:r>
            <a:r>
              <a:rPr lang="en-US" sz="2000" spc="-35" dirty="0" smtClean="0"/>
              <a:t>NA</a:t>
            </a:r>
            <a:r>
              <a:rPr lang="en-US" sz="2000" spc="-25" dirty="0" smtClean="0"/>
              <a:t>R</a:t>
            </a:r>
            <a:r>
              <a:rPr lang="en-US" sz="2000" spc="5" dirty="0" smtClean="0"/>
              <a:t>Y</a:t>
            </a:r>
            <a:r>
              <a:rPr lang="en-US" sz="2000" spc="-110" dirty="0" smtClean="0"/>
              <a:t> </a:t>
            </a:r>
            <a:r>
              <a:rPr lang="en-US" sz="2000" spc="-30" dirty="0" smtClean="0"/>
              <a:t>W</a:t>
            </a:r>
            <a:r>
              <a:rPr lang="en-US" sz="2000" spc="-15" dirty="0" smtClean="0"/>
              <a:t>E</a:t>
            </a:r>
            <a:r>
              <a:rPr lang="en-US" sz="2000" dirty="0" smtClean="0"/>
              <a:t>I</a:t>
            </a:r>
            <a:r>
              <a:rPr lang="en-US" sz="2000" spc="-10" dirty="0" smtClean="0"/>
              <a:t>GH</a:t>
            </a:r>
            <a:r>
              <a:rPr lang="en-US" sz="2000" spc="-15" dirty="0" smtClean="0"/>
              <a:t>TE</a:t>
            </a:r>
            <a:r>
              <a:rPr lang="en-US" sz="2000" spc="5" dirty="0" smtClean="0"/>
              <a:t>D</a:t>
            </a:r>
            <a:r>
              <a:rPr lang="en-US" sz="2000" spc="-35" dirty="0" smtClean="0"/>
              <a:t> </a:t>
            </a:r>
            <a:r>
              <a:rPr lang="en-US" sz="2000" spc="-10" dirty="0" smtClean="0"/>
              <a:t>AN</a:t>
            </a:r>
            <a:r>
              <a:rPr lang="en-US" sz="2000" spc="5" dirty="0" smtClean="0"/>
              <a:t>D</a:t>
            </a:r>
            <a:r>
              <a:rPr lang="en-US" sz="2000" dirty="0" smtClean="0"/>
              <a:t> </a:t>
            </a:r>
            <a:r>
              <a:rPr lang="en-US" sz="2000" spc="-10" dirty="0" smtClean="0"/>
              <a:t>NO</a:t>
            </a:r>
            <a:r>
              <a:rPr lang="en-US" sz="2000" spc="-5" dirty="0" smtClean="0"/>
              <a:t>N</a:t>
            </a:r>
            <a:r>
              <a:rPr lang="en-US" sz="2000" dirty="0" smtClean="0"/>
              <a:t>-</a:t>
            </a:r>
            <a:r>
              <a:rPr lang="en-US" sz="2000" spc="-5" dirty="0" smtClean="0"/>
              <a:t> </a:t>
            </a:r>
            <a:r>
              <a:rPr lang="en-US" sz="2000" spc="-30" dirty="0" smtClean="0"/>
              <a:t>W</a:t>
            </a:r>
            <a:r>
              <a:rPr lang="en-US" sz="2000" spc="-15" dirty="0" smtClean="0"/>
              <a:t>E</a:t>
            </a:r>
            <a:r>
              <a:rPr lang="en-US" sz="2000" dirty="0" smtClean="0"/>
              <a:t>I</a:t>
            </a:r>
            <a:r>
              <a:rPr lang="en-US" sz="2000" spc="-10" dirty="0" smtClean="0"/>
              <a:t>GH</a:t>
            </a:r>
            <a:r>
              <a:rPr lang="en-US" sz="2000" spc="-15" dirty="0" smtClean="0"/>
              <a:t>TE</a:t>
            </a:r>
            <a:r>
              <a:rPr lang="en-US" sz="2000" spc="5" dirty="0" smtClean="0"/>
              <a:t>D</a:t>
            </a:r>
            <a:r>
              <a:rPr lang="en-US" sz="2000" spc="-204" dirty="0" smtClean="0"/>
              <a:t> </a:t>
            </a:r>
            <a:r>
              <a:rPr lang="en-US" sz="2000" spc="5" dirty="0" smtClean="0"/>
              <a:t>C</a:t>
            </a:r>
            <a:r>
              <a:rPr lang="en-US" sz="2000" spc="-10" dirty="0" smtClean="0"/>
              <a:t>OD</a:t>
            </a:r>
            <a:r>
              <a:rPr lang="en-US" sz="2000" spc="-15" dirty="0" smtClean="0"/>
              <a:t>E</a:t>
            </a:r>
            <a:r>
              <a:rPr lang="en-US" sz="2000" dirty="0" smtClean="0"/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16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057400"/>
            <a:ext cx="8382000" cy="210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335">
              <a:lnSpc>
                <a:spcPct val="100000"/>
              </a:lnSpc>
              <a:spcBef>
                <a:spcPts val="100"/>
              </a:spcBef>
            </a:pPr>
            <a:r>
              <a:rPr lang="en-US" sz="1600" b="1" spc="-10" dirty="0" smtClean="0">
                <a:latin typeface="Times New Roman"/>
                <a:cs typeface="Times New Roman"/>
              </a:rPr>
              <a:t>Non-</a:t>
            </a:r>
            <a:r>
              <a:rPr lang="en-US" sz="1600" b="1" spc="-10" dirty="0" err="1" smtClean="0">
                <a:latin typeface="Times New Roman"/>
                <a:cs typeface="Times New Roman"/>
              </a:rPr>
              <a:t>weightedcodes</a:t>
            </a:r>
            <a:r>
              <a:rPr lang="en-US" sz="1600" b="1" spc="-10" dirty="0" smtClean="0">
                <a:latin typeface="Times New Roman"/>
                <a:cs typeface="Times New Roman"/>
              </a:rPr>
              <a:t>:</a:t>
            </a:r>
          </a:p>
          <a:p>
            <a:pPr marR="13335">
              <a:lnSpc>
                <a:spcPct val="100000"/>
              </a:lnSpc>
              <a:spcBef>
                <a:spcPts val="100"/>
              </a:spcBef>
            </a:pPr>
            <a:endParaRPr lang="en-US" sz="1600" b="1" spc="-10" dirty="0" smtClean="0">
              <a:latin typeface="Times New Roman"/>
              <a:cs typeface="Times New Roman"/>
            </a:endParaRPr>
          </a:p>
          <a:p>
            <a:pPr marR="13335">
              <a:lnSpc>
                <a:spcPct val="150000"/>
              </a:lnSpc>
              <a:spcBef>
                <a:spcPts val="100"/>
              </a:spcBef>
            </a:pP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5" dirty="0" smtClean="0">
                <a:latin typeface="Times New Roman"/>
                <a:cs typeface="Times New Roman"/>
              </a:rPr>
              <a:t>non-weighted codes are </a:t>
            </a:r>
            <a:r>
              <a:rPr lang="en-US" sz="1600" dirty="0" smtClean="0">
                <a:latin typeface="Times New Roman"/>
                <a:cs typeface="Times New Roman"/>
              </a:rPr>
              <a:t>not </a:t>
            </a:r>
            <a:r>
              <a:rPr lang="en-US" sz="1600" spc="-5" dirty="0" err="1" smtClean="0">
                <a:latin typeface="Times New Roman"/>
                <a:cs typeface="Times New Roman"/>
              </a:rPr>
              <a:t>positionally</a:t>
            </a:r>
            <a:r>
              <a:rPr lang="en-US" sz="1600" spc="-5" dirty="0" smtClean="0">
                <a:latin typeface="Times New Roman"/>
                <a:cs typeface="Times New Roman"/>
              </a:rPr>
              <a:t> weighted </a:t>
            </a:r>
            <a:r>
              <a:rPr lang="en-US" sz="1600" dirty="0" smtClean="0">
                <a:latin typeface="Times New Roman"/>
                <a:cs typeface="Times New Roman"/>
              </a:rPr>
              <a:t>. </a:t>
            </a:r>
            <a:r>
              <a:rPr lang="en-US" sz="1600" spc="-40" dirty="0" smtClean="0">
                <a:latin typeface="Times New Roman"/>
                <a:cs typeface="Times New Roman"/>
              </a:rPr>
              <a:t>In </a:t>
            </a:r>
            <a:r>
              <a:rPr lang="en-US" sz="1600" dirty="0" smtClean="0">
                <a:latin typeface="Times New Roman"/>
                <a:cs typeface="Times New Roman"/>
              </a:rPr>
              <a:t>other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words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codes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that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are</a:t>
            </a:r>
            <a:r>
              <a:rPr lang="en-US" sz="1600" spc="-5" dirty="0" smtClean="0">
                <a:latin typeface="Times New Roman"/>
                <a:cs typeface="Times New Roman"/>
              </a:rPr>
              <a:t> not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assigned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with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any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15" dirty="0" smtClean="0">
                <a:latin typeface="Times New Roman"/>
                <a:cs typeface="Times New Roman"/>
              </a:rPr>
              <a:t>weight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15" dirty="0" smtClean="0">
                <a:latin typeface="Times New Roman"/>
                <a:cs typeface="Times New Roman"/>
              </a:rPr>
              <a:t>each</a:t>
            </a:r>
            <a:r>
              <a:rPr lang="en-US" sz="1600" spc="-10" dirty="0" smtClean="0">
                <a:latin typeface="Times New Roman"/>
                <a:cs typeface="Times New Roman"/>
              </a:rPr>
              <a:t> digit 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position.</a:t>
            </a:r>
          </a:p>
          <a:p>
            <a:pPr marR="13335">
              <a:lnSpc>
                <a:spcPct val="150000"/>
              </a:lnSpc>
              <a:spcBef>
                <a:spcPts val="100"/>
              </a:spcBef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451484">
              <a:lnSpc>
                <a:spcPct val="150000"/>
              </a:lnSpc>
            </a:pPr>
            <a:r>
              <a:rPr lang="en-US" sz="1600" spc="-5" dirty="0" smtClean="0">
                <a:latin typeface="Times New Roman"/>
                <a:cs typeface="Times New Roman"/>
              </a:rPr>
              <a:t>Examples:Excess-3(XS-3)</a:t>
            </a:r>
            <a:r>
              <a:rPr lang="en-US" sz="1600" spc="-10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and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30" dirty="0" smtClean="0">
                <a:latin typeface="Times New Roman"/>
                <a:cs typeface="Times New Roman"/>
              </a:rPr>
              <a:t>Gray</a:t>
            </a:r>
            <a:r>
              <a:rPr lang="en-US" sz="1600" spc="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Codes.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17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1"/>
            <a:ext cx="8382000" cy="2875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BCD</a:t>
            </a:r>
            <a:r>
              <a:rPr lang="en-US" sz="24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Addition: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1200" dirty="0" smtClean="0">
              <a:cs typeface="Calibri"/>
            </a:endParaRPr>
          </a:p>
          <a:p>
            <a:pPr marL="50800" marR="43180" indent="66675"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is individually adding the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corresponding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digits of the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decimal </a:t>
            </a:r>
            <a:r>
              <a:rPr lang="en-US" sz="1600" spc="-10" dirty="0" err="1" smtClean="0">
                <a:latin typeface="Times New Roman" pitchFamily="18" charset="0"/>
                <a:cs typeface="Times New Roman" pitchFamily="18" charset="0"/>
              </a:rPr>
              <a:t>no,s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expressed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4 bit binary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LSD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If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 no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 not an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illegal </a:t>
            </a:r>
            <a:r>
              <a:rPr lang="en-US" sz="1600" spc="-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correction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 needed. If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out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 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next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 if the sum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 an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illegal code </a:t>
            </a:r>
            <a:r>
              <a:rPr lang="en-US" sz="1600" spc="-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baseline="-1736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(0100)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-2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5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resulting</a:t>
            </a:r>
            <a:r>
              <a:rPr lang="en-US" sz="16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added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next</a:t>
            </a:r>
            <a:r>
              <a:rPr lang="en-US" sz="16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1484"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18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0"/>
            <a:ext cx="8382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BCD</a:t>
            </a:r>
            <a:r>
              <a:rPr lang="en-US" sz="24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Subtraction</a:t>
            </a:r>
            <a:r>
              <a:rPr lang="en-US" b="1" spc="-5" dirty="0" smtClean="0">
                <a:cs typeface="Calibri"/>
              </a:rPr>
              <a:t>:</a:t>
            </a:r>
            <a:endParaRPr lang="en-US" dirty="0" smtClean="0"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n-US" dirty="0" smtClean="0">
              <a:cs typeface="Calibri"/>
            </a:endParaRPr>
          </a:p>
          <a:p>
            <a:pPr marL="50800" marR="43180" indent="341630">
              <a:lnSpc>
                <a:spcPct val="150000"/>
              </a:lnSpc>
              <a:tabLst>
                <a:tab pos="1715135" algn="l"/>
                <a:tab pos="4109085" algn="l"/>
              </a:tabLst>
            </a:pPr>
            <a:r>
              <a:rPr lang="en-US" spc="-4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ubt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igi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pc="-5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pc="21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subtrahend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digits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corresponding </a:t>
            </a:r>
            <a:r>
              <a:rPr lang="en-US" spc="15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the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minuend</a:t>
            </a:r>
            <a:r>
              <a:rPr lang="en-US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	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LSD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if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no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borrow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next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then 6</a:t>
            </a:r>
            <a:r>
              <a:rPr lang="en-US" baseline="-1736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(0110)is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subtracted</a:t>
            </a:r>
            <a:r>
              <a:rPr lang="en-US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en-US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term</a:t>
            </a:r>
            <a:r>
              <a:rPr lang="en-US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en-US" spc="-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group.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19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0"/>
            <a:ext cx="8382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>
              <a:lnSpc>
                <a:spcPct val="100000"/>
              </a:lnSpc>
              <a:spcBef>
                <a:spcPts val="100"/>
              </a:spcBef>
            </a:pPr>
            <a:r>
              <a:rPr lang="en-US" sz="2400" spc="-15" dirty="0" smtClean="0">
                <a:latin typeface="Times New Roman" pitchFamily="18" charset="0"/>
                <a:cs typeface="Times New Roman" pitchFamily="18" charset="0"/>
              </a:rPr>
              <a:t>Excess-3Addition: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dirty="0" smtClean="0">
              <a:cs typeface="Calibri"/>
            </a:endParaRPr>
          </a:p>
          <a:p>
            <a:pPr marL="12700" marR="5080" indent="914400">
              <a:lnSpc>
                <a:spcPct val="150000"/>
              </a:lnSpc>
            </a:pP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xs-3 </a:t>
            </a:r>
            <a:r>
              <a:rPr lang="en-US" spc="-5" dirty="0" err="1" smtClean="0">
                <a:latin typeface="Times New Roman" pitchFamily="18" charset="0"/>
                <a:cs typeface="Times New Roman" pitchFamily="18" charset="0"/>
              </a:rPr>
              <a:t>no.s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adding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in each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column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LSD.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 no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starting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 addition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4-bit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subtract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0011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sum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those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2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decimal digits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are added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xs-3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 no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in xs-6).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pc="-2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out, add 0011 </a:t>
            </a:r>
            <a:r>
              <a:rPr lang="en-US" spc="-3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sum term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those </a:t>
            </a:r>
            <a:r>
              <a:rPr lang="en-US" spc="-20" dirty="0" smtClean="0">
                <a:latin typeface="Times New Roman" pitchFamily="18" charset="0"/>
                <a:cs typeface="Times New Roman" pitchFamily="18" charset="0"/>
              </a:rPr>
              <a:t>groups(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carry,</a:t>
            </a:r>
            <a:r>
              <a:rPr lang="en-US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invalid</a:t>
            </a:r>
            <a:r>
              <a:rPr lang="en-US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en-US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skipped</a:t>
            </a:r>
            <a:r>
              <a:rPr lang="en-US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is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normal</a:t>
            </a:r>
            <a:r>
              <a:rPr lang="en-US" spc="3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pc="-5" dirty="0" smtClean="0">
                <a:cs typeface="Calibri"/>
              </a:rPr>
              <a:t>).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229600" cy="2149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505">
              <a:lnSpc>
                <a:spcPct val="100000"/>
              </a:lnSpc>
              <a:spcBef>
                <a:spcPts val="295"/>
              </a:spcBef>
            </a:pPr>
            <a:r>
              <a:rPr lang="en-US" sz="2400" spc="-5" dirty="0" smtClean="0">
                <a:cs typeface="Calibri"/>
              </a:rPr>
              <a:t>Binary</a:t>
            </a:r>
            <a:r>
              <a:rPr lang="en-US" sz="2400" spc="-60" dirty="0" smtClean="0">
                <a:cs typeface="Calibri"/>
              </a:rPr>
              <a:t> </a:t>
            </a:r>
            <a:r>
              <a:rPr lang="en-US" sz="2400" spc="-10" dirty="0" smtClean="0">
                <a:cs typeface="Calibri"/>
              </a:rPr>
              <a:t>Addition:</a:t>
            </a:r>
            <a:endParaRPr lang="en-US" sz="2400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lang="en-US" spc="-5" dirty="0" smtClean="0">
                <a:cs typeface="Calibri"/>
              </a:rPr>
              <a:t>Rules:</a:t>
            </a:r>
            <a:endParaRPr lang="en-US" dirty="0" smtClean="0">
              <a:cs typeface="Calibri"/>
            </a:endParaRPr>
          </a:p>
          <a:p>
            <a:pPr marL="2765425">
              <a:lnSpc>
                <a:spcPct val="100000"/>
              </a:lnSpc>
              <a:spcBef>
                <a:spcPts val="5"/>
              </a:spcBef>
            </a:pPr>
            <a:r>
              <a:rPr lang="en-US" dirty="0" smtClean="0">
                <a:cs typeface="Calibri"/>
              </a:rPr>
              <a:t>0+0=0</a:t>
            </a:r>
          </a:p>
          <a:p>
            <a:pPr marL="2765425">
              <a:lnSpc>
                <a:spcPct val="100000"/>
              </a:lnSpc>
            </a:pPr>
            <a:r>
              <a:rPr lang="en-US" dirty="0" smtClean="0">
                <a:cs typeface="Calibri"/>
              </a:rPr>
              <a:t>0+1=1</a:t>
            </a:r>
          </a:p>
          <a:p>
            <a:pPr marL="2765425">
              <a:lnSpc>
                <a:spcPct val="100000"/>
              </a:lnSpc>
            </a:pPr>
            <a:r>
              <a:rPr lang="en-US" dirty="0" smtClean="0">
                <a:cs typeface="Calibri"/>
              </a:rPr>
              <a:t>1+0=1</a:t>
            </a:r>
          </a:p>
          <a:p>
            <a:pPr marL="2762885">
              <a:lnSpc>
                <a:spcPct val="100000"/>
              </a:lnSpc>
            </a:pPr>
            <a:r>
              <a:rPr lang="en-US" dirty="0" smtClean="0">
                <a:cs typeface="Calibri"/>
              </a:rPr>
              <a:t>1+1=10</a:t>
            </a:r>
          </a:p>
          <a:p>
            <a:pPr marL="149225">
              <a:lnSpc>
                <a:spcPct val="100000"/>
              </a:lnSpc>
              <a:spcBef>
                <a:spcPts val="5"/>
              </a:spcBef>
              <a:tabLst>
                <a:tab pos="661670" algn="l"/>
              </a:tabLst>
            </a:pPr>
            <a:r>
              <a:rPr lang="en-US" dirty="0" err="1" smtClean="0">
                <a:cs typeface="Calibri"/>
              </a:rPr>
              <a:t>i.e</a:t>
            </a:r>
            <a:r>
              <a:rPr lang="en-US" dirty="0" smtClean="0">
                <a:cs typeface="Calibri"/>
              </a:rPr>
              <a:t>,	0</a:t>
            </a:r>
            <a:r>
              <a:rPr lang="en-US" spc="-45" dirty="0" smtClean="0">
                <a:cs typeface="Calibri"/>
              </a:rPr>
              <a:t> </a:t>
            </a:r>
            <a:r>
              <a:rPr lang="en-US" spc="-5" dirty="0" smtClean="0">
                <a:cs typeface="Calibri"/>
              </a:rPr>
              <a:t>with</a:t>
            </a:r>
            <a:r>
              <a:rPr lang="en-US" spc="-60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a </a:t>
            </a:r>
            <a:r>
              <a:rPr lang="en-US" spc="-10" dirty="0" smtClean="0">
                <a:cs typeface="Calibri"/>
              </a:rPr>
              <a:t>carry</a:t>
            </a:r>
            <a:r>
              <a:rPr lang="en-US" spc="-45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of</a:t>
            </a:r>
            <a:r>
              <a:rPr lang="en-US" spc="-110" dirty="0" smtClean="0">
                <a:cs typeface="Calibri"/>
              </a:rPr>
              <a:t> </a:t>
            </a:r>
            <a:r>
              <a:rPr lang="en-US" spc="5" dirty="0" smtClean="0">
                <a:cs typeface="Calibri"/>
              </a:rPr>
              <a:t>1.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spc="-2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000" spc="-5" dirty="0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0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20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1"/>
            <a:ext cx="838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30" dirty="0" smtClean="0">
                <a:latin typeface="Times New Roman" pitchFamily="18" charset="0"/>
                <a:cs typeface="Times New Roman" pitchFamily="18" charset="0"/>
              </a:rPr>
              <a:t>Excess</a:t>
            </a:r>
            <a:r>
              <a:rPr lang="en-US" sz="2000" spc="-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000" spc="-15" dirty="0" smtClean="0">
                <a:latin typeface="Times New Roman" pitchFamily="18" charset="0"/>
                <a:cs typeface="Times New Roman" pitchFamily="18" charset="0"/>
              </a:rPr>
              <a:t> (XS-3)</a:t>
            </a:r>
            <a:r>
              <a:rPr lang="en-US" sz="20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pc="-10" dirty="0" smtClean="0">
                <a:latin typeface="Times New Roman" pitchFamily="18" charset="0"/>
                <a:cs typeface="Times New Roman" pitchFamily="18" charset="0"/>
              </a:rPr>
              <a:t>Subtraction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dirty="0" smtClean="0">
              <a:cs typeface="Calibri"/>
            </a:endParaRPr>
          </a:p>
          <a:p>
            <a:pPr marL="12700" marR="5080">
              <a:lnSpc>
                <a:spcPct val="150000"/>
              </a:lnSpc>
            </a:pP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Subtract</a:t>
            </a:r>
            <a:r>
              <a:rPr lang="en-US" sz="1600" spc="3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xs-3 </a:t>
            </a:r>
            <a:r>
              <a:rPr lang="en-US" sz="1600" spc="-5" dirty="0" err="1" smtClean="0">
                <a:latin typeface="Times New Roman" pitchFamily="18" charset="0"/>
                <a:cs typeface="Times New Roman" pitchFamily="18" charset="0"/>
              </a:rPr>
              <a:t>no.s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subtracting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bit group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subtrahend</a:t>
            </a:r>
            <a:r>
              <a:rPr lang="en-US" sz="1600" spc="3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corresponding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minuend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starting</a:t>
            </a:r>
            <a:r>
              <a:rPr lang="en-US" sz="1600" spc="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LSD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.if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sz="1600" spc="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borrow from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next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4-bit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0011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(because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digits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subtracted</a:t>
            </a:r>
            <a:r>
              <a:rPr lang="en-US" sz="1600" spc="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xs-3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sz="1600" spc="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no</a:t>
            </a:r>
            <a:r>
              <a:rPr lang="en-US" sz="1600" spc="3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borrow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45085">
              <a:lnSpc>
                <a:spcPct val="150000"/>
              </a:lnSpc>
              <a:spcBef>
                <a:spcPts val="5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600" spc="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normal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binary).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borrow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subtract</a:t>
            </a:r>
            <a:r>
              <a:rPr lang="en-US" sz="16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0011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difference </a:t>
            </a:r>
            <a:r>
              <a:rPr lang="en-US" sz="1600" spc="-39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term(b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coz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borrow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equivalent</a:t>
            </a:r>
            <a:r>
              <a:rPr lang="en-US" sz="1600" spc="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adding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six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invalid</a:t>
            </a:r>
            <a:r>
              <a:rPr lang="en-US" sz="1600" spc="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600" spc="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xs-6)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 indent="914400">
              <a:lnSpc>
                <a:spcPct val="100000"/>
              </a:lnSpc>
            </a:pP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-25" dirty="0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21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2"/>
            <a:ext cx="8382000" cy="3066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0"/>
              </a:spcBef>
            </a:pPr>
            <a:r>
              <a:rPr lang="en-US" b="1" spc="-45" dirty="0" smtClean="0">
                <a:latin typeface="Times New Roman" pitchFamily="18" charset="0"/>
                <a:cs typeface="Times New Roman" pitchFamily="18" charset="0"/>
              </a:rPr>
              <a:t>Representation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of signed </a:t>
            </a:r>
            <a:r>
              <a:rPr lang="en-US" b="1" spc="-5" dirty="0" err="1" smtClean="0">
                <a:latin typeface="Times New Roman" pitchFamily="18" charset="0"/>
                <a:cs typeface="Times New Roman" pitchFamily="18" charset="0"/>
              </a:rPr>
              <a:t>no.s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 binary </a:t>
            </a:r>
            <a:r>
              <a:rPr lang="en-US" b="1" spc="-7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10" dirty="0" smtClean="0">
                <a:latin typeface="Times New Roman" pitchFamily="18" charset="0"/>
                <a:cs typeface="Times New Roman" pitchFamily="18" charset="0"/>
              </a:rPr>
              <a:t>arithmetic</a:t>
            </a:r>
            <a:r>
              <a:rPr lang="en-US" b="1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b="1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-40" dirty="0" smtClean="0">
                <a:latin typeface="Times New Roman" pitchFamily="18" charset="0"/>
                <a:cs typeface="Times New Roman" pitchFamily="18" charset="0"/>
              </a:rPr>
              <a:t>computers: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000885" indent="91440">
              <a:lnSpc>
                <a:spcPct val="150000"/>
              </a:lnSpc>
              <a:spcBef>
                <a:spcPts val="210"/>
              </a:spcBef>
            </a:pPr>
            <a:r>
              <a:rPr lang="en-US" spc="-275" dirty="0" smtClean="0">
                <a:latin typeface="Times New Roman" pitchFamily="18" charset="0"/>
                <a:cs typeface="Times New Roman" pitchFamily="18" charset="0"/>
              </a:rPr>
              <a:t>T  w   o  </a:t>
            </a:r>
            <a:r>
              <a:rPr lang="en-US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 </a:t>
            </a:r>
            <a:r>
              <a:rPr lang="en-US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sign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0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2700" marR="2000885" indent="91440">
              <a:lnSpc>
                <a:spcPct val="150000"/>
              </a:lnSpc>
              <a:spcBef>
                <a:spcPts val="210"/>
              </a:spcBef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Sign Magnitude form </a:t>
            </a:r>
          </a:p>
          <a:p>
            <a:pPr marL="12700" marR="2000885" indent="91440">
              <a:lnSpc>
                <a:spcPct val="150000"/>
              </a:lnSpc>
              <a:spcBef>
                <a:spcPts val="210"/>
              </a:spcBef>
              <a:buFont typeface="Wingdings" pitchFamily="2" charset="2"/>
              <a:buChar char="Ø"/>
            </a:pP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 smtClean="0">
                <a:latin typeface="Times New Roman" pitchFamily="18" charset="0"/>
                <a:cs typeface="Times New Roman" pitchFamily="18" charset="0"/>
              </a:rPr>
              <a:t>Complemented</a:t>
            </a:r>
            <a:r>
              <a:rPr lang="en-US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2503170">
              <a:lnSpc>
                <a:spcPct val="150000"/>
              </a:lnSpc>
              <a:spcBef>
                <a:spcPts val="70"/>
              </a:spcBef>
            </a:pPr>
            <a:r>
              <a:rPr lang="en-US" spc="-275" dirty="0" smtClean="0">
                <a:latin typeface="Times New Roman" pitchFamily="18" charset="0"/>
                <a:cs typeface="Times New Roman" pitchFamily="18" charset="0"/>
              </a:rPr>
              <a:t>                                 T</a:t>
            </a:r>
            <a:r>
              <a:rPr lang="en-US" spc="-8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pli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12700" marR="2503170">
              <a:lnSpc>
                <a:spcPct val="150000"/>
              </a:lnSpc>
              <a:spcBef>
                <a:spcPts val="7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pc="-35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pc="-22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pli</a:t>
            </a:r>
            <a:r>
              <a:rPr lang="en-US" spc="-5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rm </a:t>
            </a:r>
          </a:p>
          <a:p>
            <a:pPr marL="12700" marR="2503170">
              <a:lnSpc>
                <a:spcPct val="150000"/>
              </a:lnSpc>
              <a:spcBef>
                <a:spcPts val="70"/>
              </a:spcBef>
            </a:pP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pc="-4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pc="-22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-1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pc="5" dirty="0" smtClean="0">
                <a:latin typeface="Times New Roman" pitchFamily="18" charset="0"/>
                <a:cs typeface="Times New Roman" pitchFamily="18" charset="0"/>
              </a:rPr>
              <a:t>pli</a:t>
            </a:r>
            <a:r>
              <a:rPr lang="en-US" spc="-4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pc="1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-25" smtClean="0">
                <a:latin typeface="Times New Roman" pitchFamily="18" charset="0"/>
                <a:cs typeface="Times New Roman" pitchFamily="18" charset="0"/>
              </a:rPr>
              <a:t>BINARY </a:t>
            </a:r>
            <a:r>
              <a:rPr lang="en-US" sz="2400" spc="-5" smtClean="0">
                <a:latin typeface="Times New Roman" pitchFamily="18" charset="0"/>
                <a:cs typeface="Times New Roman" pitchFamily="18" charset="0"/>
              </a:rPr>
              <a:t>CODED</a:t>
            </a:r>
            <a:r>
              <a:rPr lang="en-US" sz="2400" spc="-15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DECIMAL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22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905000"/>
            <a:ext cx="8382000" cy="2505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0"/>
              </a:spcBef>
              <a:tabLst>
                <a:tab pos="1393825" algn="l"/>
              </a:tabLst>
            </a:pPr>
            <a:r>
              <a:rPr lang="en-US" sz="2000" spc="-15" dirty="0" smtClean="0">
                <a:latin typeface="Times New Roman" pitchFamily="18" charset="0"/>
                <a:cs typeface="Times New Roman" pitchFamily="18" charset="0"/>
              </a:rPr>
              <a:t>Error </a:t>
            </a:r>
            <a:r>
              <a:rPr lang="en-US" sz="2000" spc="-5" dirty="0" smtClean="0">
                <a:latin typeface="Times New Roman" pitchFamily="18" charset="0"/>
                <a:cs typeface="Times New Roman" pitchFamily="18" charset="0"/>
              </a:rPr>
              <a:t>– Detecting </a:t>
            </a:r>
            <a:r>
              <a:rPr lang="en-US" sz="2000" spc="5" dirty="0" smtClean="0">
                <a:latin typeface="Times New Roman" pitchFamily="18" charset="0"/>
                <a:cs typeface="Times New Roman" pitchFamily="18" charset="0"/>
              </a:rPr>
              <a:t>codes:</a:t>
            </a:r>
          </a:p>
          <a:p>
            <a:pPr marL="12700" marR="5080">
              <a:lnSpc>
                <a:spcPct val="150000"/>
              </a:lnSpc>
              <a:spcBef>
                <a:spcPts val="90"/>
              </a:spcBef>
              <a:tabLst>
                <a:tab pos="1393825" algn="l"/>
              </a:tabLst>
            </a:pP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 data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transmitted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processed, it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susceptible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noise</a:t>
            </a:r>
            <a:r>
              <a:rPr lang="en-US" sz="16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alter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distort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contents.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1’s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get changed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0’s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5" dirty="0" smtClean="0">
                <a:latin typeface="Times New Roman" pitchFamily="18" charset="0"/>
                <a:cs typeface="Times New Roman" pitchFamily="18" charset="0"/>
              </a:rPr>
              <a:t>1’s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.because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digital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systems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en-US" sz="1600" spc="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accurate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digit,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error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pose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problem.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schemes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1600" spc="4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devised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detect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occurrence</a:t>
            </a:r>
            <a:r>
              <a:rPr lang="en-US" sz="1600" spc="-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5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bit</a:t>
            </a:r>
            <a:r>
              <a:rPr lang="en-US" sz="16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error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word,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whenever</a:t>
            </a:r>
            <a:r>
              <a:rPr lang="en-US" sz="1600" spc="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error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occurs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 concerned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sz="1600" spc="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corrected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retransmitted.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3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8077200" cy="2162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400" spc="5" dirty="0" smtClean="0">
                <a:latin typeface="Times New Roman"/>
                <a:cs typeface="Times New Roman"/>
              </a:rPr>
              <a:t>B</a:t>
            </a:r>
            <a:r>
              <a:rPr lang="en-US" sz="2400" spc="10" dirty="0" smtClean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n</a:t>
            </a:r>
            <a:r>
              <a:rPr lang="en-US" sz="2400" spc="10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ry</a:t>
            </a:r>
            <a:r>
              <a:rPr lang="en-US" sz="2400" spc="-185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Subt</a:t>
            </a:r>
            <a:r>
              <a:rPr lang="en-US" sz="2400" spc="5" dirty="0" smtClean="0">
                <a:latin typeface="Times New Roman"/>
                <a:cs typeface="Times New Roman"/>
              </a:rPr>
              <a:t>r</a:t>
            </a:r>
            <a:r>
              <a:rPr lang="en-US" sz="2400" spc="10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ct</a:t>
            </a:r>
            <a:r>
              <a:rPr lang="en-US" sz="2400" spc="15" dirty="0" smtClean="0">
                <a:latin typeface="Times New Roman"/>
                <a:cs typeface="Times New Roman"/>
              </a:rPr>
              <a:t>i</a:t>
            </a:r>
            <a:r>
              <a:rPr lang="en-US" sz="2400" spc="10" dirty="0" smtClean="0">
                <a:latin typeface="Times New Roman"/>
                <a:cs typeface="Times New Roman"/>
              </a:rPr>
              <a:t>o</a:t>
            </a:r>
            <a:r>
              <a:rPr lang="en-US" sz="2400" dirty="0" smtClean="0">
                <a:latin typeface="Times New Roman"/>
                <a:cs typeface="Times New Roman"/>
              </a:rPr>
              <a:t>n:</a:t>
            </a: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lang="en-US" spc="-5" dirty="0" smtClean="0">
                <a:cs typeface="Calibri"/>
              </a:rPr>
              <a:t>Rules:</a:t>
            </a:r>
            <a:endParaRPr lang="en-US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pc="5" dirty="0" smtClean="0">
                <a:latin typeface="Times New Roman"/>
                <a:cs typeface="Times New Roman"/>
              </a:rPr>
              <a:t>                             0-0=0</a:t>
            </a:r>
            <a:endParaRPr lang="en-US" dirty="0" smtClean="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</a:pPr>
            <a:r>
              <a:rPr lang="en-US" spc="5" dirty="0" smtClean="0">
                <a:latin typeface="Times New Roman"/>
                <a:cs typeface="Times New Roman"/>
              </a:rPr>
              <a:t>                             1-1=0</a:t>
            </a:r>
            <a:endParaRPr lang="en-US" dirty="0" smtClean="0">
              <a:latin typeface="Times New Roman"/>
              <a:cs typeface="Times New Roman"/>
            </a:endParaRPr>
          </a:p>
          <a:p>
            <a:pPr marL="109855">
              <a:lnSpc>
                <a:spcPct val="100000"/>
              </a:lnSpc>
            </a:pPr>
            <a:r>
              <a:rPr lang="en-US" spc="5" dirty="0" smtClean="0">
                <a:latin typeface="Times New Roman"/>
                <a:cs typeface="Times New Roman"/>
              </a:rPr>
              <a:t>                           1-0=1</a:t>
            </a:r>
            <a:endParaRPr lang="en-US" dirty="0" smtClean="0">
              <a:latin typeface="Times New Roman"/>
              <a:cs typeface="Times New Roman"/>
            </a:endParaRPr>
          </a:p>
          <a:p>
            <a:pPr marL="109855">
              <a:spcBef>
                <a:spcPts val="5"/>
              </a:spcBef>
            </a:pPr>
            <a:r>
              <a:rPr lang="en-US" spc="35" dirty="0" smtClean="0">
                <a:latin typeface="Times New Roman"/>
                <a:cs typeface="Times New Roman"/>
              </a:rPr>
              <a:t>                         0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spc="15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=1               with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a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borrow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of</a:t>
            </a:r>
            <a:r>
              <a:rPr lang="en-US" spc="-17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1</a:t>
            </a:r>
            <a:endParaRPr lang="en-US" dirty="0" smtClean="0">
              <a:latin typeface="Times New Roman"/>
              <a:cs typeface="Times New Roman"/>
            </a:endParaRPr>
          </a:p>
          <a:p>
            <a:pPr marL="109855">
              <a:lnSpc>
                <a:spcPct val="100000"/>
              </a:lnSpc>
              <a:spcBef>
                <a:spcPts val="5"/>
              </a:spcBef>
            </a:pPr>
            <a:endParaRPr lang="en-US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 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4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2"/>
            <a:ext cx="8077200" cy="2316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505">
              <a:lnSpc>
                <a:spcPct val="100000"/>
              </a:lnSpc>
              <a:spcBef>
                <a:spcPts val="390"/>
              </a:spcBef>
            </a:pPr>
            <a:r>
              <a:rPr lang="en-US" sz="2400" spc="-5" dirty="0" smtClean="0">
                <a:latin typeface="Times New Roman"/>
                <a:cs typeface="Times New Roman"/>
              </a:rPr>
              <a:t>Binary</a:t>
            </a:r>
            <a:r>
              <a:rPr lang="en-US" sz="2400" spc="-140" dirty="0" smtClean="0">
                <a:latin typeface="Times New Roman"/>
                <a:cs typeface="Times New Roman"/>
              </a:rPr>
              <a:t> </a:t>
            </a:r>
            <a:r>
              <a:rPr lang="en-US" sz="2400" spc="-5" dirty="0" smtClean="0">
                <a:latin typeface="Times New Roman"/>
                <a:cs typeface="Times New Roman"/>
              </a:rPr>
              <a:t>multiplication: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Rules:</a:t>
            </a:r>
          </a:p>
          <a:p>
            <a:pPr marL="1842135">
              <a:lnSpc>
                <a:spcPct val="100000"/>
              </a:lnSpc>
              <a:spcBef>
                <a:spcPts val="5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0x0=0</a:t>
            </a:r>
          </a:p>
          <a:p>
            <a:pPr marL="1842135">
              <a:lnSpc>
                <a:spcPts val="2845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1x1=0</a:t>
            </a:r>
          </a:p>
          <a:p>
            <a:pPr marL="1842135">
              <a:lnSpc>
                <a:spcPts val="2795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1x0=0</a:t>
            </a:r>
          </a:p>
          <a:p>
            <a:pPr marL="1842135">
              <a:lnSpc>
                <a:spcPts val="283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0x1=0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456676" y="6521146"/>
            <a:ext cx="5461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5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1" y="1828800"/>
            <a:ext cx="8094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0" smtClean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2"/>
            <a:ext cx="8077200" cy="2316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3505">
              <a:lnSpc>
                <a:spcPct val="100000"/>
              </a:lnSpc>
              <a:spcBef>
                <a:spcPts val="390"/>
              </a:spcBef>
            </a:pPr>
            <a:r>
              <a:rPr lang="en-US" sz="2400" b="1" spc="-5" dirty="0" smtClean="0">
                <a:latin typeface="Times New Roman"/>
                <a:cs typeface="Times New Roman"/>
              </a:rPr>
              <a:t>Binary</a:t>
            </a:r>
            <a:r>
              <a:rPr lang="en-US" sz="2400" b="1" spc="-140" dirty="0" smtClean="0">
                <a:latin typeface="Times New Roman"/>
                <a:cs typeface="Times New Roman"/>
              </a:rPr>
              <a:t> </a:t>
            </a:r>
            <a:r>
              <a:rPr lang="en-US" sz="2400" b="1" spc="-5" dirty="0" smtClean="0">
                <a:latin typeface="Times New Roman"/>
                <a:cs typeface="Times New Roman"/>
              </a:rPr>
              <a:t>multiplication: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Rules:</a:t>
            </a:r>
          </a:p>
          <a:p>
            <a:pPr marL="1842135">
              <a:lnSpc>
                <a:spcPct val="100000"/>
              </a:lnSpc>
              <a:spcBef>
                <a:spcPts val="5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0x0=0</a:t>
            </a:r>
          </a:p>
          <a:p>
            <a:pPr marL="1842135">
              <a:lnSpc>
                <a:spcPts val="2845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1x1=0</a:t>
            </a:r>
          </a:p>
          <a:p>
            <a:pPr marL="1842135">
              <a:lnSpc>
                <a:spcPts val="2795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1x0=0</a:t>
            </a:r>
          </a:p>
          <a:p>
            <a:pPr marL="1842135">
              <a:lnSpc>
                <a:spcPts val="283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0x1=0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0" name="object 3"/>
          <p:cNvSpPr txBox="1">
            <a:spLocks/>
          </p:cNvSpPr>
          <p:nvPr/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 anchor="ctr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5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BINARY ARITHMETIC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8400" y="609600"/>
            <a:ext cx="4110354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00" spc="5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smtClean="0">
                <a:latin typeface="Times New Roman" pitchFamily="18" charset="0"/>
                <a:cs typeface="Times New Roman" pitchFamily="18" charset="0"/>
              </a:rPr>
              <a:t>ARITHMETIC</a:t>
            </a: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68475" y="2434589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68475" y="325793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53744" y="4081271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>
                <a:moveTo>
                  <a:pt x="0" y="0"/>
                </a:moveTo>
                <a:lnTo>
                  <a:pt x="121914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68475" y="490448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4541" y="1905000"/>
            <a:ext cx="2703830" cy="42421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2075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Binary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Division:</a:t>
            </a:r>
            <a:endParaRPr sz="1800">
              <a:latin typeface="Times New Roman"/>
              <a:cs typeface="Times New Roman"/>
            </a:endParaRPr>
          </a:p>
          <a:p>
            <a:pPr marL="142875" algn="ctr">
              <a:lnSpc>
                <a:spcPct val="100000"/>
              </a:lnSpc>
            </a:pPr>
            <a:r>
              <a:rPr sz="1800" b="1" spc="-5" smtClean="0">
                <a:latin typeface="Times New Roman"/>
                <a:cs typeface="Times New Roman"/>
              </a:rPr>
              <a:t>E</a:t>
            </a:r>
            <a:r>
              <a:rPr sz="1800" b="1" spc="35" smtClean="0">
                <a:latin typeface="Times New Roman"/>
                <a:cs typeface="Times New Roman"/>
              </a:rPr>
              <a:t>x</a:t>
            </a:r>
            <a:r>
              <a:rPr sz="1800" spc="-10" smtClean="0">
                <a:latin typeface="Times New Roman"/>
                <a:cs typeface="Times New Roman"/>
              </a:rPr>
              <a:t>a</a:t>
            </a:r>
            <a:r>
              <a:rPr sz="1800" spc="-35" smtClean="0">
                <a:latin typeface="Times New Roman"/>
                <a:cs typeface="Times New Roman"/>
              </a:rPr>
              <a:t>m</a:t>
            </a:r>
            <a:r>
              <a:rPr sz="1800" spc="10" smtClean="0">
                <a:latin typeface="Times New Roman"/>
                <a:cs typeface="Times New Roman"/>
              </a:rPr>
              <a:t>p</a:t>
            </a:r>
            <a:r>
              <a:rPr sz="1800" smtClean="0">
                <a:latin typeface="Times New Roman"/>
                <a:cs typeface="Times New Roman"/>
              </a:rPr>
              <a:t>le</a:t>
            </a:r>
            <a:r>
              <a:rPr sz="1800" spc="-70" smtClean="0">
                <a:latin typeface="Times New Roman"/>
                <a:cs typeface="Times New Roman"/>
              </a:rPr>
              <a:t> </a:t>
            </a:r>
            <a:r>
              <a:rPr sz="1800" smtClean="0">
                <a:latin typeface="Times New Roman"/>
                <a:cs typeface="Times New Roman"/>
              </a:rPr>
              <a:t>:</a:t>
            </a:r>
            <a:r>
              <a:rPr sz="1800" spc="10" smtClean="0">
                <a:latin typeface="Times New Roman"/>
                <a:cs typeface="Times New Roman"/>
              </a:rPr>
              <a:t> 10</a:t>
            </a:r>
            <a:r>
              <a:rPr sz="1800" spc="-60" smtClean="0">
                <a:latin typeface="Times New Roman"/>
                <a:cs typeface="Times New Roman"/>
              </a:rPr>
              <a:t>1</a:t>
            </a:r>
            <a:r>
              <a:rPr sz="1800" spc="10" smtClean="0">
                <a:latin typeface="Times New Roman"/>
                <a:cs typeface="Times New Roman"/>
              </a:rPr>
              <a:t>10</a:t>
            </a:r>
            <a:r>
              <a:rPr sz="1800" spc="-10" smtClean="0">
                <a:latin typeface="Times New Roman"/>
                <a:cs typeface="Times New Roman"/>
              </a:rPr>
              <a:t>1</a:t>
            </a:r>
            <a:r>
              <a:rPr sz="1800" baseline="-16203" smtClean="0">
                <a:latin typeface="Times New Roman"/>
                <a:cs typeface="Times New Roman"/>
              </a:rPr>
              <a:t>2</a:t>
            </a:r>
            <a:r>
              <a:rPr sz="1800" spc="-127" baseline="-16203" smtClean="0">
                <a:latin typeface="Times New Roman"/>
                <a:cs typeface="Times New Roman"/>
              </a:rPr>
              <a:t> </a:t>
            </a:r>
            <a:r>
              <a:rPr sz="1800" spc="10" smtClean="0">
                <a:latin typeface="Times New Roman"/>
                <a:cs typeface="Times New Roman"/>
              </a:rPr>
              <a:t>b</a:t>
            </a:r>
            <a:r>
              <a:rPr sz="1800" smtClean="0">
                <a:latin typeface="Times New Roman"/>
                <a:cs typeface="Times New Roman"/>
              </a:rPr>
              <a:t>y</a:t>
            </a:r>
            <a:r>
              <a:rPr sz="1800" spc="-150" smtClean="0">
                <a:latin typeface="Times New Roman"/>
                <a:cs typeface="Times New Roman"/>
              </a:rPr>
              <a:t> </a:t>
            </a:r>
            <a:r>
              <a:rPr sz="1800" spc="-85" smtClean="0">
                <a:latin typeface="Times New Roman"/>
                <a:cs typeface="Times New Roman"/>
              </a:rPr>
              <a:t>1</a:t>
            </a:r>
            <a:r>
              <a:rPr sz="1800" spc="-15" smtClean="0">
                <a:latin typeface="Times New Roman"/>
                <a:cs typeface="Times New Roman"/>
              </a:rPr>
              <a:t>1</a:t>
            </a:r>
            <a:r>
              <a:rPr sz="1800" smtClean="0">
                <a:latin typeface="Times New Roman"/>
                <a:cs typeface="Times New Roman"/>
              </a:rPr>
              <a:t>0</a:t>
            </a:r>
          </a:p>
          <a:p>
            <a:pPr marR="163195" algn="ctr">
              <a:lnSpc>
                <a:spcPct val="100000"/>
              </a:lnSpc>
              <a:tabLst>
                <a:tab pos="749935" algn="l"/>
                <a:tab pos="1655445" algn="l"/>
              </a:tabLst>
            </a:pPr>
            <a:r>
              <a:rPr sz="1800" spc="-35" smtClean="0">
                <a:latin typeface="Times New Roman"/>
                <a:cs typeface="Times New Roman"/>
              </a:rPr>
              <a:t>110</a:t>
            </a:r>
            <a:r>
              <a:rPr sz="1800" spc="38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)	</a:t>
            </a:r>
            <a:r>
              <a:rPr sz="1800" spc="-5" dirty="0">
                <a:latin typeface="Times New Roman"/>
                <a:cs typeface="Times New Roman"/>
              </a:rPr>
              <a:t>101101	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32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111.1</a:t>
            </a:r>
            <a:endParaRPr sz="1800">
              <a:latin typeface="Times New Roman"/>
              <a:cs typeface="Times New Roman"/>
            </a:endParaRPr>
          </a:p>
          <a:p>
            <a:pPr marL="213360" algn="ctr">
              <a:lnSpc>
                <a:spcPct val="100000"/>
              </a:lnSpc>
            </a:pPr>
            <a:r>
              <a:rPr sz="1800" spc="-35" dirty="0">
                <a:latin typeface="Times New Roman"/>
                <a:cs typeface="Times New Roman"/>
              </a:rPr>
              <a:t>110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08585" algn="ctr">
              <a:lnSpc>
                <a:spcPct val="100000"/>
              </a:lnSpc>
            </a:pPr>
            <a:r>
              <a:rPr sz="1800" spc="10" dirty="0">
                <a:latin typeface="Times New Roman"/>
                <a:cs typeface="Times New Roman"/>
              </a:rPr>
              <a:t>1010</a:t>
            </a:r>
            <a:endParaRPr sz="1800">
              <a:latin typeface="Times New Roman"/>
              <a:cs typeface="Times New Roman"/>
            </a:endParaRPr>
          </a:p>
          <a:p>
            <a:pPr marL="1009015">
              <a:lnSpc>
                <a:spcPct val="100000"/>
              </a:lnSpc>
            </a:pPr>
            <a:r>
              <a:rPr sz="1800" spc="-35" dirty="0">
                <a:latin typeface="Times New Roman"/>
                <a:cs typeface="Times New Roman"/>
              </a:rPr>
              <a:t>110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R="1000125" algn="r">
              <a:lnSpc>
                <a:spcPct val="100000"/>
              </a:lnSpc>
            </a:pPr>
            <a:r>
              <a:rPr sz="1800" spc="10" dirty="0">
                <a:latin typeface="Times New Roman"/>
                <a:cs typeface="Times New Roman"/>
              </a:rPr>
              <a:t>1001</a:t>
            </a:r>
            <a:endParaRPr sz="1800">
              <a:latin typeface="Times New Roman"/>
              <a:cs typeface="Times New Roman"/>
            </a:endParaRPr>
          </a:p>
          <a:p>
            <a:pPr marR="958850" algn="r">
              <a:lnSpc>
                <a:spcPct val="100000"/>
              </a:lnSpc>
              <a:spcBef>
                <a:spcPts val="5"/>
              </a:spcBef>
            </a:pPr>
            <a:r>
              <a:rPr sz="1800" spc="-35" dirty="0">
                <a:latin typeface="Times New Roman"/>
                <a:cs typeface="Times New Roman"/>
              </a:rPr>
              <a:t>110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1125220">
              <a:lnSpc>
                <a:spcPct val="100000"/>
              </a:lnSpc>
              <a:spcBef>
                <a:spcPts val="5"/>
              </a:spcBef>
            </a:pPr>
            <a:r>
              <a:rPr sz="1800" spc="-35" dirty="0">
                <a:latin typeface="Times New Roman"/>
                <a:cs typeface="Times New Roman"/>
              </a:rPr>
              <a:t>110</a:t>
            </a:r>
            <a:endParaRPr sz="1800">
              <a:latin typeface="Times New Roman"/>
              <a:cs typeface="Times New Roman"/>
            </a:endParaRPr>
          </a:p>
          <a:p>
            <a:pPr marL="1125220">
              <a:lnSpc>
                <a:spcPct val="100000"/>
              </a:lnSpc>
            </a:pPr>
            <a:r>
              <a:rPr sz="1800" spc="-35" dirty="0">
                <a:latin typeface="Times New Roman"/>
                <a:cs typeface="Times New Roman"/>
              </a:rPr>
              <a:t>110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006475">
              <a:lnSpc>
                <a:spcPct val="100000"/>
              </a:lnSpc>
              <a:spcBef>
                <a:spcPts val="5"/>
              </a:spcBef>
            </a:pPr>
            <a:r>
              <a:rPr sz="1800" spc="10" dirty="0">
                <a:latin typeface="Times New Roman"/>
                <a:cs typeface="Times New Roman"/>
              </a:rPr>
              <a:t>000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6</a:t>
            </a:fld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4400" y="6019800"/>
            <a:ext cx="45212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latin typeface="Times New Roman"/>
                <a:cs typeface="Times New Roman"/>
              </a:rPr>
              <a:t>A</a:t>
            </a:r>
            <a:r>
              <a:rPr sz="1800" spc="10" dirty="0">
                <a:latin typeface="Times New Roman"/>
                <a:cs typeface="Times New Roman"/>
              </a:rPr>
              <a:t>n</a:t>
            </a:r>
            <a:r>
              <a:rPr sz="1800" spc="-10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0200" y="6096000"/>
            <a:ext cx="5099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latin typeface="Times New Roman"/>
                <a:cs typeface="Times New Roman"/>
              </a:rPr>
              <a:t>11</a:t>
            </a:r>
            <a:r>
              <a:rPr sz="1800" spc="1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.1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600" y="6400802"/>
            <a:ext cx="419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Department of Computer Science &amp; Engineering</a:t>
            </a:r>
            <a:endParaRPr lang="en-US" sz="1200" b="1" dirty="0"/>
          </a:p>
        </p:txBody>
      </p:sp>
      <p:pic>
        <p:nvPicPr>
          <p:cNvPr id="1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000" spc="5" dirty="0" smtClean="0"/>
              <a:t> ARITHMETIC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7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8077200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2400" spc="-55" dirty="0" smtClean="0">
                <a:latin typeface="Times New Roman"/>
                <a:cs typeface="Times New Roman"/>
              </a:rPr>
              <a:t>9’s</a:t>
            </a:r>
            <a:r>
              <a:rPr lang="en-US" sz="2400" spc="114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&amp;</a:t>
            </a:r>
            <a:r>
              <a:rPr lang="en-US" sz="2400" spc="-45" dirty="0" smtClean="0">
                <a:latin typeface="Times New Roman"/>
                <a:cs typeface="Times New Roman"/>
              </a:rPr>
              <a:t> 10’s</a:t>
            </a:r>
            <a:r>
              <a:rPr lang="en-US" sz="2400" spc="710" dirty="0" smtClean="0">
                <a:latin typeface="Times New Roman"/>
                <a:cs typeface="Times New Roman"/>
              </a:rPr>
              <a:t> </a:t>
            </a:r>
            <a:r>
              <a:rPr lang="en-US" sz="2400" spc="-10" dirty="0" smtClean="0">
                <a:latin typeface="Times New Roman"/>
                <a:cs typeface="Times New Roman"/>
              </a:rPr>
              <a:t>Complements: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50000"/>
              </a:lnSpc>
            </a:pPr>
            <a:r>
              <a:rPr lang="en-US" sz="1600" spc="-30" dirty="0" smtClean="0">
                <a:latin typeface="Times New Roman"/>
                <a:cs typeface="Times New Roman"/>
              </a:rPr>
              <a:t>It </a:t>
            </a:r>
            <a:r>
              <a:rPr lang="en-US" sz="1600" dirty="0" smtClean="0">
                <a:latin typeface="Times New Roman"/>
                <a:cs typeface="Times New Roman"/>
              </a:rPr>
              <a:t>is the </a:t>
            </a:r>
            <a:r>
              <a:rPr lang="en-US" sz="1600" spc="-5" dirty="0" smtClean="0">
                <a:latin typeface="Times New Roman"/>
                <a:cs typeface="Times New Roman"/>
              </a:rPr>
              <a:t>Subtraction of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spc="-10" dirty="0" err="1" smtClean="0">
                <a:latin typeface="Times New Roman"/>
                <a:cs typeface="Times New Roman"/>
              </a:rPr>
              <a:t>no.s</a:t>
            </a:r>
            <a:r>
              <a:rPr lang="en-US" sz="1600" spc="-10" dirty="0" smtClean="0">
                <a:latin typeface="Times New Roman"/>
                <a:cs typeface="Times New Roman"/>
              </a:rPr>
              <a:t> can </a:t>
            </a:r>
            <a:r>
              <a:rPr lang="en-US" sz="1600" spc="-5" dirty="0" smtClean="0">
                <a:latin typeface="Times New Roman"/>
                <a:cs typeface="Times New Roman"/>
              </a:rPr>
              <a:t>be </a:t>
            </a:r>
            <a:r>
              <a:rPr lang="en-US" sz="1600" spc="-10" dirty="0" smtClean="0">
                <a:latin typeface="Times New Roman"/>
                <a:cs typeface="Times New Roman"/>
              </a:rPr>
              <a:t>accomplished </a:t>
            </a:r>
            <a:r>
              <a:rPr lang="en-US" sz="1600" spc="70" dirty="0" smtClean="0">
                <a:latin typeface="Times New Roman"/>
                <a:cs typeface="Times New Roman"/>
              </a:rPr>
              <a:t>by </a:t>
            </a:r>
            <a:r>
              <a:rPr lang="en-US" sz="1600" spc="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 </a:t>
            </a:r>
            <a:r>
              <a:rPr lang="en-US" sz="1600" spc="-85" dirty="0" smtClean="0">
                <a:latin typeface="Times New Roman"/>
                <a:cs typeface="Times New Roman"/>
              </a:rPr>
              <a:t>9’s </a:t>
            </a:r>
            <a:r>
              <a:rPr lang="en-US" sz="1600" dirty="0" smtClean="0">
                <a:latin typeface="Times New Roman"/>
                <a:cs typeface="Times New Roman"/>
              </a:rPr>
              <a:t>&amp; </a:t>
            </a:r>
            <a:r>
              <a:rPr lang="en-US" sz="1600" spc="-65" dirty="0" smtClean="0">
                <a:latin typeface="Times New Roman"/>
                <a:cs typeface="Times New Roman"/>
              </a:rPr>
              <a:t>10’s </a:t>
            </a:r>
            <a:r>
              <a:rPr lang="en-US" sz="1600" spc="-5" dirty="0" smtClean="0">
                <a:latin typeface="Times New Roman"/>
                <a:cs typeface="Times New Roman"/>
              </a:rPr>
              <a:t>compliment methods </a:t>
            </a:r>
            <a:r>
              <a:rPr lang="en-US" sz="1600" spc="-10" dirty="0" smtClean="0">
                <a:latin typeface="Times New Roman"/>
                <a:cs typeface="Times New Roman"/>
              </a:rPr>
              <a:t>similar </a:t>
            </a:r>
            <a:r>
              <a:rPr lang="en-US" sz="1600" dirty="0" smtClean="0">
                <a:latin typeface="Times New Roman"/>
                <a:cs typeface="Times New Roman"/>
              </a:rPr>
              <a:t>to </a:t>
            </a:r>
            <a:r>
              <a:rPr lang="en-US" sz="1600" spc="-10" dirty="0" smtClean="0">
                <a:latin typeface="Times New Roman"/>
                <a:cs typeface="Times New Roman"/>
              </a:rPr>
              <a:t>the </a:t>
            </a:r>
            <a:r>
              <a:rPr lang="en-US" sz="1600" spc="-75" dirty="0" smtClean="0">
                <a:latin typeface="Times New Roman"/>
                <a:cs typeface="Times New Roman"/>
              </a:rPr>
              <a:t>1’s </a:t>
            </a:r>
            <a:r>
              <a:rPr lang="en-US" sz="1600" dirty="0" smtClean="0">
                <a:latin typeface="Times New Roman"/>
                <a:cs typeface="Times New Roman"/>
              </a:rPr>
              <a:t>&amp; </a:t>
            </a:r>
            <a:r>
              <a:rPr lang="en-US" sz="1600" spc="-190" dirty="0" smtClean="0">
                <a:latin typeface="Times New Roman"/>
                <a:cs typeface="Times New Roman"/>
              </a:rPr>
              <a:t>2’s </a:t>
            </a:r>
            <a:r>
              <a:rPr lang="en-US" sz="1600" spc="-18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compliment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methods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of</a:t>
            </a:r>
            <a:r>
              <a:rPr lang="en-US" sz="1600" dirty="0" smtClean="0">
                <a:latin typeface="Times New Roman"/>
                <a:cs typeface="Times New Roman"/>
              </a:rPr>
              <a:t> binary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80" dirty="0" smtClean="0">
                <a:latin typeface="Times New Roman"/>
                <a:cs typeface="Times New Roman"/>
              </a:rPr>
              <a:t>9’s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compliment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of</a:t>
            </a:r>
            <a:r>
              <a:rPr lang="en-US" sz="1600" dirty="0" smtClean="0">
                <a:latin typeface="Times New Roman"/>
                <a:cs typeface="Times New Roman"/>
              </a:rPr>
              <a:t> a </a:t>
            </a:r>
            <a:r>
              <a:rPr lang="en-US" sz="1600" spc="-58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decimal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no.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20" dirty="0" smtClean="0">
                <a:latin typeface="Times New Roman"/>
                <a:cs typeface="Times New Roman"/>
              </a:rPr>
              <a:t>by</a:t>
            </a:r>
            <a:r>
              <a:rPr lang="en-US" sz="1600" spc="2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subtracting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-15" dirty="0" smtClean="0">
                <a:latin typeface="Times New Roman"/>
                <a:cs typeface="Times New Roman"/>
              </a:rPr>
              <a:t>each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digit</a:t>
            </a:r>
            <a:r>
              <a:rPr lang="en-US" sz="1600" dirty="0" smtClean="0">
                <a:latin typeface="Times New Roman"/>
                <a:cs typeface="Times New Roman"/>
              </a:rPr>
              <a:t> of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that 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spc="-5" dirty="0" smtClean="0">
                <a:latin typeface="Times New Roman"/>
                <a:cs typeface="Times New Roman"/>
              </a:rPr>
              <a:t>no. from 9. The </a:t>
            </a:r>
            <a:r>
              <a:rPr lang="en-US" sz="1600" spc="-65" dirty="0" smtClean="0">
                <a:latin typeface="Times New Roman"/>
                <a:cs typeface="Times New Roman"/>
              </a:rPr>
              <a:t>10’s </a:t>
            </a:r>
            <a:r>
              <a:rPr lang="en-US" sz="1600" spc="-5" dirty="0" smtClean="0">
                <a:latin typeface="Times New Roman"/>
                <a:cs typeface="Times New Roman"/>
              </a:rPr>
              <a:t>compliment of </a:t>
            </a:r>
            <a:r>
              <a:rPr lang="en-US" sz="1600" dirty="0" smtClean="0">
                <a:latin typeface="Times New Roman"/>
                <a:cs typeface="Times New Roman"/>
              </a:rPr>
              <a:t>a </a:t>
            </a:r>
            <a:r>
              <a:rPr lang="en-US" sz="1600" spc="-10" dirty="0" smtClean="0">
                <a:latin typeface="Times New Roman"/>
                <a:cs typeface="Times New Roman"/>
              </a:rPr>
              <a:t>decimal </a:t>
            </a:r>
            <a:r>
              <a:rPr lang="en-US" sz="1600" spc="-5" dirty="0" smtClean="0">
                <a:latin typeface="Times New Roman"/>
                <a:cs typeface="Times New Roman"/>
              </a:rPr>
              <a:t>no </a:t>
            </a:r>
            <a:r>
              <a:rPr lang="en-US" sz="1600" spc="-20" dirty="0" smtClean="0">
                <a:latin typeface="Times New Roman"/>
                <a:cs typeface="Times New Roman"/>
              </a:rPr>
              <a:t>is 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obtained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by </a:t>
            </a:r>
            <a:r>
              <a:rPr lang="en-US" sz="1600" spc="-5" dirty="0" smtClean="0">
                <a:latin typeface="Times New Roman"/>
                <a:cs typeface="Times New Roman"/>
              </a:rPr>
              <a:t>adding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1 to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its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85" dirty="0" smtClean="0">
                <a:latin typeface="Times New Roman"/>
                <a:cs typeface="Times New Roman"/>
              </a:rPr>
              <a:t>9’s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compliment.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BINARY</a:t>
            </a:r>
            <a:r>
              <a:rPr lang="en-US" sz="2400" spc="5" dirty="0" smtClean="0"/>
              <a:t> ARITHMETIC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8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8077200" cy="2444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800" spc="-45" dirty="0" smtClean="0">
                <a:latin typeface="Times New Roman"/>
                <a:cs typeface="Times New Roman"/>
              </a:rPr>
              <a:t>1’s</a:t>
            </a:r>
            <a:r>
              <a:rPr lang="en-US" sz="2800" spc="-120" dirty="0" smtClean="0">
                <a:latin typeface="Times New Roman"/>
                <a:cs typeface="Times New Roman"/>
              </a:rPr>
              <a:t> </a:t>
            </a:r>
            <a:r>
              <a:rPr lang="en-US" sz="2800" spc="-5" dirty="0" smtClean="0">
                <a:latin typeface="Times New Roman"/>
                <a:cs typeface="Times New Roman"/>
              </a:rPr>
              <a:t>compliment</a:t>
            </a:r>
            <a:r>
              <a:rPr lang="en-US" sz="2800" spc="-50" dirty="0" smtClean="0">
                <a:latin typeface="Times New Roman"/>
                <a:cs typeface="Times New Roman"/>
              </a:rPr>
              <a:t> </a:t>
            </a:r>
            <a:r>
              <a:rPr lang="en-US" sz="2800" spc="5" dirty="0" smtClean="0">
                <a:latin typeface="Times New Roman"/>
                <a:cs typeface="Times New Roman"/>
              </a:rPr>
              <a:t>of</a:t>
            </a:r>
            <a:r>
              <a:rPr lang="en-US" sz="2800" spc="-5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n</a:t>
            </a:r>
            <a:r>
              <a:rPr lang="en-US" sz="2800" spc="-35" dirty="0" smtClean="0">
                <a:latin typeface="Times New Roman"/>
                <a:cs typeface="Times New Roman"/>
              </a:rPr>
              <a:t> </a:t>
            </a:r>
            <a:r>
              <a:rPr lang="en-US" sz="2800" spc="-5" dirty="0" smtClean="0">
                <a:latin typeface="Times New Roman"/>
                <a:cs typeface="Times New Roman"/>
              </a:rPr>
              <a:t>number</a:t>
            </a:r>
            <a:r>
              <a:rPr lang="en-US" sz="2800" b="1" spc="-5" dirty="0" smtClean="0"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z="2800" dirty="0" smtClean="0">
              <a:latin typeface="Times New Roman"/>
              <a:cs typeface="Times New Roman"/>
            </a:endParaRPr>
          </a:p>
          <a:p>
            <a:pPr marL="12700" marR="5080" indent="304800">
              <a:lnSpc>
                <a:spcPct val="150000"/>
              </a:lnSpc>
              <a:spcBef>
                <a:spcPts val="20"/>
              </a:spcBef>
              <a:tabLst>
                <a:tab pos="4650105" algn="l"/>
              </a:tabLst>
            </a:pPr>
            <a:r>
              <a:rPr lang="en-US" sz="1600" spc="-40" dirty="0" smtClean="0">
                <a:latin typeface="Times New Roman"/>
                <a:cs typeface="Times New Roman"/>
              </a:rPr>
              <a:t>It </a:t>
            </a:r>
            <a:r>
              <a:rPr lang="en-US" sz="1600" dirty="0" smtClean="0">
                <a:latin typeface="Times New Roman"/>
                <a:cs typeface="Times New Roman"/>
              </a:rPr>
              <a:t>is </a:t>
            </a:r>
            <a:r>
              <a:rPr lang="en-US" sz="1600" spc="-5" dirty="0" smtClean="0">
                <a:latin typeface="Times New Roman"/>
                <a:cs typeface="Times New Roman"/>
              </a:rPr>
              <a:t>obtained </a:t>
            </a:r>
            <a:r>
              <a:rPr lang="en-US" sz="1600" dirty="0" smtClean="0">
                <a:latin typeface="Times New Roman"/>
                <a:cs typeface="Times New Roman"/>
              </a:rPr>
              <a:t>by simply complimenting </a:t>
            </a:r>
            <a:r>
              <a:rPr lang="en-US" sz="1600" spc="-10" dirty="0" smtClean="0">
                <a:latin typeface="Times New Roman"/>
                <a:cs typeface="Times New Roman"/>
              </a:rPr>
              <a:t>each </a:t>
            </a:r>
            <a:r>
              <a:rPr lang="en-US" sz="1600" dirty="0" smtClean="0">
                <a:latin typeface="Times New Roman"/>
                <a:cs typeface="Times New Roman"/>
              </a:rPr>
              <a:t>bit of the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no,.&amp;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lso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,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2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no,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subtr</a:t>
            </a:r>
            <a:r>
              <a:rPr lang="en-US" sz="1600" spc="-20" dirty="0" smtClean="0">
                <a:latin typeface="Times New Roman"/>
                <a:cs typeface="Times New Roman"/>
              </a:rPr>
              <a:t>a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t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dirty="0" smtClean="0">
                <a:latin typeface="Times New Roman"/>
                <a:cs typeface="Times New Roman"/>
              </a:rPr>
              <a:t>ng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eac</a:t>
            </a:r>
            <a:r>
              <a:rPr lang="en-US" sz="1600" dirty="0" smtClean="0">
                <a:latin typeface="Times New Roman"/>
                <a:cs typeface="Times New Roman"/>
              </a:rPr>
              <a:t>h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bit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 the  no. </a:t>
            </a:r>
            <a:r>
              <a:rPr lang="en-US" sz="1600" spc="-5" dirty="0" smtClean="0">
                <a:latin typeface="Times New Roman"/>
                <a:cs typeface="Times New Roman"/>
              </a:rPr>
              <a:t>form </a:t>
            </a:r>
            <a:r>
              <a:rPr lang="en-US" sz="1600" dirty="0" smtClean="0">
                <a:latin typeface="Times New Roman"/>
                <a:cs typeface="Times New Roman"/>
              </a:rPr>
              <a:t>1.This </a:t>
            </a:r>
            <a:r>
              <a:rPr lang="en-US" sz="1600" spc="-5" dirty="0" smtClean="0">
                <a:latin typeface="Times New Roman"/>
                <a:cs typeface="Times New Roman"/>
              </a:rPr>
              <a:t>complemented value </a:t>
            </a:r>
            <a:r>
              <a:rPr lang="en-US" sz="1600" spc="-10" dirty="0" smtClean="0">
                <a:latin typeface="Times New Roman"/>
                <a:cs typeface="Times New Roman"/>
              </a:rPr>
              <a:t>rep </a:t>
            </a:r>
            <a:r>
              <a:rPr lang="en-US" sz="1600" dirty="0" smtClean="0">
                <a:latin typeface="Times New Roman"/>
                <a:cs typeface="Times New Roman"/>
              </a:rPr>
              <a:t>the –</a:t>
            </a:r>
            <a:r>
              <a:rPr lang="en-US" sz="1600" dirty="0" err="1" smtClean="0">
                <a:latin typeface="Times New Roman"/>
                <a:cs typeface="Times New Roman"/>
              </a:rPr>
              <a:t>ve</a:t>
            </a:r>
            <a:r>
              <a:rPr lang="en-US" sz="1600" dirty="0" smtClean="0">
                <a:latin typeface="Times New Roman"/>
                <a:cs typeface="Times New Roman"/>
              </a:rPr>
              <a:t> of the 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</a:t>
            </a:r>
            <a:r>
              <a:rPr lang="en-US" sz="1600" spc="-10" dirty="0" smtClean="0">
                <a:latin typeface="Times New Roman"/>
                <a:cs typeface="Times New Roman"/>
              </a:rPr>
              <a:t>r</a:t>
            </a:r>
            <a:r>
              <a:rPr lang="en-US" sz="1600" dirty="0" smtClean="0">
                <a:latin typeface="Times New Roman"/>
                <a:cs typeface="Times New Roman"/>
              </a:rPr>
              <a:t>i</a:t>
            </a:r>
            <a:r>
              <a:rPr lang="en-US" sz="1600" spc="-20" dirty="0" smtClean="0">
                <a:latin typeface="Times New Roman"/>
                <a:cs typeface="Times New Roman"/>
              </a:rPr>
              <a:t>g</a:t>
            </a:r>
            <a:r>
              <a:rPr lang="en-US" sz="1600" dirty="0" smtClean="0">
                <a:latin typeface="Times New Roman"/>
                <a:cs typeface="Times New Roman"/>
              </a:rPr>
              <a:t>inal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no. </a:t>
            </a:r>
            <a:r>
              <a:rPr lang="en-US" sz="1600" spc="-5" dirty="0" smtClean="0">
                <a:latin typeface="Times New Roman"/>
                <a:cs typeface="Times New Roman"/>
              </a:rPr>
              <a:t>One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 di</a:t>
            </a:r>
            <a:r>
              <a:rPr lang="en-US" sz="1600" spc="-55" dirty="0" smtClean="0">
                <a:latin typeface="Times New Roman"/>
                <a:cs typeface="Times New Roman"/>
              </a:rPr>
              <a:t>f</a:t>
            </a:r>
            <a:r>
              <a:rPr lang="en-US" sz="1600" dirty="0" smtClean="0">
                <a:latin typeface="Times New Roman"/>
                <a:cs typeface="Times New Roman"/>
              </a:rPr>
              <a:t>fi</a:t>
            </a:r>
            <a:r>
              <a:rPr lang="en-US" sz="1600" spc="-15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ul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spc="-5" dirty="0" smtClean="0">
                <a:latin typeface="Times New Roman"/>
                <a:cs typeface="Times New Roman"/>
              </a:rPr>
              <a:t>ies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 using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114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is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spc="5" dirty="0" smtClean="0">
                <a:latin typeface="Times New Roman"/>
                <a:cs typeface="Times New Roman"/>
              </a:rPr>
              <a:t>i</a:t>
            </a:r>
            <a:r>
              <a:rPr lang="en-US" sz="1600" spc="-5" dirty="0" smtClean="0">
                <a:latin typeface="Times New Roman"/>
                <a:cs typeface="Times New Roman"/>
              </a:rPr>
              <a:t>ts  </a:t>
            </a:r>
            <a:r>
              <a:rPr lang="en-US" sz="1600" dirty="0" smtClean="0">
                <a:latin typeface="Times New Roman"/>
                <a:cs typeface="Times New Roman"/>
              </a:rPr>
              <a:t>r</a:t>
            </a:r>
            <a:r>
              <a:rPr lang="en-US" sz="1600" spc="-2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p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 f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spc="10" dirty="0" smtClean="0">
                <a:latin typeface="Times New Roman"/>
                <a:cs typeface="Times New Roman"/>
              </a:rPr>
              <a:t>z</a:t>
            </a:r>
            <a:r>
              <a:rPr lang="en-US" sz="1600" spc="-1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ro. </a:t>
            </a:r>
            <a:r>
              <a:rPr lang="en-US" sz="1600" spc="-25" dirty="0" smtClean="0">
                <a:latin typeface="Times New Roman"/>
                <a:cs typeface="Times New Roman"/>
              </a:rPr>
              <a:t>B</a:t>
            </a:r>
            <a:r>
              <a:rPr lang="en-US" sz="1600" dirty="0" smtClean="0">
                <a:latin typeface="Times New Roman"/>
                <a:cs typeface="Times New Roman"/>
              </a:rPr>
              <a:t>oth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00000000 &amp; i</a:t>
            </a:r>
            <a:r>
              <a:rPr lang="en-US" sz="1600" spc="5" dirty="0" smtClean="0">
                <a:latin typeface="Times New Roman"/>
                <a:cs typeface="Times New Roman"/>
              </a:rPr>
              <a:t>t</a:t>
            </a:r>
            <a:r>
              <a:rPr lang="en-US" sz="1600" spc="-5" dirty="0" smtClean="0">
                <a:latin typeface="Times New Roman"/>
                <a:cs typeface="Times New Roman"/>
              </a:rPr>
              <a:t>s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spc="-50" dirty="0" smtClean="0">
                <a:latin typeface="Times New Roman"/>
                <a:cs typeface="Times New Roman"/>
              </a:rPr>
              <a:t>1</a:t>
            </a:r>
            <a:r>
              <a:rPr lang="en-US" sz="1600" spc="-200" dirty="0" smtClean="0">
                <a:latin typeface="Times New Roman"/>
                <a:cs typeface="Times New Roman"/>
              </a:rPr>
              <a:t>’</a:t>
            </a: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c</a:t>
            </a:r>
            <a:r>
              <a:rPr lang="en-US" sz="1600" dirty="0" smtClean="0">
                <a:latin typeface="Times New Roman"/>
                <a:cs typeface="Times New Roman"/>
              </a:rPr>
              <a:t>omp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spc="-195" dirty="0" smtClean="0">
                <a:latin typeface="Times New Roman"/>
                <a:cs typeface="Times New Roman"/>
              </a:rPr>
              <a:t>1111111</a:t>
            </a:r>
            <a:r>
              <a:rPr lang="en-US" sz="1600" dirty="0" smtClean="0">
                <a:latin typeface="Times New Roman"/>
                <a:cs typeface="Times New Roman"/>
              </a:rPr>
              <a:t>1</a:t>
            </a:r>
            <a:r>
              <a:rPr lang="en-US" sz="1600" spc="-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r</a:t>
            </a:r>
            <a:r>
              <a:rPr lang="en-US" sz="1600" spc="-20" dirty="0" smtClean="0">
                <a:latin typeface="Times New Roman"/>
                <a:cs typeface="Times New Roman"/>
              </a:rPr>
              <a:t>e</a:t>
            </a:r>
            <a:r>
              <a:rPr lang="en-US" sz="1600" dirty="0" smtClean="0">
                <a:latin typeface="Times New Roman"/>
                <a:cs typeface="Times New Roman"/>
              </a:rPr>
              <a:t>p  </a:t>
            </a:r>
            <a:r>
              <a:rPr lang="en-US" sz="1600" spc="-5" dirty="0" smtClean="0">
                <a:latin typeface="Times New Roman"/>
                <a:cs typeface="Times New Roman"/>
              </a:rPr>
              <a:t>zero. The 00000000 called +</a:t>
            </a:r>
            <a:r>
              <a:rPr lang="en-US" sz="1600" spc="-5" dirty="0" err="1" smtClean="0">
                <a:latin typeface="Times New Roman"/>
                <a:cs typeface="Times New Roman"/>
              </a:rPr>
              <a:t>ve</a:t>
            </a:r>
            <a:r>
              <a:rPr lang="en-US" sz="1600" spc="-5" dirty="0" smtClean="0">
                <a:latin typeface="Times New Roman"/>
                <a:cs typeface="Times New Roman"/>
              </a:rPr>
              <a:t> zero&amp; </a:t>
            </a:r>
            <a:r>
              <a:rPr lang="en-US" sz="1600" spc="-170" dirty="0" smtClean="0">
                <a:latin typeface="Times New Roman"/>
                <a:cs typeface="Times New Roman"/>
              </a:rPr>
              <a:t>11111111 </a:t>
            </a:r>
            <a:r>
              <a:rPr lang="en-US" sz="1600" spc="-5" dirty="0" smtClean="0">
                <a:latin typeface="Times New Roman"/>
                <a:cs typeface="Times New Roman"/>
              </a:rPr>
              <a:t>called –</a:t>
            </a:r>
            <a:r>
              <a:rPr lang="en-US" sz="1600" spc="-5" dirty="0" err="1" smtClean="0">
                <a:latin typeface="Times New Roman"/>
                <a:cs typeface="Times New Roman"/>
              </a:rPr>
              <a:t>ve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 zero.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38200"/>
            <a:ext cx="8645550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0"/>
              </a:spcBef>
            </a:pPr>
            <a:r>
              <a:rPr lang="en-US" sz="2000" spc="5" dirty="0" smtClean="0"/>
              <a:t>BINARY ARITHMETIC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05800" y="6521145"/>
            <a:ext cx="696976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960">
              <a:lnSpc>
                <a:spcPts val="2115"/>
              </a:lnSpc>
            </a:pPr>
            <a:fld id="{81D60167-4931-47E6-BA6A-407CBD079E47}" type="slidenum">
              <a:rPr sz="1800" dirty="0">
                <a:solidFill>
                  <a:srgbClr val="888888"/>
                </a:solidFill>
                <a:latin typeface="Calibri"/>
                <a:cs typeface="Calibri"/>
              </a:rPr>
              <a:pPr marL="314960">
                <a:lnSpc>
                  <a:spcPts val="2115"/>
                </a:lnSpc>
              </a:pPr>
              <a:t>9</a:t>
            </a:fld>
            <a:endParaRPr sz="1800">
              <a:latin typeface="Calibri"/>
              <a:cs typeface="Calibri"/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98886"/>
            <a:ext cx="1600199" cy="7964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" y="6400802"/>
            <a:ext cx="4648199" cy="357187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24400" y="6400802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905001"/>
            <a:ext cx="8077200" cy="2051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US" sz="2400" spc="-45" dirty="0" smtClean="0">
                <a:latin typeface="Times New Roman" pitchFamily="18" charset="0"/>
                <a:cs typeface="Times New Roman" pitchFamily="18" charset="0"/>
              </a:rPr>
              <a:t>1’s</a:t>
            </a:r>
            <a:r>
              <a:rPr lang="en-US" sz="24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compliment</a:t>
            </a:r>
            <a:r>
              <a:rPr lang="en-US" sz="24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5" dirty="0" smtClean="0">
                <a:latin typeface="Times New Roman" pitchFamily="18" charset="0"/>
                <a:cs typeface="Times New Roman" pitchFamily="18" charset="0"/>
              </a:rPr>
              <a:t>arithmetic:</a:t>
            </a:r>
          </a:p>
          <a:p>
            <a:pPr marL="12700">
              <a:lnSpc>
                <a:spcPct val="150000"/>
              </a:lnSpc>
              <a:spcBef>
                <a:spcPts val="434"/>
              </a:spcBef>
            </a:pPr>
            <a:r>
              <a:rPr lang="en-US" sz="1600" b="1" spc="5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spc="-8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spc="-2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spc="-1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on,</a:t>
            </a:r>
            <a:r>
              <a:rPr lang="en-US" sz="16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spc="-2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 the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subtrahend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minuend.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en-US" sz="1600" spc="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carryout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bring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around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 to the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LSB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end </a:t>
            </a:r>
            <a:r>
              <a:rPr lang="en-US" sz="1600" b="1" spc="-10" dirty="0" smtClean="0">
                <a:latin typeface="Times New Roman" pitchFamily="18" charset="0"/>
                <a:cs typeface="Times New Roman" pitchFamily="18" charset="0"/>
              </a:rPr>
              <a:t>around </a:t>
            </a:r>
            <a:r>
              <a:rPr lang="en-US" sz="1600" b="1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spc="-50" dirty="0" smtClean="0">
                <a:latin typeface="Times New Roman" pitchFamily="18" charset="0"/>
                <a:cs typeface="Times New Roman" pitchFamily="18" charset="0"/>
              </a:rPr>
              <a:t>carry. 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Look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sign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(MSB)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0, the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sz="1600" spc="-5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spc="-5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spc="-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binary.</a:t>
            </a:r>
            <a:r>
              <a:rPr lang="en-US" sz="1600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4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MSB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spc="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 no 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10" dirty="0" smtClean="0">
                <a:latin typeface="Times New Roman" pitchFamily="18" charset="0"/>
                <a:cs typeface="Times New Roman" pitchFamily="18" charset="0"/>
              </a:rPr>
              <a:t>carry</a:t>
            </a:r>
            <a:r>
              <a:rPr lang="en-US" sz="1600" spc="-5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1600" spc="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6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comp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.Take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6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85" dirty="0" smtClean="0">
                <a:latin typeface="Times New Roman" pitchFamily="18" charset="0"/>
                <a:cs typeface="Times New Roman" pitchFamily="18" charset="0"/>
              </a:rPr>
              <a:t>1’s </a:t>
            </a:r>
            <a:r>
              <a:rPr lang="en-US" sz="1600" spc="-5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comp</a:t>
            </a:r>
            <a:r>
              <a:rPr lang="en-US" sz="1600" spc="-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6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30" dirty="0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en-US" sz="1600" spc="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600" spc="-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magnitude</a:t>
            </a:r>
            <a:r>
              <a:rPr lang="en-US" sz="16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spc="-75" dirty="0" smtClean="0">
                <a:latin typeface="Times New Roman" pitchFamily="18" charset="0"/>
                <a:cs typeface="Times New Roman" pitchFamily="18" charset="0"/>
              </a:rPr>
              <a:t>binary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1570</Words>
  <Application>Microsoft Office PowerPoint</Application>
  <PresentationFormat>On-screen Show (4:3)</PresentationFormat>
  <Paragraphs>198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DIGITAL ELECTRONICS &amp;LOGIC DESIGN     </vt:lpstr>
      <vt:lpstr>BINARY ARITHMETIC</vt:lpstr>
      <vt:lpstr>BINARY ARITHMETIC</vt:lpstr>
      <vt:lpstr>BINARY ARITHMETIC</vt:lpstr>
      <vt:lpstr>Slide 5</vt:lpstr>
      <vt:lpstr>BINARY ARITHMETIC</vt:lpstr>
      <vt:lpstr>BINARY ARITHMETIC</vt:lpstr>
      <vt:lpstr>BINARY ARITHMETIC</vt:lpstr>
      <vt:lpstr>BINARY ARITHMETIC</vt:lpstr>
      <vt:lpstr>BINARY ARITHMETIC</vt:lpstr>
      <vt:lpstr>BINARY ARITHMETIC</vt:lpstr>
      <vt:lpstr>     BINARY ARITHMETIC</vt:lpstr>
      <vt:lpstr>BINARY ARITHMETIC</vt:lpstr>
      <vt:lpstr>Slide 14</vt:lpstr>
      <vt:lpstr>BINARY WEIGHTED AND NON- WEIGHTED CODES</vt:lpstr>
      <vt:lpstr>BINARY WEIGHTED AND NON- WEIGHTED CODES</vt:lpstr>
      <vt:lpstr>BINARY CODED DECIMAL</vt:lpstr>
      <vt:lpstr>BINARY CODED DECIMAL</vt:lpstr>
      <vt:lpstr>BINARY CODED DECIMAL</vt:lpstr>
      <vt:lpstr>BINARY CODED DECIMAL</vt:lpstr>
      <vt:lpstr>BINARY CODED DECIMAL</vt:lpstr>
      <vt:lpstr>BINARY CODED DECIMAL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138</cp:revision>
  <dcterms:created xsi:type="dcterms:W3CDTF">2023-06-12T06:06:59Z</dcterms:created>
  <dcterms:modified xsi:type="dcterms:W3CDTF">2023-06-21T07:28:35Z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2023-06-12T00:00:00Z</vt:filetime>
  </property>
</Properties>
</file>