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257" r:id="rId3"/>
    <p:sldId id="258" r:id="rId4"/>
    <p:sldId id="550" r:id="rId5"/>
    <p:sldId id="551" r:id="rId6"/>
    <p:sldId id="552" r:id="rId7"/>
    <p:sldId id="553" r:id="rId8"/>
    <p:sldId id="554" r:id="rId9"/>
    <p:sldId id="555" r:id="rId10"/>
    <p:sldId id="593" r:id="rId11"/>
    <p:sldId id="594" r:id="rId12"/>
    <p:sldId id="557" r:id="rId13"/>
    <p:sldId id="595" r:id="rId14"/>
    <p:sldId id="558" r:id="rId15"/>
    <p:sldId id="596" r:id="rId16"/>
    <p:sldId id="559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8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</a:t>
            </a:r>
            <a:r>
              <a:rPr lang="en-GB" sz="2000" b="1" cap="none" spc="0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10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133601"/>
            <a:ext cx="80772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50000"/>
              </a:lnSpc>
              <a:spcBef>
                <a:spcPts val="775"/>
              </a:spcBef>
            </a:pPr>
            <a:r>
              <a:rPr lang="en-US" b="1" spc="-10" dirty="0" smtClean="0">
                <a:cs typeface="Calibri"/>
              </a:rPr>
              <a:t>Decimal</a:t>
            </a:r>
            <a:r>
              <a:rPr lang="en-US" b="1" spc="-5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to</a:t>
            </a:r>
            <a:r>
              <a:rPr lang="en-US" b="1" spc="-6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Octal</a:t>
            </a:r>
            <a:r>
              <a:rPr lang="en-US" b="1" spc="-25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Conversion: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There are two methods of converting decimals to </a:t>
            </a:r>
            <a:r>
              <a:rPr lang="en-US" dirty="0" err="1" smtClean="0"/>
              <a:t>octals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1. Convert Decimal to Binary to Octal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2. Convert Decimal to Octal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Method 1: Convert Decimal to Binary to Octal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this method, we first find the binary equivalent of the given number. Once the binary number is obtained, we convert it into an octal </a:t>
            </a:r>
            <a:r>
              <a:rPr lang="en-US" dirty="0" smtClean="0"/>
              <a:t>number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11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133601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Example</a:t>
            </a:r>
          </a:p>
          <a:p>
            <a:r>
              <a:rPr lang="en-US" dirty="0" smtClean="0"/>
              <a:t>Convert decimal number 98 into octal number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First </a:t>
            </a:r>
            <a:r>
              <a:rPr lang="en-US" dirty="0" smtClean="0"/>
              <a:t>convert it into binary or hexadecimal number, </a:t>
            </a:r>
            <a:endParaRPr lang="en-US" dirty="0" smtClean="0"/>
          </a:p>
          <a:p>
            <a:pPr marL="342900" indent="-342900"/>
            <a:r>
              <a:rPr lang="en-US" dirty="0" smtClean="0"/>
              <a:t> </a:t>
            </a:r>
            <a:r>
              <a:rPr lang="en-US" dirty="0" smtClean="0"/>
              <a:t>   = </a:t>
            </a:r>
            <a:r>
              <a:rPr lang="en-US" dirty="0" smtClean="0"/>
              <a:t>(98)</a:t>
            </a:r>
            <a:r>
              <a:rPr lang="en-US" baseline="-25000" dirty="0" smtClean="0"/>
              <a:t>10</a:t>
            </a:r>
            <a:endParaRPr lang="en-US" dirty="0" smtClean="0"/>
          </a:p>
          <a:p>
            <a:r>
              <a:rPr lang="en-US" dirty="0" smtClean="0"/>
              <a:t>    = </a:t>
            </a:r>
            <a:r>
              <a:rPr lang="en-US" dirty="0" smtClean="0"/>
              <a:t>(</a:t>
            </a:r>
            <a:r>
              <a:rPr lang="en-US" dirty="0" smtClean="0"/>
              <a:t>1x2</a:t>
            </a:r>
            <a:r>
              <a:rPr lang="en-US" baseline="30000" dirty="0" smtClean="0"/>
              <a:t>6</a:t>
            </a:r>
            <a:r>
              <a:rPr lang="en-US" dirty="0" smtClean="0"/>
              <a:t>+1x2</a:t>
            </a:r>
            <a:r>
              <a:rPr lang="en-US" baseline="30000" dirty="0" smtClean="0"/>
              <a:t>5</a:t>
            </a:r>
            <a:r>
              <a:rPr lang="en-US" dirty="0" smtClean="0"/>
              <a:t>+0x2</a:t>
            </a:r>
            <a:r>
              <a:rPr lang="en-US" baseline="30000" dirty="0" smtClean="0"/>
              <a:t>4</a:t>
            </a:r>
            <a:r>
              <a:rPr lang="en-US" dirty="0" smtClean="0"/>
              <a:t>+0x2</a:t>
            </a:r>
            <a:r>
              <a:rPr lang="en-US" baseline="30000" dirty="0" smtClean="0"/>
              <a:t>3</a:t>
            </a:r>
            <a:r>
              <a:rPr lang="en-US" dirty="0" smtClean="0"/>
              <a:t>+0x2</a:t>
            </a:r>
            <a:r>
              <a:rPr lang="en-US" baseline="30000" dirty="0" smtClean="0"/>
              <a:t>2</a:t>
            </a:r>
            <a:r>
              <a:rPr lang="en-US" dirty="0" smtClean="0"/>
              <a:t>+1x2</a:t>
            </a:r>
            <a:r>
              <a:rPr lang="en-US" baseline="30000" dirty="0" smtClean="0"/>
              <a:t>1</a:t>
            </a:r>
            <a:r>
              <a:rPr lang="en-US" dirty="0" smtClean="0"/>
              <a:t>+0x2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  <a:r>
              <a:rPr lang="en-US" baseline="-25000" dirty="0" smtClean="0"/>
              <a:t>10</a:t>
            </a:r>
          </a:p>
          <a:p>
            <a:r>
              <a:rPr lang="en-US" dirty="0" smtClean="0"/>
              <a:t>    = </a:t>
            </a:r>
            <a:r>
              <a:rPr lang="en-US" dirty="0" smtClean="0"/>
              <a:t>(</a:t>
            </a:r>
            <a:r>
              <a:rPr lang="en-US" dirty="0" smtClean="0"/>
              <a:t>1100010)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2. convert </a:t>
            </a:r>
            <a:r>
              <a:rPr lang="en-US" dirty="0" smtClean="0"/>
              <a:t>each group of 3 bits from least </a:t>
            </a:r>
            <a:r>
              <a:rPr lang="en-US" dirty="0" smtClean="0"/>
              <a:t>significant of binary </a:t>
            </a:r>
            <a:r>
              <a:rPr lang="en-US" dirty="0" smtClean="0"/>
              <a:t>number.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= </a:t>
            </a:r>
            <a:r>
              <a:rPr lang="en-US" dirty="0" smtClean="0"/>
              <a:t>(001 100 010)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= </a:t>
            </a:r>
            <a:r>
              <a:rPr lang="en-US" dirty="0" smtClean="0"/>
              <a:t>(001 100 010)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= </a:t>
            </a:r>
            <a:r>
              <a:rPr lang="en-US" dirty="0" smtClean="0"/>
              <a:t>(1 4 2)</a:t>
            </a:r>
            <a:r>
              <a:rPr lang="en-US" baseline="-25000" dirty="0" smtClean="0"/>
              <a:t>8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(142)</a:t>
            </a:r>
            <a:r>
              <a:rPr lang="en-US" baseline="-25000" dirty="0" smtClean="0"/>
              <a:t>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12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133600"/>
            <a:ext cx="8077200" cy="3380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lang="en-US" b="1" spc="-10" dirty="0" smtClean="0">
                <a:cs typeface="Calibri"/>
              </a:rPr>
              <a:t>Decimal</a:t>
            </a:r>
            <a:r>
              <a:rPr lang="en-US" b="1" spc="-55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to</a:t>
            </a:r>
            <a:r>
              <a:rPr lang="en-US" b="1" spc="-60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Hexadecimal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conversion:</a:t>
            </a:r>
          </a:p>
          <a:p>
            <a:pPr marL="12700">
              <a:lnSpc>
                <a:spcPct val="150000"/>
              </a:lnSpc>
              <a:spcBef>
                <a:spcPts val="775"/>
              </a:spcBef>
            </a:pPr>
            <a:r>
              <a:rPr lang="en-US" spc="-40" dirty="0" smtClean="0">
                <a:latin typeface="Times New Roman"/>
                <a:cs typeface="Times New Roman"/>
              </a:rPr>
              <a:t>It</a:t>
            </a:r>
            <a:r>
              <a:rPr lang="en-US" spc="-3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is successively </a:t>
            </a:r>
            <a:r>
              <a:rPr lang="en-US" dirty="0" smtClean="0">
                <a:latin typeface="Times New Roman"/>
                <a:cs typeface="Times New Roman"/>
              </a:rPr>
              <a:t>divide the </a:t>
            </a:r>
            <a:r>
              <a:rPr lang="en-US" spc="-5" dirty="0" smtClean="0">
                <a:latin typeface="Times New Roman"/>
                <a:cs typeface="Times New Roman"/>
              </a:rPr>
              <a:t>given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decimal </a:t>
            </a:r>
            <a:r>
              <a:rPr lang="en-US" dirty="0" smtClean="0">
                <a:latin typeface="Times New Roman"/>
                <a:cs typeface="Times New Roman"/>
              </a:rPr>
              <a:t>no.</a:t>
            </a:r>
            <a:r>
              <a:rPr lang="en-US" spc="6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by 16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till the quotient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-5" dirty="0" smtClean="0">
                <a:latin typeface="Times New Roman"/>
                <a:cs typeface="Times New Roman"/>
              </a:rPr>
              <a:t>zero. </a:t>
            </a:r>
            <a:r>
              <a:rPr lang="en-US" dirty="0" smtClean="0">
                <a:latin typeface="Times New Roman"/>
                <a:cs typeface="Times New Roman"/>
              </a:rPr>
              <a:t>The last </a:t>
            </a:r>
            <a:r>
              <a:rPr lang="en-US" spc="-10" dirty="0" smtClean="0">
                <a:latin typeface="Times New Roman"/>
                <a:cs typeface="Times New Roman"/>
              </a:rPr>
              <a:t>remainder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5" dirty="0" smtClean="0">
                <a:latin typeface="Times New Roman"/>
                <a:cs typeface="Times New Roman"/>
              </a:rPr>
              <a:t>the </a:t>
            </a:r>
            <a:r>
              <a:rPr lang="en-US" spc="-10" dirty="0" smtClean="0">
                <a:latin typeface="Times New Roman"/>
                <a:cs typeface="Times New Roman"/>
              </a:rPr>
              <a:t>MSB.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remainder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read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from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bottom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top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gives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the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equivalent </a:t>
            </a:r>
            <a:r>
              <a:rPr lang="en-US" dirty="0" smtClean="0">
                <a:latin typeface="Times New Roman"/>
                <a:cs typeface="Times New Roman"/>
              </a:rPr>
              <a:t> hexadecimal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45" dirty="0" smtClean="0">
                <a:latin typeface="Times New Roman"/>
                <a:cs typeface="Times New Roman"/>
              </a:rPr>
              <a:t>integer.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spc="-170" dirty="0" smtClean="0">
                <a:latin typeface="Times New Roman"/>
                <a:cs typeface="Times New Roman"/>
              </a:rPr>
              <a:t>To</a:t>
            </a:r>
            <a:r>
              <a:rPr lang="en-US" spc="-16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convert</a:t>
            </a:r>
            <a:r>
              <a:rPr lang="en-US" dirty="0" smtClean="0">
                <a:latin typeface="Times New Roman"/>
                <a:cs typeface="Times New Roman"/>
              </a:rPr>
              <a:t> a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decimal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fraction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spc="10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hexadecimal successively </a:t>
            </a:r>
            <a:r>
              <a:rPr lang="en-US" dirty="0" smtClean="0">
                <a:latin typeface="Times New Roman"/>
                <a:cs typeface="Times New Roman"/>
              </a:rPr>
              <a:t>multiply the </a:t>
            </a:r>
            <a:r>
              <a:rPr lang="en-US" spc="-5" dirty="0" smtClean="0">
                <a:latin typeface="Times New Roman"/>
                <a:cs typeface="Times New Roman"/>
              </a:rPr>
              <a:t>given </a:t>
            </a:r>
            <a:r>
              <a:rPr lang="en-US" spc="-10" dirty="0" smtClean="0">
                <a:latin typeface="Times New Roman"/>
                <a:cs typeface="Times New Roman"/>
              </a:rPr>
              <a:t>decimal fraction </a:t>
            </a:r>
            <a:r>
              <a:rPr lang="en-US" dirty="0" smtClean="0">
                <a:latin typeface="Times New Roman"/>
                <a:cs typeface="Times New Roman"/>
              </a:rPr>
              <a:t>&amp;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subsequent </a:t>
            </a:r>
            <a:r>
              <a:rPr lang="en-US" spc="-15" dirty="0" smtClean="0">
                <a:latin typeface="Times New Roman"/>
                <a:cs typeface="Times New Roman"/>
              </a:rPr>
              <a:t>decimal </a:t>
            </a:r>
            <a:r>
              <a:rPr lang="en-US" spc="-10" dirty="0" smtClean="0">
                <a:latin typeface="Times New Roman"/>
                <a:cs typeface="Times New Roman"/>
              </a:rPr>
              <a:t>fractions </a:t>
            </a:r>
            <a:r>
              <a:rPr lang="en-US" spc="10" dirty="0" smtClean="0">
                <a:latin typeface="Times New Roman"/>
                <a:cs typeface="Times New Roman"/>
              </a:rPr>
              <a:t>by </a:t>
            </a:r>
            <a:r>
              <a:rPr lang="en-US" spc="-5" dirty="0" smtClean="0">
                <a:latin typeface="Times New Roman"/>
                <a:cs typeface="Times New Roman"/>
              </a:rPr>
              <a:t>16, till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5" dirty="0" smtClean="0">
                <a:latin typeface="Times New Roman"/>
                <a:cs typeface="Times New Roman"/>
              </a:rPr>
              <a:t>product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-5" dirty="0" smtClean="0">
                <a:latin typeface="Times New Roman"/>
                <a:cs typeface="Times New Roman"/>
              </a:rPr>
              <a:t>zero. </a:t>
            </a:r>
            <a:r>
              <a:rPr lang="en-US" spc="-10" dirty="0" smtClean="0">
                <a:latin typeface="Times New Roman"/>
                <a:cs typeface="Times New Roman"/>
              </a:rPr>
              <a:t>Or </a:t>
            </a:r>
            <a:r>
              <a:rPr lang="en-US" spc="-5" dirty="0" smtClean="0">
                <a:latin typeface="Times New Roman"/>
                <a:cs typeface="Times New Roman"/>
              </a:rPr>
              <a:t> till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required accuracy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-10" dirty="0" smtClean="0">
                <a:latin typeface="Times New Roman"/>
                <a:cs typeface="Times New Roman"/>
              </a:rPr>
              <a:t>obtained , and </a:t>
            </a:r>
            <a:r>
              <a:rPr lang="en-US" spc="-15" dirty="0" smtClean="0">
                <a:latin typeface="Times New Roman"/>
                <a:cs typeface="Times New Roman"/>
              </a:rPr>
              <a:t>collect all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5" dirty="0" smtClean="0">
                <a:latin typeface="Times New Roman"/>
                <a:cs typeface="Times New Roman"/>
              </a:rPr>
              <a:t>integers </a:t>
            </a:r>
            <a:r>
              <a:rPr lang="en-US" spc="-1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 the </a:t>
            </a:r>
            <a:r>
              <a:rPr lang="en-US" spc="-5" dirty="0" smtClean="0">
                <a:latin typeface="Times New Roman"/>
                <a:cs typeface="Times New Roman"/>
              </a:rPr>
              <a:t>left </a:t>
            </a: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spc="-5" dirty="0" smtClean="0">
                <a:latin typeface="Times New Roman"/>
                <a:cs typeface="Times New Roman"/>
              </a:rPr>
              <a:t>decimal </a:t>
            </a:r>
            <a:r>
              <a:rPr lang="en-US" dirty="0" smtClean="0">
                <a:latin typeface="Times New Roman"/>
                <a:cs typeface="Times New Roman"/>
              </a:rPr>
              <a:t>pt. The </a:t>
            </a:r>
            <a:r>
              <a:rPr lang="en-US" spc="-5" dirty="0" smtClean="0">
                <a:latin typeface="Times New Roman"/>
                <a:cs typeface="Times New Roman"/>
              </a:rPr>
              <a:t>first </a:t>
            </a:r>
            <a:r>
              <a:rPr lang="en-US" spc="-10" dirty="0" smtClean="0">
                <a:latin typeface="Times New Roman"/>
                <a:cs typeface="Times New Roman"/>
              </a:rPr>
              <a:t>integer </a:t>
            </a:r>
            <a:r>
              <a:rPr lang="en-US" dirty="0" smtClean="0">
                <a:latin typeface="Times New Roman"/>
                <a:cs typeface="Times New Roman"/>
              </a:rPr>
              <a:t>is MSB &amp; the </a:t>
            </a:r>
            <a:r>
              <a:rPr lang="en-US" spc="-5" dirty="0" smtClean="0">
                <a:latin typeface="Times New Roman"/>
                <a:cs typeface="Times New Roman"/>
              </a:rPr>
              <a:t>integer 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read </a:t>
            </a:r>
            <a:r>
              <a:rPr lang="en-US" spc="-15" dirty="0" smtClean="0">
                <a:latin typeface="Times New Roman"/>
                <a:cs typeface="Times New Roman"/>
              </a:rPr>
              <a:t>from </a:t>
            </a:r>
            <a:r>
              <a:rPr lang="en-US" dirty="0" smtClean="0">
                <a:latin typeface="Times New Roman"/>
                <a:cs typeface="Times New Roman"/>
              </a:rPr>
              <a:t>top to </a:t>
            </a:r>
            <a:r>
              <a:rPr lang="en-US" spc="-5" dirty="0" smtClean="0">
                <a:latin typeface="Times New Roman"/>
                <a:cs typeface="Times New Roman"/>
              </a:rPr>
              <a:t>bottom </a:t>
            </a:r>
            <a:r>
              <a:rPr lang="en-US" spc="-10" dirty="0" smtClean="0">
                <a:latin typeface="Times New Roman"/>
                <a:cs typeface="Times New Roman"/>
              </a:rPr>
              <a:t>give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0" dirty="0" smtClean="0">
                <a:latin typeface="Times New Roman"/>
                <a:cs typeface="Times New Roman"/>
              </a:rPr>
              <a:t>hexadecimal fraction known </a:t>
            </a:r>
            <a:r>
              <a:rPr lang="en-US" spc="-35" dirty="0" smtClean="0">
                <a:latin typeface="Times New Roman"/>
                <a:cs typeface="Times New Roman"/>
              </a:rPr>
              <a:t>as </a:t>
            </a:r>
            <a:r>
              <a:rPr lang="en-US" spc="-30" dirty="0" smtClean="0">
                <a:latin typeface="Times New Roman"/>
                <a:cs typeface="Times New Roman"/>
              </a:rPr>
              <a:t> </a:t>
            </a:r>
            <a:r>
              <a:rPr lang="en-US" b="1" spc="-5" dirty="0" smtClean="0">
                <a:latin typeface="Times New Roman"/>
                <a:cs typeface="Times New Roman"/>
              </a:rPr>
              <a:t>the</a:t>
            </a:r>
            <a:r>
              <a:rPr lang="en-US" b="1" spc="-35" dirty="0" smtClean="0"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cs typeface="Times New Roman"/>
              </a:rPr>
              <a:t>hexa</a:t>
            </a:r>
            <a:r>
              <a:rPr lang="en-US" b="1" dirty="0" smtClean="0">
                <a:latin typeface="Times New Roman"/>
                <a:cs typeface="Times New Roman"/>
              </a:rPr>
              <a:t> dabble</a:t>
            </a:r>
            <a:r>
              <a:rPr lang="en-US" b="1" spc="-65" dirty="0" smtClean="0">
                <a:latin typeface="Times New Roman"/>
                <a:cs typeface="Times New Roman"/>
              </a:rPr>
              <a:t> </a:t>
            </a:r>
            <a:r>
              <a:rPr lang="en-US" b="1" spc="-5" dirty="0" smtClean="0">
                <a:latin typeface="Times New Roman"/>
                <a:cs typeface="Times New Roman"/>
              </a:rPr>
              <a:t>method.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13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133600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lang="en-US" b="1" spc="-10" dirty="0" smtClean="0">
                <a:cs typeface="Calibri"/>
              </a:rPr>
              <a:t>Decimal</a:t>
            </a:r>
            <a:r>
              <a:rPr lang="en-US" b="1" spc="-55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to</a:t>
            </a:r>
            <a:r>
              <a:rPr lang="en-US" b="1" spc="-60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Hexadecimal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conversion:</a:t>
            </a:r>
          </a:p>
          <a:p>
            <a:r>
              <a:rPr lang="en-US" dirty="0" smtClean="0"/>
              <a:t>Convert </a:t>
            </a:r>
            <a:r>
              <a:rPr lang="en-US" dirty="0" smtClean="0"/>
              <a:t>decimal number 105 into hexadecimal number.</a:t>
            </a:r>
          </a:p>
          <a:p>
            <a:r>
              <a:rPr lang="en-US" dirty="0" smtClean="0"/>
              <a:t>First convert it into binary </a:t>
            </a:r>
            <a:r>
              <a:rPr lang="en-US" dirty="0" smtClean="0"/>
              <a:t>or octal number,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= </a:t>
            </a:r>
            <a:r>
              <a:rPr lang="en-US" dirty="0" smtClean="0"/>
              <a:t>(100)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  = </a:t>
            </a:r>
            <a:r>
              <a:rPr lang="en-US" dirty="0" smtClean="0"/>
              <a:t>(1x2</a:t>
            </a:r>
            <a:r>
              <a:rPr lang="en-US" baseline="30000" dirty="0" smtClean="0"/>
              <a:t>6</a:t>
            </a:r>
            <a:r>
              <a:rPr lang="en-US" dirty="0" smtClean="0"/>
              <a:t>+1x2</a:t>
            </a:r>
            <a:r>
              <a:rPr lang="en-US" baseline="30000" dirty="0" smtClean="0"/>
              <a:t>5</a:t>
            </a:r>
            <a:r>
              <a:rPr lang="en-US" dirty="0" smtClean="0"/>
              <a:t>+0x2</a:t>
            </a:r>
            <a:r>
              <a:rPr lang="en-US" baseline="30000" dirty="0" smtClean="0"/>
              <a:t>4</a:t>
            </a:r>
            <a:r>
              <a:rPr lang="en-US" dirty="0" smtClean="0"/>
              <a:t>+0x2</a:t>
            </a:r>
            <a:r>
              <a:rPr lang="en-US" baseline="30000" dirty="0" smtClean="0"/>
              <a:t>3</a:t>
            </a:r>
            <a:r>
              <a:rPr lang="en-US" dirty="0" smtClean="0"/>
              <a:t>+1x2</a:t>
            </a:r>
            <a:r>
              <a:rPr lang="en-US" baseline="30000" dirty="0" smtClean="0"/>
              <a:t>2</a:t>
            </a:r>
            <a:r>
              <a:rPr lang="en-US" dirty="0" smtClean="0"/>
              <a:t>+0x2</a:t>
            </a:r>
            <a:r>
              <a:rPr lang="en-US" baseline="30000" dirty="0" smtClean="0"/>
              <a:t>1</a:t>
            </a:r>
            <a:r>
              <a:rPr lang="en-US" dirty="0" smtClean="0"/>
              <a:t>+0x2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 smtClean="0"/>
              <a:t>or (1x8</a:t>
            </a:r>
            <a:r>
              <a:rPr lang="en-US" baseline="30000" dirty="0" smtClean="0"/>
              <a:t>2</a:t>
            </a:r>
            <a:r>
              <a:rPr lang="en-US" dirty="0" smtClean="0"/>
              <a:t>+4x8</a:t>
            </a:r>
            <a:r>
              <a:rPr lang="en-US" baseline="30000" dirty="0" smtClean="0"/>
              <a:t>1</a:t>
            </a:r>
            <a:r>
              <a:rPr lang="en-US" dirty="0" smtClean="0"/>
              <a:t>+4x8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  <a:r>
              <a:rPr lang="en-US" baseline="-25000" dirty="0" smtClean="0"/>
              <a:t>10</a:t>
            </a:r>
          </a:p>
          <a:p>
            <a:r>
              <a:rPr lang="en-US" baseline="-25000" dirty="0" smtClean="0"/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 Because </a:t>
            </a:r>
            <a:r>
              <a:rPr lang="en-US" dirty="0" smtClean="0"/>
              <a:t>base of binary </a:t>
            </a:r>
            <a:r>
              <a:rPr lang="en-US" dirty="0" smtClean="0"/>
              <a:t>and octal are 2 and 8 respectively.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= </a:t>
            </a:r>
            <a:r>
              <a:rPr lang="en-US" dirty="0" smtClean="0"/>
              <a:t>(1100100)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or (144)</a:t>
            </a:r>
            <a:r>
              <a:rPr lang="en-US" baseline="-25000" dirty="0" smtClean="0"/>
              <a:t>8</a:t>
            </a:r>
            <a:r>
              <a:rPr lang="en-US" dirty="0" smtClean="0"/>
              <a:t>   Then </a:t>
            </a:r>
            <a:r>
              <a:rPr lang="en-US" dirty="0" smtClean="0"/>
              <a:t>convert each digit of octal number into 3 bit of binary number, then use grouping of 4 bit of binary number.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= </a:t>
            </a:r>
            <a:r>
              <a:rPr lang="en-US" dirty="0" smtClean="0"/>
              <a:t>(</a:t>
            </a:r>
            <a:r>
              <a:rPr lang="en-US" dirty="0" smtClean="0"/>
              <a:t>1100100)</a:t>
            </a:r>
            <a:r>
              <a:rPr lang="en-US" baseline="-25000" dirty="0" smtClean="0"/>
              <a:t>2</a:t>
            </a:r>
          </a:p>
          <a:p>
            <a:r>
              <a:rPr lang="en-US" baseline="-25000" dirty="0" smtClean="0"/>
              <a:t> </a:t>
            </a:r>
            <a:r>
              <a:rPr lang="en-US" baseline="-25000" dirty="0" smtClean="0"/>
              <a:t>     </a:t>
            </a:r>
            <a:r>
              <a:rPr lang="en-US" dirty="0" smtClean="0"/>
              <a:t> </a:t>
            </a:r>
            <a:r>
              <a:rPr lang="en-US" dirty="0" smtClean="0"/>
              <a:t>or (001 100 100)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= </a:t>
            </a:r>
            <a:r>
              <a:rPr lang="en-US" dirty="0" smtClean="0"/>
              <a:t>(110 0100)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= </a:t>
            </a:r>
            <a:r>
              <a:rPr lang="en-US" dirty="0" smtClean="0"/>
              <a:t>(0110 0100)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  = </a:t>
            </a:r>
            <a:r>
              <a:rPr lang="en-US" dirty="0" smtClean="0"/>
              <a:t>(6 4)</a:t>
            </a:r>
            <a:r>
              <a:rPr lang="en-US" baseline="-25000" dirty="0" smtClean="0"/>
              <a:t>16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= </a:t>
            </a:r>
            <a:r>
              <a:rPr lang="en-US" dirty="0" smtClean="0"/>
              <a:t>(64)</a:t>
            </a:r>
            <a:r>
              <a:rPr lang="en-US" baseline="-25000" dirty="0" smtClean="0"/>
              <a:t>16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14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2"/>
            <a:ext cx="80772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lang="en-US" b="1" spc="-5" dirty="0" smtClean="0">
                <a:cs typeface="Calibri"/>
              </a:rPr>
              <a:t>Octal</a:t>
            </a:r>
            <a:r>
              <a:rPr lang="en-US" b="1" spc="-80" dirty="0" smtClean="0">
                <a:cs typeface="Calibri"/>
              </a:rPr>
              <a:t> </a:t>
            </a:r>
            <a:r>
              <a:rPr lang="en-US" b="1" spc="-20" dirty="0" smtClean="0">
                <a:cs typeface="Calibri"/>
              </a:rPr>
              <a:t>to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hexadecimal</a:t>
            </a:r>
            <a:r>
              <a:rPr lang="en-US" b="1" spc="-45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conversion</a:t>
            </a:r>
            <a:r>
              <a:rPr lang="en-US" spc="-15" dirty="0" smtClean="0">
                <a:cs typeface="Calibri"/>
              </a:rPr>
              <a:t>:</a:t>
            </a:r>
            <a:endParaRPr lang="en-US" dirty="0" smtClean="0">
              <a:cs typeface="Calibri"/>
            </a:endParaRPr>
          </a:p>
          <a:p>
            <a:pPr marL="356870" marR="5080" indent="682625">
              <a:lnSpc>
                <a:spcPct val="150000"/>
              </a:lnSpc>
              <a:spcBef>
                <a:spcPts val="575"/>
              </a:spcBef>
            </a:pPr>
            <a:r>
              <a:rPr lang="en-US" dirty="0" smtClean="0">
                <a:latin typeface="Times New Roman"/>
                <a:cs typeface="Times New Roman"/>
              </a:rPr>
              <a:t>The</a:t>
            </a:r>
            <a:r>
              <a:rPr lang="en-US" spc="1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simplest</a:t>
            </a:r>
            <a:r>
              <a:rPr lang="en-US" spc="130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way</a:t>
            </a:r>
            <a:r>
              <a:rPr lang="en-US" spc="114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is</a:t>
            </a:r>
            <a:r>
              <a:rPr lang="en-US" spc="17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16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first</a:t>
            </a:r>
            <a:r>
              <a:rPr lang="en-US" spc="14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convert</a:t>
            </a:r>
            <a:r>
              <a:rPr lang="en-US" spc="17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the</a:t>
            </a:r>
            <a:r>
              <a:rPr lang="en-US" spc="160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given</a:t>
            </a:r>
            <a:r>
              <a:rPr lang="en-US" spc="16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octal</a:t>
            </a:r>
            <a:r>
              <a:rPr lang="en-US" spc="14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no.</a:t>
            </a:r>
            <a:r>
              <a:rPr lang="en-US" spc="14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 </a:t>
            </a:r>
            <a:r>
              <a:rPr lang="en-US" spc="-58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binary</a:t>
            </a:r>
            <a:r>
              <a:rPr lang="en-US" spc="-5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&amp;</a:t>
            </a:r>
            <a:r>
              <a:rPr lang="en-US" spc="-2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then</a:t>
            </a:r>
            <a:r>
              <a:rPr lang="en-US" dirty="0" smtClean="0">
                <a:latin typeface="Times New Roman"/>
                <a:cs typeface="Times New Roman"/>
              </a:rPr>
              <a:t> the</a:t>
            </a:r>
            <a:r>
              <a:rPr lang="en-US" spc="-5" dirty="0" smtClean="0">
                <a:latin typeface="Times New Roman"/>
                <a:cs typeface="Times New Roman"/>
              </a:rPr>
              <a:t> binary</a:t>
            </a:r>
            <a:r>
              <a:rPr lang="en-US" spc="-3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no.</a:t>
            </a:r>
            <a:r>
              <a:rPr lang="en-US" spc="-2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-2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hexadecimal.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15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133600"/>
            <a:ext cx="8077200" cy="3241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lang="en-US" b="1" spc="-5" dirty="0" smtClean="0">
                <a:cs typeface="Calibri"/>
              </a:rPr>
              <a:t>Octal</a:t>
            </a:r>
            <a:r>
              <a:rPr lang="en-US" b="1" spc="-80" dirty="0" smtClean="0">
                <a:cs typeface="Calibri"/>
              </a:rPr>
              <a:t> </a:t>
            </a:r>
            <a:r>
              <a:rPr lang="en-US" b="1" spc="-20" dirty="0" smtClean="0">
                <a:cs typeface="Calibri"/>
              </a:rPr>
              <a:t>to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hexadecimal</a:t>
            </a:r>
            <a:r>
              <a:rPr lang="en-US" b="1" spc="-45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conversion</a:t>
            </a:r>
            <a:r>
              <a:rPr lang="en-US" spc="-15" dirty="0" smtClean="0"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lang="en-US" spc="-15" dirty="0" smtClean="0">
                <a:cs typeface="Calibri"/>
              </a:rPr>
              <a:t>Example :</a:t>
            </a:r>
            <a:endParaRPr lang="en-US" dirty="0" smtClean="0">
              <a:cs typeface="Calibri"/>
            </a:endParaRPr>
          </a:p>
          <a:p>
            <a:r>
              <a:rPr lang="en-US" b="1" dirty="0" smtClean="0"/>
              <a:t>Convert 536 from octal to  hexadecimal number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Convert </a:t>
            </a:r>
            <a:r>
              <a:rPr lang="en-US" dirty="0" smtClean="0"/>
              <a:t>536(octal) into its binary equivalent we get</a:t>
            </a:r>
            <a:br>
              <a:rPr lang="en-US" dirty="0" smtClean="0"/>
            </a:br>
            <a:r>
              <a:rPr lang="en-US" dirty="0" smtClean="0"/>
              <a:t>      ( 536)</a:t>
            </a:r>
            <a:r>
              <a:rPr lang="en-US" baseline="-25000" dirty="0" smtClean="0"/>
              <a:t>8</a:t>
            </a:r>
            <a:r>
              <a:rPr lang="en-US" dirty="0" smtClean="0"/>
              <a:t> = (101) (011) (110)</a:t>
            </a:r>
            <a:br>
              <a:rPr lang="en-US" dirty="0" smtClean="0"/>
            </a:br>
            <a:r>
              <a:rPr lang="en-US" dirty="0" smtClean="0"/>
              <a:t>        =(</a:t>
            </a:r>
            <a:r>
              <a:rPr lang="en-US" dirty="0" smtClean="0"/>
              <a:t>101011110)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 Now </a:t>
            </a:r>
            <a:r>
              <a:rPr lang="en-US" dirty="0" smtClean="0"/>
              <a:t>forming the group of 4 binary bits to obtain its hexadecimal equivalent,</a:t>
            </a:r>
            <a:br>
              <a:rPr lang="en-US" dirty="0" smtClean="0"/>
            </a:br>
            <a:r>
              <a:rPr lang="en-US" dirty="0" smtClean="0"/>
              <a:t>      (101011110)</a:t>
            </a:r>
            <a:r>
              <a:rPr lang="en-US" baseline="-25000" dirty="0" smtClean="0"/>
              <a:t>2</a:t>
            </a:r>
          </a:p>
          <a:p>
            <a:pPr marL="342900" indent="-342900"/>
            <a:r>
              <a:rPr lang="en-US" baseline="-25000" dirty="0" smtClean="0"/>
              <a:t> </a:t>
            </a:r>
            <a:r>
              <a:rPr lang="en-US" baseline="-25000" dirty="0" smtClean="0"/>
              <a:t>                  </a:t>
            </a:r>
            <a:r>
              <a:rPr lang="en-US" dirty="0" smtClean="0"/>
              <a:t>= </a:t>
            </a:r>
            <a:r>
              <a:rPr lang="en-US" dirty="0" smtClean="0"/>
              <a:t>(0001) (0101) (1110)</a:t>
            </a:r>
            <a:br>
              <a:rPr lang="en-US" dirty="0" smtClean="0"/>
            </a:br>
            <a:r>
              <a:rPr lang="en-US" dirty="0" smtClean="0"/>
              <a:t>      = </a:t>
            </a:r>
            <a:r>
              <a:rPr lang="en-US" dirty="0" smtClean="0"/>
              <a:t>(15E)</a:t>
            </a:r>
            <a:r>
              <a:rPr lang="en-US" baseline="-25000" dirty="0" smtClean="0"/>
              <a:t>16</a:t>
            </a:r>
            <a:endParaRPr lang="en-US" dirty="0" smtClean="0"/>
          </a:p>
          <a:p>
            <a:r>
              <a:rPr lang="en-US" dirty="0" smtClean="0"/>
              <a:t>So the hexadecimal number of 536 is 15E.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b="1" dirty="0" smtClean="0">
                <a:latin typeface="Times New Roman"/>
                <a:cs typeface="Times New Roman"/>
              </a:rPr>
              <a:t>FINDING</a:t>
            </a:r>
            <a:r>
              <a:rPr lang="en-US" sz="2000" b="1" spc="-95" dirty="0" smtClean="0">
                <a:latin typeface="Times New Roman"/>
                <a:cs typeface="Times New Roman"/>
              </a:rPr>
              <a:t> </a:t>
            </a:r>
            <a:r>
              <a:rPr lang="en-US" sz="2000" b="1" spc="5" dirty="0" smtClean="0">
                <a:latin typeface="Times New Roman"/>
                <a:cs typeface="Times New Roman"/>
              </a:rPr>
              <a:t>THE</a:t>
            </a:r>
            <a:r>
              <a:rPr lang="en-US" sz="2000" b="1" spc="-20" dirty="0" smtClean="0">
                <a:latin typeface="Times New Roman"/>
                <a:cs typeface="Times New Roman"/>
              </a:rPr>
              <a:t> </a:t>
            </a:r>
            <a:r>
              <a:rPr lang="en-US" sz="2000" b="1" spc="5" dirty="0" smtClean="0">
                <a:latin typeface="Times New Roman"/>
                <a:cs typeface="Times New Roman"/>
              </a:rPr>
              <a:t>BASE</a:t>
            </a:r>
            <a:r>
              <a:rPr lang="en-US" sz="2000" b="1" spc="-20" dirty="0" smtClean="0">
                <a:latin typeface="Times New Roman"/>
                <a:cs typeface="Times New Roman"/>
              </a:rPr>
              <a:t> </a:t>
            </a:r>
            <a:r>
              <a:rPr lang="en-US" sz="2000" b="1" spc="5" dirty="0" smtClean="0">
                <a:latin typeface="Times New Roman"/>
                <a:cs typeface="Times New Roman"/>
              </a:rPr>
              <a:t>OF</a:t>
            </a:r>
            <a:r>
              <a:rPr lang="en-US" sz="2000" b="1" spc="-35" dirty="0" smtClean="0">
                <a:latin typeface="Times New Roman"/>
                <a:cs typeface="Times New Roman"/>
              </a:rPr>
              <a:t> </a:t>
            </a:r>
            <a:r>
              <a:rPr lang="en-US" sz="2000" b="1" spc="5" dirty="0" smtClean="0">
                <a:latin typeface="Times New Roman"/>
                <a:cs typeface="Times New Roman"/>
              </a:rPr>
              <a:t>THE</a:t>
            </a:r>
            <a:r>
              <a:rPr lang="en-US" sz="2000" b="1" spc="-20" dirty="0" smtClean="0">
                <a:latin typeface="Times New Roman"/>
                <a:cs typeface="Times New Roman"/>
              </a:rPr>
              <a:t> </a:t>
            </a:r>
            <a:r>
              <a:rPr lang="en-US" sz="2000" b="1" spc="25" dirty="0" smtClean="0">
                <a:latin typeface="Times New Roman"/>
                <a:cs typeface="Times New Roman"/>
              </a:rPr>
              <a:t>NUMBERSYSTEM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16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2"/>
            <a:ext cx="8077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9570" indent="-34480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69570" algn="l"/>
                <a:tab pos="370205" algn="l"/>
                <a:tab pos="5345430" algn="l"/>
                <a:tab pos="5955030" algn="l"/>
              </a:tabLst>
            </a:pPr>
            <a:r>
              <a:rPr lang="pt-BR" spc="-5" dirty="0" smtClean="0">
                <a:latin typeface="Times New Roman"/>
                <a:cs typeface="Times New Roman"/>
              </a:rPr>
              <a:t>Find</a:t>
            </a:r>
            <a:r>
              <a:rPr lang="pt-BR" spc="-45" dirty="0" smtClean="0">
                <a:latin typeface="Times New Roman"/>
                <a:cs typeface="Times New Roman"/>
              </a:rPr>
              <a:t> </a:t>
            </a:r>
            <a:r>
              <a:rPr lang="pt-BR" i="1" spc="-5" dirty="0" smtClean="0">
                <a:latin typeface="Times New Roman"/>
                <a:cs typeface="Times New Roman"/>
              </a:rPr>
              <a:t>r</a:t>
            </a:r>
            <a:r>
              <a:rPr lang="pt-BR" i="1" spc="5" dirty="0" smtClean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such</a:t>
            </a:r>
            <a:r>
              <a:rPr lang="pt-BR" spc="-25" dirty="0" smtClean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that</a:t>
            </a:r>
            <a:r>
              <a:rPr lang="pt-BR" spc="5" dirty="0" smtClean="0">
                <a:latin typeface="Times New Roman"/>
                <a:cs typeface="Times New Roman"/>
              </a:rPr>
              <a:t> </a:t>
            </a:r>
            <a:r>
              <a:rPr lang="pt-BR" spc="-5" dirty="0" smtClean="0">
                <a:latin typeface="Times New Roman"/>
                <a:cs typeface="Times New Roman"/>
              </a:rPr>
              <a:t>(121)r=(144)8,</a:t>
            </a:r>
            <a:r>
              <a:rPr lang="pt-BR" spc="60" dirty="0" smtClean="0">
                <a:latin typeface="Times New Roman"/>
                <a:cs typeface="Times New Roman"/>
              </a:rPr>
              <a:t> </a:t>
            </a:r>
            <a:r>
              <a:rPr lang="pt-BR" spc="-5" dirty="0" smtClean="0">
                <a:latin typeface="Times New Roman"/>
                <a:cs typeface="Times New Roman"/>
              </a:rPr>
              <a:t>where </a:t>
            </a:r>
            <a:r>
              <a:rPr lang="pt-BR" spc="-5" dirty="0" smtClean="0">
                <a:latin typeface="Times New Roman"/>
                <a:cs typeface="Times New Roman"/>
              </a:rPr>
              <a:t>r </a:t>
            </a:r>
            <a:r>
              <a:rPr lang="pt-BR" i="1" dirty="0" smtClean="0">
                <a:latin typeface="Times New Roman"/>
                <a:cs typeface="Times New Roman"/>
              </a:rPr>
              <a:t>and </a:t>
            </a:r>
            <a:r>
              <a:rPr lang="pt-BR" dirty="0" smtClean="0">
                <a:latin typeface="Times New Roman"/>
                <a:cs typeface="Times New Roman"/>
              </a:rPr>
              <a:t>8</a:t>
            </a:r>
            <a:r>
              <a:rPr lang="pt-BR" spc="-50" dirty="0" smtClean="0">
                <a:latin typeface="Times New Roman"/>
                <a:cs typeface="Times New Roman"/>
              </a:rPr>
              <a:t> </a:t>
            </a:r>
            <a:r>
              <a:rPr lang="pt-BR" spc="-5" dirty="0" smtClean="0">
                <a:latin typeface="Times New Roman"/>
                <a:cs typeface="Times New Roman"/>
              </a:rPr>
              <a:t>are</a:t>
            </a:r>
            <a:r>
              <a:rPr lang="pt-BR" spc="-50" dirty="0" smtClean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the</a:t>
            </a:r>
            <a:r>
              <a:rPr lang="pt-BR" spc="-125" dirty="0" smtClean="0">
                <a:latin typeface="Times New Roman"/>
                <a:cs typeface="Times New Roman"/>
              </a:rPr>
              <a:t> </a:t>
            </a:r>
            <a:r>
              <a:rPr lang="pt-BR" spc="-5" dirty="0" smtClean="0">
                <a:latin typeface="Times New Roman"/>
                <a:cs typeface="Times New Roman"/>
              </a:rPr>
              <a:t>bases</a:t>
            </a:r>
            <a:endParaRPr lang="pt-BR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pt-BR" sz="3200" dirty="0" smtClean="0">
              <a:latin typeface="Times New Roman"/>
              <a:cs typeface="Times New Roman"/>
            </a:endParaRPr>
          </a:p>
          <a:p>
            <a:pPr marL="1092200">
              <a:lnSpc>
                <a:spcPct val="100000"/>
              </a:lnSpc>
              <a:spcBef>
                <a:spcPts val="5"/>
              </a:spcBef>
              <a:tabLst>
                <a:tab pos="3470275" algn="l"/>
              </a:tabLst>
            </a:pPr>
            <a:r>
              <a:rPr lang="pt-BR" dirty="0" smtClean="0">
                <a:latin typeface="Times New Roman"/>
                <a:cs typeface="Times New Roman"/>
              </a:rPr>
              <a:t>1*8</a:t>
            </a:r>
            <a:r>
              <a:rPr lang="pt-BR" baseline="20833" dirty="0" smtClean="0">
                <a:latin typeface="Times New Roman"/>
                <a:cs typeface="Times New Roman"/>
              </a:rPr>
              <a:t>2</a:t>
            </a:r>
            <a:r>
              <a:rPr lang="pt-BR" spc="839" baseline="20833" dirty="0" smtClean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+ </a:t>
            </a:r>
            <a:r>
              <a:rPr lang="pt-BR" spc="-5" dirty="0" smtClean="0">
                <a:latin typeface="Times New Roman"/>
                <a:cs typeface="Times New Roman"/>
              </a:rPr>
              <a:t>4*8+4*8</a:t>
            </a:r>
            <a:r>
              <a:rPr lang="pt-BR" spc="-7" baseline="20833" dirty="0" smtClean="0">
                <a:latin typeface="Times New Roman"/>
                <a:cs typeface="Times New Roman"/>
              </a:rPr>
              <a:t> </a:t>
            </a:r>
            <a:r>
              <a:rPr lang="pt-BR" spc="-5" dirty="0" smtClean="0">
                <a:latin typeface="Times New Roman"/>
                <a:cs typeface="Times New Roman"/>
              </a:rPr>
              <a:t>= 64+32+4</a:t>
            </a:r>
            <a:r>
              <a:rPr lang="pt-BR" spc="-105" dirty="0" smtClean="0">
                <a:latin typeface="Times New Roman"/>
                <a:cs typeface="Times New Roman"/>
              </a:rPr>
              <a:t> </a:t>
            </a:r>
            <a:r>
              <a:rPr lang="pt-BR" spc="-5" dirty="0" smtClean="0">
                <a:latin typeface="Times New Roman"/>
                <a:cs typeface="Times New Roman"/>
              </a:rPr>
              <a:t>=100</a:t>
            </a:r>
            <a:endParaRPr lang="pt-BR" dirty="0" smtClean="0">
              <a:latin typeface="Times New Roman"/>
              <a:cs typeface="Times New Roman"/>
            </a:endParaRPr>
          </a:p>
          <a:p>
            <a:pPr marL="1092200">
              <a:lnSpc>
                <a:spcPct val="100000"/>
              </a:lnSpc>
              <a:spcBef>
                <a:spcPts val="265"/>
              </a:spcBef>
              <a:tabLst>
                <a:tab pos="3256915" algn="l"/>
              </a:tabLst>
            </a:pPr>
            <a:r>
              <a:rPr lang="pt-BR" spc="-5" dirty="0" smtClean="0">
                <a:latin typeface="Times New Roman"/>
                <a:cs typeface="Times New Roman"/>
              </a:rPr>
              <a:t>1*r</a:t>
            </a:r>
            <a:r>
              <a:rPr lang="pt-BR" spc="-7" baseline="20833" dirty="0" smtClean="0">
                <a:latin typeface="Times New Roman"/>
                <a:cs typeface="Times New Roman"/>
              </a:rPr>
              <a:t>2</a:t>
            </a:r>
            <a:r>
              <a:rPr lang="pt-BR" spc="-5" dirty="0" smtClean="0">
                <a:latin typeface="Times New Roman"/>
                <a:cs typeface="Times New Roman"/>
              </a:rPr>
              <a:t>+2*r+1*r</a:t>
            </a:r>
            <a:r>
              <a:rPr lang="pt-BR" spc="-7" baseline="20833" dirty="0" smtClean="0">
                <a:latin typeface="Times New Roman"/>
                <a:cs typeface="Times New Roman"/>
              </a:rPr>
              <a:t>0     </a:t>
            </a:r>
            <a:r>
              <a:rPr lang="pt-BR" spc="277" baseline="20833" dirty="0" smtClean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=	</a:t>
            </a:r>
            <a:r>
              <a:rPr lang="pt-BR" spc="-10" dirty="0" smtClean="0">
                <a:latin typeface="Times New Roman"/>
                <a:cs typeface="Times New Roman"/>
              </a:rPr>
              <a:t>r</a:t>
            </a:r>
            <a:r>
              <a:rPr lang="pt-BR" spc="-15" baseline="20833" dirty="0" smtClean="0">
                <a:latin typeface="Times New Roman"/>
                <a:cs typeface="Times New Roman"/>
              </a:rPr>
              <a:t>2</a:t>
            </a:r>
            <a:r>
              <a:rPr lang="pt-BR" spc="-10" dirty="0" smtClean="0">
                <a:latin typeface="Times New Roman"/>
                <a:cs typeface="Times New Roman"/>
              </a:rPr>
              <a:t>+2r+1=(r+1)</a:t>
            </a:r>
            <a:r>
              <a:rPr lang="pt-BR" spc="-15" baseline="20833" dirty="0" smtClean="0">
                <a:latin typeface="Times New Roman"/>
                <a:cs typeface="Times New Roman"/>
              </a:rPr>
              <a:t>2</a:t>
            </a:r>
            <a:endParaRPr lang="pt-BR" baseline="20833" dirty="0" smtClean="0">
              <a:latin typeface="Times New Roman"/>
              <a:cs typeface="Times New Roman"/>
            </a:endParaRPr>
          </a:p>
          <a:p>
            <a:pPr marL="1192530">
              <a:lnSpc>
                <a:spcPct val="100000"/>
              </a:lnSpc>
              <a:spcBef>
                <a:spcPts val="580"/>
              </a:spcBef>
            </a:pPr>
            <a:r>
              <a:rPr lang="pt-BR" spc="-5" dirty="0" smtClean="0">
                <a:latin typeface="Times New Roman"/>
                <a:cs typeface="Times New Roman"/>
              </a:rPr>
              <a:t>(r+1)</a:t>
            </a:r>
            <a:r>
              <a:rPr lang="pt-BR" spc="-7" baseline="20833" dirty="0" smtClean="0">
                <a:latin typeface="Times New Roman"/>
                <a:cs typeface="Times New Roman"/>
              </a:rPr>
              <a:t>2</a:t>
            </a:r>
            <a:r>
              <a:rPr lang="pt-BR" spc="-5" dirty="0" smtClean="0">
                <a:latin typeface="Times New Roman"/>
                <a:cs typeface="Times New Roman"/>
              </a:rPr>
              <a:t>=100</a:t>
            </a:r>
            <a:endParaRPr lang="pt-BR" dirty="0" smtClean="0">
              <a:latin typeface="Times New Roman"/>
              <a:cs typeface="Times New Roman"/>
            </a:endParaRPr>
          </a:p>
          <a:p>
            <a:pPr marL="1549400">
              <a:lnSpc>
                <a:spcPct val="100000"/>
              </a:lnSpc>
              <a:spcBef>
                <a:spcPts val="910"/>
              </a:spcBef>
            </a:pPr>
            <a:r>
              <a:rPr lang="pt-BR" spc="-5" dirty="0" smtClean="0">
                <a:latin typeface="Times New Roman"/>
                <a:cs typeface="Times New Roman"/>
              </a:rPr>
              <a:t>r+1=10</a:t>
            </a:r>
            <a:endParaRPr lang="pt-BR" dirty="0" smtClean="0">
              <a:latin typeface="Times New Roman"/>
              <a:cs typeface="Times New Roman"/>
            </a:endParaRPr>
          </a:p>
          <a:p>
            <a:pPr marL="1701800">
              <a:lnSpc>
                <a:spcPct val="100000"/>
              </a:lnSpc>
              <a:spcBef>
                <a:spcPts val="600"/>
              </a:spcBef>
            </a:pPr>
            <a:r>
              <a:rPr lang="pt-BR" spc="-10" dirty="0" smtClean="0">
                <a:latin typeface="Times New Roman"/>
                <a:cs typeface="Times New Roman"/>
              </a:rPr>
              <a:t>r=9</a:t>
            </a:r>
            <a:endParaRPr lang="pt-BR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66266" y="2260169"/>
            <a:ext cx="6424930" cy="22946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UNIT</a:t>
            </a:r>
            <a:r>
              <a:rPr sz="3600" b="1" spc="-1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/>
                <a:cs typeface="Times New Roman"/>
              </a:rPr>
              <a:t>1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2299"/>
              </a:lnSpc>
              <a:tabLst>
                <a:tab pos="1744345" algn="l"/>
              </a:tabLst>
            </a:pP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36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36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OD</a:t>
            </a:r>
            <a:r>
              <a:rPr sz="36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3600" b="1" spc="-1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ION</a:t>
            </a:r>
            <a:r>
              <a:rPr sz="3600" b="1" spc="-19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600" b="1" spc="-12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3600" b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36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DI</a:t>
            </a:r>
            <a:r>
              <a:rPr sz="3600" b="1" spc="-45" dirty="0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sz="36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3600" b="1" spc="-31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36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3600" b="1" dirty="0">
                <a:solidFill>
                  <a:srgbClr val="006FC0"/>
                </a:solidFill>
                <a:latin typeface="Times New Roman"/>
                <a:cs typeface="Times New Roman"/>
              </a:rPr>
              <a:t>L  </a:t>
            </a:r>
            <a:r>
              <a:rPr sz="3600"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LOGIC	</a:t>
            </a:r>
            <a:r>
              <a:rPr sz="36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DESIGN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2</a:t>
            </a:fld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9600" y="2035689"/>
            <a:ext cx="762208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>
              <a:lnSpc>
                <a:spcPct val="100000"/>
              </a:lnSpc>
              <a:spcBef>
                <a:spcPts val="95"/>
              </a:spcBef>
              <a:tabLst>
                <a:tab pos="796290" algn="l"/>
                <a:tab pos="1243330" algn="l"/>
                <a:tab pos="2170430" algn="l"/>
                <a:tab pos="2573655" algn="l"/>
                <a:tab pos="3545204" algn="l"/>
                <a:tab pos="3942079" algn="l"/>
                <a:tab pos="4283075" algn="l"/>
                <a:tab pos="4698365" algn="l"/>
                <a:tab pos="5543550" algn="l"/>
                <a:tab pos="5572760" algn="l"/>
                <a:tab pos="5634990" algn="l"/>
                <a:tab pos="6027420" algn="l"/>
                <a:tab pos="6439535" algn="l"/>
              </a:tabLst>
            </a:pP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logic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en-US" sz="16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60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electrical </a:t>
            </a:r>
            <a:r>
              <a:rPr sz="1600" spc="-71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pu</a:t>
            </a:r>
            <a:r>
              <a:rPr sz="1600" spc="-2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	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2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nee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spc="-5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spc="15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sz="1600" spc="3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sz="1600" spc="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>
                <a:latin typeface="Times New Roman" pitchFamily="18" charset="0"/>
                <a:cs typeface="Times New Roman" pitchFamily="18" charset="0"/>
              </a:rPr>
              <a:t>produce</a:t>
            </a:r>
            <a:r>
              <a:rPr sz="1600" spc="37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inpu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27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 </a:t>
            </a:r>
            <a:r>
              <a:rPr sz="1600" spc="-7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operations</a:t>
            </a:r>
            <a:r>
              <a:rPr sz="1600" spc="-35" dirty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3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400" y="1024176"/>
            <a:ext cx="879795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800" b="1" spc="-5" dirty="0">
                <a:latin typeface="Times New Roman"/>
                <a:cs typeface="Times New Roman"/>
              </a:rPr>
              <a:t>INTRODUCTION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TO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45" dirty="0">
                <a:latin typeface="Times New Roman"/>
                <a:cs typeface="Times New Roman"/>
              </a:rPr>
              <a:t>DIGITAL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LOGIC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DESIGN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5029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6477002"/>
            <a:ext cx="396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667001"/>
            <a:ext cx="8077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Advantages: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7620" algn="just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stores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6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(numbers)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proceeds in discrete steps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state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next.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  <a:buSzPct val="95833"/>
              <a:buChar char="•"/>
              <a:tabLst>
                <a:tab pos="120650" algn="l"/>
              </a:tabLst>
            </a:pP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states of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typically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involve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absence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of magnetic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markers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 storage medium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on-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off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switches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relays.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computers,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even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letters,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whole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texts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represented</a:t>
            </a:r>
            <a:r>
              <a:rPr lang="en-US" sz="16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digitally.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5" dirty="0" smtClean="0"/>
              <a:t> </a:t>
            </a:r>
            <a:r>
              <a:rPr lang="en-US" sz="3200" spc="-10" dirty="0" smtClean="0"/>
              <a:t>SYSTEMS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4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8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1447800"/>
            <a:ext cx="80772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5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676400"/>
            <a:ext cx="8077200" cy="4347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 smtClean="0">
                <a:cs typeface="Calibri"/>
              </a:rPr>
              <a:t>Binary</a:t>
            </a:r>
            <a:r>
              <a:rPr lang="en-US" b="1" spc="-3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to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Decimal</a:t>
            </a:r>
            <a:r>
              <a:rPr lang="en-US" b="1" spc="-5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Conversion: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spc="-10" dirty="0" smtClean="0"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US" spc="-40" dirty="0" smtClean="0">
                <a:latin typeface="Times New Roman"/>
                <a:cs typeface="Times New Roman"/>
              </a:rPr>
              <a:t>            It</a:t>
            </a:r>
            <a:r>
              <a:rPr lang="en-US" spc="-3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10" dirty="0" smtClean="0">
                <a:latin typeface="Times New Roman"/>
                <a:cs typeface="Times New Roman"/>
              </a:rPr>
              <a:t>by </a:t>
            </a:r>
            <a:r>
              <a:rPr lang="en-US" spc="5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positional </a:t>
            </a:r>
            <a:r>
              <a:rPr lang="en-US" spc="-10" dirty="0" smtClean="0">
                <a:latin typeface="Times New Roman"/>
                <a:cs typeface="Times New Roman"/>
              </a:rPr>
              <a:t>weights </a:t>
            </a:r>
            <a:r>
              <a:rPr lang="en-US" spc="-5" dirty="0" smtClean="0">
                <a:latin typeface="Times New Roman"/>
                <a:cs typeface="Times New Roman"/>
              </a:rPr>
              <a:t>method 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spc="-40" dirty="0" smtClean="0">
                <a:latin typeface="Times New Roman"/>
                <a:cs typeface="Times New Roman"/>
              </a:rPr>
              <a:t>In </a:t>
            </a:r>
            <a:r>
              <a:rPr lang="en-US" dirty="0" smtClean="0">
                <a:latin typeface="Times New Roman"/>
                <a:cs typeface="Times New Roman"/>
              </a:rPr>
              <a:t>this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method each binary digit </a:t>
            </a:r>
            <a:r>
              <a:rPr lang="en-US" dirty="0" smtClean="0">
                <a:latin typeface="Times New Roman"/>
                <a:cs typeface="Times New Roman"/>
              </a:rPr>
              <a:t>of the no. is </a:t>
            </a:r>
            <a:r>
              <a:rPr lang="en-US" spc="-10" dirty="0" smtClean="0">
                <a:latin typeface="Times New Roman"/>
                <a:cs typeface="Times New Roman"/>
              </a:rPr>
              <a:t>multiplied </a:t>
            </a:r>
            <a:r>
              <a:rPr lang="en-US" spc="20" dirty="0" smtClean="0">
                <a:latin typeface="Times New Roman"/>
                <a:cs typeface="Times New Roman"/>
              </a:rPr>
              <a:t>by </a:t>
            </a:r>
            <a:r>
              <a:rPr lang="en-US" dirty="0" smtClean="0">
                <a:latin typeface="Times New Roman"/>
                <a:cs typeface="Times New Roman"/>
              </a:rPr>
              <a:t>its position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weight</a:t>
            </a:r>
            <a:r>
              <a:rPr lang="en-US" spc="-7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The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product</a:t>
            </a:r>
            <a:r>
              <a:rPr lang="en-US" spc="-2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terms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are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added</a:t>
            </a:r>
            <a:r>
              <a:rPr lang="en-US" spc="-2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 obtain</a:t>
            </a:r>
            <a:r>
              <a:rPr lang="en-US" spc="-3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the</a:t>
            </a:r>
            <a:r>
              <a:rPr lang="en-US" spc="-5" dirty="0" smtClean="0">
                <a:latin typeface="Times New Roman"/>
                <a:cs typeface="Times New Roman"/>
              </a:rPr>
              <a:t> decimal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no.</a:t>
            </a:r>
          </a:p>
          <a:p>
            <a:r>
              <a:rPr lang="en-US" b="1" dirty="0" smtClean="0"/>
              <a:t>Example :</a:t>
            </a:r>
            <a:r>
              <a:rPr lang="en-US" dirty="0" smtClean="0"/>
              <a:t>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Convert the binary number 10100011 to decimal.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Solution: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Given binary number is 10100011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Using the conversion formula,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10100011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= (1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(1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(1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(1 ×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128 + 0 + 32 + 0 + 0 + 0 + 2 + 1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163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Therefore, binary number 10100011 = 163 decimal number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6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077200" cy="462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b="1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b="1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Octal</a:t>
            </a:r>
            <a:r>
              <a:rPr lang="en-US" b="1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conversion: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Starting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binary pt. </a:t>
            </a:r>
            <a:r>
              <a:rPr lang="en-US" spc="-40" dirty="0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en-US" spc="45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3 bits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each,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pt,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replace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each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pc="5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-5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15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ale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pc="-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igi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Example 1:</a:t>
            </a:r>
            <a:r>
              <a:rPr lang="en-US" sz="16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b="1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Convert 1010101</a:t>
            </a:r>
            <a:r>
              <a:rPr lang="en-US" sz="1600" b="1" baseline="-300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 to octal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Solution: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Given binary number is 1010101</a:t>
            </a:r>
            <a:r>
              <a:rPr lang="en-US" sz="1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First, we convert given binary to decimal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1010101</a:t>
            </a:r>
            <a:r>
              <a:rPr lang="en-US" sz="1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1010101</a:t>
            </a:r>
            <a:r>
              <a:rPr lang="en-US" sz="1600" baseline="-30000" dirty="0" smtClean="0"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(1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5 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(1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(1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(0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+ (1 *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64 + 0 + 16 + 0 + 4 + 0 + 1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64 + 21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010101</a:t>
            </a:r>
            <a:r>
              <a:rPr lang="en-US" sz="16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85 (Decimal form)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Now we will convert this decimal to octal form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Therefore, the equivalent octal number is 125</a:t>
            </a:r>
            <a:r>
              <a:rPr lang="en-US" sz="1600" baseline="-30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Binary to Octal Conversion - Example 1"/>
          <p:cNvSpPr>
            <a:spLocks noChangeAspect="1" noChangeArrowheads="1"/>
          </p:cNvSpPr>
          <p:nvPr/>
        </p:nvSpPr>
        <p:spPr bwMode="auto">
          <a:xfrm>
            <a:off x="134938" y="868363"/>
            <a:ext cx="2076450" cy="2009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7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752600"/>
            <a:ext cx="8077200" cy="1410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 smtClean="0">
                <a:cs typeface="Calibri"/>
              </a:rPr>
              <a:t>Binary</a:t>
            </a:r>
            <a:r>
              <a:rPr lang="en-US" b="1" spc="-3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to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spc="-15" dirty="0" smtClean="0">
                <a:cs typeface="Calibri"/>
              </a:rPr>
              <a:t>Hexadecimal</a:t>
            </a:r>
            <a:r>
              <a:rPr lang="en-US" b="1" spc="-85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conversion: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b="1" spc="-10" dirty="0" smtClean="0"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US" sz="16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each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on either side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pt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replace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equivalent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hexadecimal</a:t>
            </a:r>
            <a:r>
              <a:rPr lang="en-US" sz="1600" spc="-1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digit.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8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133602"/>
            <a:ext cx="8077200" cy="3106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10" dirty="0" smtClean="0">
                <a:cs typeface="Calibri"/>
              </a:rPr>
              <a:t>Decimal</a:t>
            </a:r>
            <a:r>
              <a:rPr lang="en-US" b="1" spc="-6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to</a:t>
            </a:r>
            <a:r>
              <a:rPr lang="en-US" b="1" spc="-70" dirty="0" smtClean="0">
                <a:cs typeface="Calibri"/>
              </a:rPr>
              <a:t> </a:t>
            </a:r>
            <a:r>
              <a:rPr lang="en-US" b="1" dirty="0" smtClean="0">
                <a:cs typeface="Calibri"/>
              </a:rPr>
              <a:t>Binary</a:t>
            </a:r>
            <a:r>
              <a:rPr lang="en-US" b="1" spc="-5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conversion:</a:t>
            </a:r>
            <a:endParaRPr lang="en-US" dirty="0" smtClean="0">
              <a:cs typeface="Calibri"/>
            </a:endParaRPr>
          </a:p>
          <a:p>
            <a:pPr>
              <a:lnSpc>
                <a:spcPct val="100000"/>
              </a:lnSpc>
            </a:pPr>
            <a:endParaRPr lang="en-US" sz="2800" dirty="0" smtClean="0">
              <a:cs typeface="Calibri"/>
            </a:endParaRPr>
          </a:p>
          <a:p>
            <a:pPr marL="356870" marR="5080" algn="just">
              <a:lnSpc>
                <a:spcPct val="101099"/>
              </a:lnSpc>
              <a:buSzPct val="95833"/>
              <a:buAutoNum type="romanUcPeriod"/>
              <a:tabLst>
                <a:tab pos="553085" algn="l"/>
              </a:tabLst>
            </a:pPr>
            <a:r>
              <a:rPr lang="en-US" b="1" u="heavy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r>
              <a:rPr lang="en-US" spc="-10" dirty="0" smtClean="0">
                <a:latin typeface="Times New Roman"/>
                <a:cs typeface="Times New Roman"/>
              </a:rPr>
              <a:t>: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-5" dirty="0" smtClean="0">
                <a:latin typeface="Times New Roman"/>
                <a:cs typeface="Times New Roman"/>
              </a:rPr>
              <a:t>for </a:t>
            </a:r>
            <a:r>
              <a:rPr lang="en-US" dirty="0" smtClean="0">
                <a:latin typeface="Times New Roman"/>
                <a:cs typeface="Times New Roman"/>
              </a:rPr>
              <a:t>small </a:t>
            </a:r>
            <a:r>
              <a:rPr lang="en-US" spc="-10" dirty="0" err="1" smtClean="0">
                <a:latin typeface="Times New Roman"/>
                <a:cs typeface="Times New Roman"/>
              </a:rPr>
              <a:t>no.s</a:t>
            </a:r>
            <a:r>
              <a:rPr lang="en-US" spc="-1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values of various powers of </a:t>
            </a:r>
            <a:r>
              <a:rPr lang="en-US" dirty="0" smtClean="0">
                <a:latin typeface="Times New Roman"/>
                <a:cs typeface="Times New Roman"/>
              </a:rPr>
              <a:t>2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need </a:t>
            </a:r>
            <a:r>
              <a:rPr lang="en-US" dirty="0" smtClean="0">
                <a:latin typeface="Times New Roman"/>
                <a:cs typeface="Times New Roman"/>
              </a:rPr>
              <a:t>to be </a:t>
            </a:r>
            <a:r>
              <a:rPr lang="en-US" spc="-10" dirty="0" smtClean="0">
                <a:latin typeface="Times New Roman"/>
                <a:cs typeface="Times New Roman"/>
              </a:rPr>
              <a:t>remembered. </a:t>
            </a:r>
            <a:r>
              <a:rPr lang="en-US" dirty="0" smtClean="0">
                <a:latin typeface="Times New Roman"/>
                <a:cs typeface="Times New Roman"/>
              </a:rPr>
              <a:t>for </a:t>
            </a:r>
            <a:r>
              <a:rPr lang="en-US" spc="-5" dirty="0" smtClean="0">
                <a:latin typeface="Times New Roman"/>
                <a:cs typeface="Times New Roman"/>
              </a:rPr>
              <a:t>conversion </a:t>
            </a:r>
            <a:r>
              <a:rPr lang="en-US" dirty="0" smtClean="0">
                <a:latin typeface="Times New Roman"/>
                <a:cs typeface="Times New Roman"/>
              </a:rPr>
              <a:t>of </a:t>
            </a:r>
            <a:r>
              <a:rPr lang="en-US" spc="-20" dirty="0" smtClean="0">
                <a:latin typeface="Times New Roman"/>
                <a:cs typeface="Times New Roman"/>
              </a:rPr>
              <a:t>larger</a:t>
            </a:r>
            <a:r>
              <a:rPr lang="en-US" spc="560" dirty="0" smtClean="0">
                <a:latin typeface="Times New Roman"/>
                <a:cs typeface="Times New Roman"/>
              </a:rPr>
              <a:t> </a:t>
            </a:r>
            <a:r>
              <a:rPr lang="en-US" spc="-5" dirty="0" err="1" smtClean="0">
                <a:latin typeface="Times New Roman"/>
                <a:cs typeface="Times New Roman"/>
              </a:rPr>
              <a:t>no.s</a:t>
            </a:r>
            <a:r>
              <a:rPr lang="en-US" spc="-5" dirty="0" smtClean="0">
                <a:latin typeface="Times New Roman"/>
                <a:cs typeface="Times New Roman"/>
              </a:rPr>
              <a:t> have </a:t>
            </a: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table of </a:t>
            </a:r>
            <a:r>
              <a:rPr lang="en-US" spc="-5" dirty="0" smtClean="0">
                <a:latin typeface="Times New Roman"/>
                <a:cs typeface="Times New Roman"/>
              </a:rPr>
              <a:t>powers </a:t>
            </a:r>
            <a:r>
              <a:rPr lang="en-US" dirty="0" smtClean="0">
                <a:latin typeface="Times New Roman"/>
                <a:cs typeface="Times New Roman"/>
              </a:rPr>
              <a:t>of 2 </a:t>
            </a:r>
            <a:r>
              <a:rPr lang="en-US" spc="-10" dirty="0" smtClean="0">
                <a:latin typeface="Times New Roman"/>
                <a:cs typeface="Times New Roman"/>
              </a:rPr>
              <a:t>known as </a:t>
            </a:r>
            <a:r>
              <a:rPr lang="en-US" dirty="0" smtClean="0">
                <a:latin typeface="Times New Roman"/>
                <a:cs typeface="Times New Roman"/>
              </a:rPr>
              <a:t>the sum of </a:t>
            </a:r>
            <a:r>
              <a:rPr lang="en-US" spc="-10" dirty="0" smtClean="0">
                <a:latin typeface="Times New Roman"/>
                <a:cs typeface="Times New Roman"/>
              </a:rPr>
              <a:t>weights </a:t>
            </a:r>
            <a:r>
              <a:rPr lang="en-US" spc="-5" dirty="0" smtClean="0">
                <a:latin typeface="Times New Roman"/>
                <a:cs typeface="Times New Roman"/>
              </a:rPr>
              <a:t>method.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set</a:t>
            </a:r>
            <a:r>
              <a:rPr lang="en-US" spc="27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of</a:t>
            </a:r>
            <a:r>
              <a:rPr lang="en-US" spc="26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binary</a:t>
            </a:r>
            <a:r>
              <a:rPr lang="en-US" spc="19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weight</a:t>
            </a:r>
            <a:r>
              <a:rPr lang="en-US" spc="27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values</a:t>
            </a:r>
            <a:r>
              <a:rPr lang="en-US" spc="26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whose</a:t>
            </a:r>
            <a:r>
              <a:rPr lang="en-US" spc="260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sum</a:t>
            </a:r>
            <a:r>
              <a:rPr lang="en-US" spc="26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is</a:t>
            </a:r>
            <a:r>
              <a:rPr lang="en-US" spc="24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equal</a:t>
            </a:r>
            <a:r>
              <a:rPr lang="en-US" spc="24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spc="24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the</a:t>
            </a:r>
            <a:r>
              <a:rPr lang="en-US" spc="254" dirty="0" smtClean="0">
                <a:latin typeface="Times New Roman"/>
                <a:cs typeface="Times New Roman"/>
              </a:rPr>
              <a:t> </a:t>
            </a:r>
            <a:r>
              <a:rPr lang="en-US" spc="-15" dirty="0" smtClean="0">
                <a:latin typeface="Times New Roman"/>
                <a:cs typeface="Times New Roman"/>
              </a:rPr>
              <a:t>decimal </a:t>
            </a:r>
            <a:r>
              <a:rPr lang="en-US" spc="-58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no.</a:t>
            </a:r>
            <a:r>
              <a:rPr lang="en-US" spc="-5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spc="-5" dirty="0" smtClean="0">
                <a:latin typeface="Times New Roman"/>
                <a:cs typeface="Times New Roman"/>
              </a:rPr>
              <a:t>determined.</a:t>
            </a:r>
          </a:p>
          <a:p>
            <a:pPr marL="356870" marR="5080" algn="just">
              <a:lnSpc>
                <a:spcPct val="101099"/>
              </a:lnSpc>
              <a:buSzPct val="95833"/>
              <a:tabLst>
                <a:tab pos="553085" algn="l"/>
              </a:tabLst>
            </a:pPr>
            <a:endParaRPr lang="en-US" dirty="0" smtClean="0">
              <a:latin typeface="Times New Roman"/>
              <a:cs typeface="Times New Roman"/>
            </a:endParaRPr>
          </a:p>
          <a:p>
            <a:pPr marL="356870" marR="8890" algn="just">
              <a:lnSpc>
                <a:spcPct val="99600"/>
              </a:lnSpc>
              <a:spcBef>
                <a:spcPts val="635"/>
              </a:spcBef>
              <a:buSzPct val="95833"/>
              <a:tabLst>
                <a:tab pos="671830" algn="l"/>
              </a:tabLst>
            </a:pPr>
            <a:r>
              <a:rPr lang="en-US" b="1" u="heavy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II.Method</a:t>
            </a:r>
            <a:r>
              <a:rPr lang="en-US" b="1" spc="-1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cs typeface="Calibri"/>
              </a:rPr>
              <a:t>: </a:t>
            </a:r>
            <a:r>
              <a:rPr lang="en-US" spc="-15" dirty="0" smtClean="0">
                <a:cs typeface="Calibri"/>
              </a:rPr>
              <a:t>It </a:t>
            </a:r>
            <a:r>
              <a:rPr lang="en-US" spc="-30" dirty="0" smtClean="0">
                <a:cs typeface="Calibri"/>
              </a:rPr>
              <a:t>converts </a:t>
            </a:r>
            <a:r>
              <a:rPr lang="en-US" dirty="0" smtClean="0">
                <a:cs typeface="Calibri"/>
              </a:rPr>
              <a:t>decimal </a:t>
            </a:r>
            <a:r>
              <a:rPr lang="en-US" spc="-30" dirty="0" smtClean="0">
                <a:cs typeface="Calibri"/>
              </a:rPr>
              <a:t>integer </a:t>
            </a:r>
            <a:r>
              <a:rPr lang="en-US" dirty="0" smtClean="0">
                <a:cs typeface="Calibri"/>
              </a:rPr>
              <a:t>no. </a:t>
            </a:r>
            <a:r>
              <a:rPr lang="en-US" spc="-20" dirty="0" smtClean="0">
                <a:cs typeface="Calibri"/>
              </a:rPr>
              <a:t>to </a:t>
            </a:r>
            <a:r>
              <a:rPr lang="en-US" spc="-5" dirty="0" smtClean="0">
                <a:cs typeface="Calibri"/>
              </a:rPr>
              <a:t>binary </a:t>
            </a:r>
            <a:r>
              <a:rPr lang="en-US" spc="-30" dirty="0" smtClean="0">
                <a:cs typeface="Calibri"/>
              </a:rPr>
              <a:t>integer</a:t>
            </a:r>
            <a:r>
              <a:rPr lang="en-US" spc="-25" dirty="0" smtClean="0">
                <a:cs typeface="Calibri"/>
              </a:rPr>
              <a:t> </a:t>
            </a:r>
            <a:r>
              <a:rPr lang="en-US" spc="5" dirty="0" smtClean="0">
                <a:cs typeface="Calibri"/>
              </a:rPr>
              <a:t>no </a:t>
            </a:r>
            <a:r>
              <a:rPr lang="en-US" spc="10" dirty="0" smtClean="0">
                <a:cs typeface="Calibri"/>
              </a:rPr>
              <a:t> </a:t>
            </a:r>
            <a:r>
              <a:rPr lang="en-US" spc="5" dirty="0" smtClean="0">
                <a:cs typeface="Calibri"/>
              </a:rPr>
              <a:t>by </a:t>
            </a:r>
            <a:r>
              <a:rPr lang="en-US" spc="-15" dirty="0" smtClean="0">
                <a:cs typeface="Calibri"/>
              </a:rPr>
              <a:t>successive </a:t>
            </a:r>
            <a:r>
              <a:rPr lang="en-US" spc="-10" dirty="0" smtClean="0">
                <a:cs typeface="Calibri"/>
              </a:rPr>
              <a:t>division </a:t>
            </a:r>
            <a:r>
              <a:rPr lang="en-US" spc="5" dirty="0" smtClean="0">
                <a:cs typeface="Calibri"/>
              </a:rPr>
              <a:t>by </a:t>
            </a:r>
            <a:r>
              <a:rPr lang="en-US" dirty="0" smtClean="0">
                <a:cs typeface="Calibri"/>
              </a:rPr>
              <a:t>2 &amp; </a:t>
            </a:r>
            <a:r>
              <a:rPr lang="en-US" spc="5" dirty="0" smtClean="0">
                <a:cs typeface="Calibri"/>
              </a:rPr>
              <a:t>the </a:t>
            </a:r>
            <a:r>
              <a:rPr lang="en-US" spc="-10" dirty="0" smtClean="0">
                <a:cs typeface="Calibri"/>
              </a:rPr>
              <a:t>decimal </a:t>
            </a:r>
            <a:r>
              <a:rPr lang="en-US" spc="-25" dirty="0" smtClean="0">
                <a:cs typeface="Calibri"/>
              </a:rPr>
              <a:t>fraction </a:t>
            </a:r>
            <a:r>
              <a:rPr lang="en-US" dirty="0" smtClean="0">
                <a:cs typeface="Calibri"/>
              </a:rPr>
              <a:t>is</a:t>
            </a:r>
            <a:r>
              <a:rPr lang="en-US" spc="540" dirty="0" smtClean="0">
                <a:cs typeface="Calibri"/>
              </a:rPr>
              <a:t> </a:t>
            </a:r>
            <a:r>
              <a:rPr lang="en-US" spc="-35" dirty="0" smtClean="0">
                <a:cs typeface="Calibri"/>
              </a:rPr>
              <a:t>converted </a:t>
            </a:r>
            <a:r>
              <a:rPr lang="en-US" spc="-30" dirty="0" smtClean="0">
                <a:cs typeface="Calibri"/>
              </a:rPr>
              <a:t> </a:t>
            </a:r>
            <a:r>
              <a:rPr lang="en-US" spc="-10" dirty="0" smtClean="0">
                <a:cs typeface="Calibri"/>
              </a:rPr>
              <a:t>to</a:t>
            </a:r>
            <a:r>
              <a:rPr lang="en-US" spc="-80" dirty="0" smtClean="0">
                <a:cs typeface="Calibri"/>
              </a:rPr>
              <a:t> </a:t>
            </a:r>
            <a:r>
              <a:rPr lang="en-US" dirty="0" smtClean="0">
                <a:cs typeface="Calibri"/>
              </a:rPr>
              <a:t>binary</a:t>
            </a:r>
            <a:r>
              <a:rPr lang="en-US" spc="-15" dirty="0" smtClean="0">
                <a:cs typeface="Calibri"/>
              </a:rPr>
              <a:t> </a:t>
            </a:r>
            <a:r>
              <a:rPr lang="en-US" spc="-5" dirty="0" smtClean="0">
                <a:cs typeface="Calibri"/>
              </a:rPr>
              <a:t>fraction</a:t>
            </a:r>
            <a:r>
              <a:rPr lang="en-US" spc="-70" dirty="0" smtClean="0">
                <a:cs typeface="Calibri"/>
              </a:rPr>
              <a:t> </a:t>
            </a:r>
            <a:r>
              <a:rPr lang="en-US" dirty="0" smtClean="0">
                <a:cs typeface="Calibri"/>
              </a:rPr>
              <a:t>by</a:t>
            </a:r>
            <a:r>
              <a:rPr lang="en-US" spc="-25" dirty="0" smtClean="0">
                <a:cs typeface="Calibri"/>
              </a:rPr>
              <a:t> </a:t>
            </a:r>
            <a:r>
              <a:rPr lang="en-US" b="1" dirty="0" smtClean="0">
                <a:cs typeface="Calibri"/>
              </a:rPr>
              <a:t>double</a:t>
            </a:r>
            <a:r>
              <a:rPr lang="en-US" b="1" spc="-40" dirty="0" smtClean="0">
                <a:cs typeface="Calibri"/>
              </a:rPr>
              <a:t> </a:t>
            </a:r>
            <a:r>
              <a:rPr lang="en-US" b="1" dirty="0" smtClean="0">
                <a:cs typeface="Calibri"/>
              </a:rPr>
              <a:t>–dabble</a:t>
            </a:r>
            <a:r>
              <a:rPr lang="en-US" b="1" spc="-140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method</a:t>
            </a: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3200" spc="-10" dirty="0" smtClean="0"/>
              <a:t>NUMBER</a:t>
            </a:r>
            <a:r>
              <a:rPr lang="en-US" sz="3200" spc="-70" dirty="0" smtClean="0"/>
              <a:t> </a:t>
            </a:r>
            <a:r>
              <a:rPr lang="en-US" sz="3200" spc="-10" dirty="0" smtClean="0"/>
              <a:t>BASE</a:t>
            </a:r>
            <a:r>
              <a:rPr lang="en-US" sz="3200" spc="20" dirty="0" smtClean="0"/>
              <a:t> </a:t>
            </a:r>
            <a:r>
              <a:rPr lang="en-US" sz="3200" spc="-10" dirty="0" smtClean="0"/>
              <a:t>CONVERSION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9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600200"/>
            <a:ext cx="8153400" cy="4589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10" dirty="0" smtClean="0">
                <a:cs typeface="Calibri"/>
              </a:rPr>
              <a:t>Octal</a:t>
            </a:r>
            <a:r>
              <a:rPr lang="en-US" b="1" spc="-75" dirty="0" smtClean="0">
                <a:cs typeface="Calibri"/>
              </a:rPr>
              <a:t> </a:t>
            </a:r>
            <a:r>
              <a:rPr lang="en-US" b="1" spc="-25" dirty="0" smtClean="0">
                <a:cs typeface="Calibri"/>
              </a:rPr>
              <a:t>to</a:t>
            </a:r>
            <a:r>
              <a:rPr lang="en-US" b="1" spc="-35" dirty="0" smtClean="0">
                <a:cs typeface="Calibri"/>
              </a:rPr>
              <a:t> </a:t>
            </a:r>
            <a:r>
              <a:rPr lang="en-US" b="1" spc="-5" dirty="0" smtClean="0">
                <a:cs typeface="Calibri"/>
              </a:rPr>
              <a:t>decimal</a:t>
            </a:r>
            <a:r>
              <a:rPr lang="en-US" b="1" spc="-35" dirty="0" smtClean="0">
                <a:cs typeface="Calibri"/>
              </a:rPr>
              <a:t> </a:t>
            </a:r>
            <a:r>
              <a:rPr lang="en-US" b="1" spc="-10" dirty="0" smtClean="0">
                <a:cs typeface="Calibri"/>
              </a:rPr>
              <a:t>Conversion: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US" b="1" spc="-10" dirty="0" smtClean="0"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US" b="1" spc="-10" dirty="0" smtClean="0">
                <a:latin typeface="Times New Roman"/>
                <a:cs typeface="Calibri"/>
              </a:rPr>
              <a:t>  </a:t>
            </a:r>
            <a:r>
              <a:rPr lang="en-US" spc="-5" dirty="0" smtClean="0">
                <a:latin typeface="Times New Roman"/>
                <a:cs typeface="Times New Roman"/>
              </a:rPr>
              <a:t>Multiply </a:t>
            </a:r>
            <a:r>
              <a:rPr lang="en-US" spc="-15" dirty="0" smtClean="0">
                <a:latin typeface="Times New Roman"/>
                <a:cs typeface="Times New Roman"/>
              </a:rPr>
              <a:t>each</a:t>
            </a:r>
            <a:r>
              <a:rPr lang="en-US" spc="57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digit </a:t>
            </a:r>
            <a:r>
              <a:rPr lang="en-US" dirty="0" smtClean="0">
                <a:latin typeface="Times New Roman"/>
                <a:cs typeface="Times New Roman"/>
              </a:rPr>
              <a:t>in the </a:t>
            </a:r>
            <a:r>
              <a:rPr lang="en-US" spc="-5" dirty="0" smtClean="0">
                <a:latin typeface="Times New Roman"/>
                <a:cs typeface="Times New Roman"/>
              </a:rPr>
              <a:t>octal no </a:t>
            </a:r>
            <a:r>
              <a:rPr lang="en-US" spc="20" dirty="0" smtClean="0">
                <a:latin typeface="Times New Roman"/>
                <a:cs typeface="Times New Roman"/>
              </a:rPr>
              <a:t>by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0" dirty="0" smtClean="0">
                <a:latin typeface="Times New Roman"/>
                <a:cs typeface="Times New Roman"/>
              </a:rPr>
              <a:t>weight</a:t>
            </a:r>
            <a:r>
              <a:rPr lang="en-US" spc="580" dirty="0" smtClean="0">
                <a:latin typeface="Times New Roman"/>
                <a:cs typeface="Times New Roman"/>
              </a:rPr>
              <a:t> </a:t>
            </a:r>
            <a:r>
              <a:rPr lang="en-US" spc="20" dirty="0" smtClean="0">
                <a:latin typeface="Times New Roman"/>
                <a:cs typeface="Times New Roman"/>
              </a:rPr>
              <a:t>of </a:t>
            </a:r>
            <a:r>
              <a:rPr lang="en-US" spc="2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its </a:t>
            </a:r>
            <a:r>
              <a:rPr lang="en-US" spc="-10" dirty="0" err="1" smtClean="0">
                <a:latin typeface="Times New Roman"/>
                <a:cs typeface="Times New Roman"/>
              </a:rPr>
              <a:t>position&amp;add</a:t>
            </a:r>
            <a:r>
              <a:rPr lang="en-US" spc="-10" dirty="0" smtClean="0">
                <a:latin typeface="Times New Roman"/>
                <a:cs typeface="Times New Roman"/>
              </a:rPr>
              <a:t> </a:t>
            </a:r>
            <a:r>
              <a:rPr lang="en-US" spc="-15" dirty="0" smtClean="0">
                <a:latin typeface="Times New Roman"/>
                <a:cs typeface="Times New Roman"/>
              </a:rPr>
              <a:t>all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10" dirty="0" smtClean="0">
                <a:latin typeface="Times New Roman"/>
                <a:cs typeface="Times New Roman"/>
              </a:rPr>
              <a:t>product terms Decimal value </a:t>
            </a:r>
            <a:r>
              <a:rPr lang="en-US" dirty="0" smtClean="0">
                <a:latin typeface="Times New Roman"/>
                <a:cs typeface="Times New Roman"/>
              </a:rPr>
              <a:t>of the </a:t>
            </a:r>
            <a:r>
              <a:rPr lang="en-US" spc="-10" dirty="0" smtClean="0">
                <a:latin typeface="Times New Roman"/>
                <a:cs typeface="Times New Roman"/>
              </a:rPr>
              <a:t>octal 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no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US" dirty="0" smtClean="0">
                <a:latin typeface="Times New Roman"/>
                <a:cs typeface="Times New Roman"/>
              </a:rPr>
              <a:t>Example</a:t>
            </a:r>
          </a:p>
          <a:p>
            <a:pPr fontAlgn="base"/>
            <a:r>
              <a:rPr lang="en-US" dirty="0" smtClean="0"/>
              <a:t>Convert Octal number 2671 to a Decimal number.</a:t>
            </a:r>
          </a:p>
          <a:p>
            <a:pPr fontAlgn="base"/>
            <a:r>
              <a:rPr lang="en-US" b="1" dirty="0" smtClean="0"/>
              <a:t>Solution:</a:t>
            </a:r>
            <a:endParaRPr lang="en-US" dirty="0" smtClean="0"/>
          </a:p>
          <a:p>
            <a:pPr fontAlgn="base"/>
            <a:r>
              <a:rPr lang="en-US" dirty="0" smtClean="0"/>
              <a:t> (</a:t>
            </a:r>
            <a:r>
              <a:rPr lang="en-US" dirty="0" smtClean="0"/>
              <a:t>2671)8 = 2 × 8</a:t>
            </a:r>
            <a:r>
              <a:rPr lang="en-US" baseline="30000" dirty="0" smtClean="0"/>
              <a:t>3</a:t>
            </a:r>
            <a:r>
              <a:rPr lang="en-US" dirty="0" smtClean="0"/>
              <a:t> + 6 × 8</a:t>
            </a:r>
            <a:r>
              <a:rPr lang="en-US" baseline="30000" dirty="0" smtClean="0"/>
              <a:t>2</a:t>
            </a:r>
            <a:r>
              <a:rPr lang="en-US" dirty="0" smtClean="0"/>
              <a:t> + 7 × 8</a:t>
            </a:r>
            <a:r>
              <a:rPr lang="en-US" baseline="30000" dirty="0" smtClean="0"/>
              <a:t>1</a:t>
            </a:r>
            <a:r>
              <a:rPr lang="en-US" dirty="0" smtClean="0"/>
              <a:t> + 1 × 8</a:t>
            </a:r>
            <a:r>
              <a:rPr lang="en-US" baseline="30000" dirty="0" smtClean="0"/>
              <a:t>0</a:t>
            </a:r>
            <a:endParaRPr lang="en-US" dirty="0" smtClean="0"/>
          </a:p>
          <a:p>
            <a:pPr fontAlgn="base"/>
            <a:r>
              <a:rPr lang="en-US" dirty="0" smtClean="0"/>
              <a:t> (</a:t>
            </a:r>
            <a:r>
              <a:rPr lang="en-US" dirty="0" smtClean="0"/>
              <a:t>2671)8 = 2 × 512 + 6 × 64 + 7 × 8 + 1 × 1</a:t>
            </a:r>
          </a:p>
          <a:p>
            <a:pPr fontAlgn="base"/>
            <a:r>
              <a:rPr lang="en-US" dirty="0" smtClean="0"/>
              <a:t> (</a:t>
            </a:r>
            <a:r>
              <a:rPr lang="en-US" dirty="0" smtClean="0"/>
              <a:t>2671)8 = 1024 + 384 + 56 + 1</a:t>
            </a:r>
          </a:p>
          <a:p>
            <a:pPr fontAlgn="base"/>
            <a:r>
              <a:rPr lang="en-US" dirty="0" smtClean="0"/>
              <a:t> (</a:t>
            </a:r>
            <a:r>
              <a:rPr lang="en-US" dirty="0" smtClean="0"/>
              <a:t>2671)8 = 1465</a:t>
            </a:r>
          </a:p>
          <a:p>
            <a:pPr fontAlgn="base"/>
            <a:r>
              <a:rPr lang="en-US" dirty="0" smtClean="0"/>
              <a:t>Therefore, </a:t>
            </a:r>
            <a:r>
              <a:rPr lang="en-US" dirty="0" smtClean="0"/>
              <a:t> (</a:t>
            </a:r>
            <a:r>
              <a:rPr lang="en-US" dirty="0" smtClean="0"/>
              <a:t>2671)8 = </a:t>
            </a:r>
            <a:r>
              <a:rPr lang="en-US" dirty="0" smtClean="0"/>
              <a:t> (</a:t>
            </a:r>
            <a:r>
              <a:rPr lang="en-US" dirty="0" smtClean="0"/>
              <a:t>1465)10.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978</Words>
  <Application>Microsoft Office PowerPoint</Application>
  <PresentationFormat>On-screen Show (4:3)</PresentationFormat>
  <Paragraphs>164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DIGITAL ELECTRONICS &amp;LOGIC DESIGN     </vt:lpstr>
      <vt:lpstr>Slide 2</vt:lpstr>
      <vt:lpstr>INTRODUCTION TO DIGITAL LOGIC DESIGN</vt:lpstr>
      <vt:lpstr>NUMBER SYSTEMS</vt:lpstr>
      <vt:lpstr>NUMBER BASE CONVERSION</vt:lpstr>
      <vt:lpstr>NUMBER BASE CONVERSION</vt:lpstr>
      <vt:lpstr>NUMBER BASE CONVERSION</vt:lpstr>
      <vt:lpstr>NUMBER BASE CONVERSION</vt:lpstr>
      <vt:lpstr>NUMBER BASE CONVERSION</vt:lpstr>
      <vt:lpstr>NUMBER BASE CONVERSION</vt:lpstr>
      <vt:lpstr>NUMBER BASE CONVERSION</vt:lpstr>
      <vt:lpstr>NUMBER BASE CONVERSION</vt:lpstr>
      <vt:lpstr>NUMBER BASE CONVERSION</vt:lpstr>
      <vt:lpstr>NUMBER BASE CONVERSION</vt:lpstr>
      <vt:lpstr>NUMBER BASE CONVERSION</vt:lpstr>
      <vt:lpstr>FINDING THE BASE OF THE NUMBERSYSTEM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144</cp:revision>
  <dcterms:created xsi:type="dcterms:W3CDTF">2023-06-12T06:06:59Z</dcterms:created>
  <dcterms:modified xsi:type="dcterms:W3CDTF">2023-07-28T05:36:17Z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