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6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39DE7-BCB0-4774-B506-23C98D8AE364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E91C9-BE3A-4842-8490-256D9B668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3606" y="1251844"/>
            <a:ext cx="4584454" cy="666160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90" y="4343133"/>
            <a:ext cx="5486620" cy="411533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8467-5988-415C-9201-CDF33C225CA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6EE09-241D-4645-BEFE-130802B63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5" name="Picture 1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b="1" dirty="0" smtClean="0"/>
              <a:t>Topic:- </a:t>
            </a:r>
            <a:r>
              <a:rPr lang="en-US" dirty="0" smtClean="0"/>
              <a:t>Virtual Memory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27050" y="273050"/>
            <a:ext cx="8151813" cy="471488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VIRTUAL  MEMORY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47675" y="900113"/>
            <a:ext cx="8302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Give the programmer the illusion that the system has a very large memory, 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even though the computer actually has a relatively small main memory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817563" y="1631950"/>
            <a:ext cx="6000750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Address Space(Logical)  and Memory Space(Physical)</a:t>
            </a:r>
            <a:r>
              <a:rPr lang="ar-SA" sz="18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8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349250" y="3459163"/>
            <a:ext cx="7416800" cy="604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Address Mapping       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Memory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Mapping Table</a:t>
            </a:r>
            <a:r>
              <a:rPr lang="en-GB" sz="1800" b="1">
                <a:solidFill>
                  <a:srgbClr val="000000"/>
                </a:solidFill>
                <a:latin typeface="Arial" charset="0"/>
              </a:rPr>
              <a:t> for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Virtual Address</a:t>
            </a:r>
            <a:r>
              <a:rPr lang="en-GB" sz="1800" b="1">
                <a:solidFill>
                  <a:srgbClr val="000000"/>
                </a:solidFill>
                <a:latin typeface="Arial" charset="0"/>
              </a:rPr>
              <a:t> -&gt;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Physical Address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85875" y="1979613"/>
            <a:ext cx="5767388" cy="1347787"/>
            <a:chOff x="810" y="1247"/>
            <a:chExt cx="3633" cy="849"/>
          </a:xfrm>
        </p:grpSpPr>
        <p:sp>
          <p:nvSpPr>
            <p:cNvPr id="30768" name="Rectangle 6"/>
            <p:cNvSpPr>
              <a:spLocks noChangeArrowheads="1"/>
            </p:cNvSpPr>
            <p:nvPr/>
          </p:nvSpPr>
          <p:spPr bwMode="auto">
            <a:xfrm>
              <a:off x="1355" y="1529"/>
              <a:ext cx="975" cy="30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101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virtual address</a:t>
              </a:r>
            </a:p>
            <a:p>
              <a:pPr>
                <a:lnSpc>
                  <a:spcPct val="101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(logical address)</a:t>
              </a:r>
              <a:r>
                <a:rPr lang="ar-SA" sz="1400" b="1">
                  <a:solidFill>
                    <a:srgbClr val="000000"/>
                  </a:solidFill>
                  <a:latin typeface="Arial" charset="0"/>
                </a:rPr>
                <a:t>‏</a:t>
              </a:r>
              <a:endParaRPr lang="en-GB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769" name="Rectangle 7"/>
            <p:cNvSpPr>
              <a:spLocks noChangeArrowheads="1"/>
            </p:cNvSpPr>
            <p:nvPr/>
          </p:nvSpPr>
          <p:spPr bwMode="auto">
            <a:xfrm>
              <a:off x="3092" y="1612"/>
              <a:ext cx="994" cy="1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97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physical address</a:t>
              </a:r>
            </a:p>
          </p:txBody>
        </p:sp>
        <p:sp>
          <p:nvSpPr>
            <p:cNvPr id="30770" name="Oval 8"/>
            <p:cNvSpPr>
              <a:spLocks noChangeArrowheads="1"/>
            </p:cNvSpPr>
            <p:nvPr/>
          </p:nvSpPr>
          <p:spPr bwMode="auto">
            <a:xfrm>
              <a:off x="1286" y="1410"/>
              <a:ext cx="1127" cy="515"/>
            </a:xfrm>
            <a:prstGeom prst="ellips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Oval 9"/>
            <p:cNvSpPr>
              <a:spLocks noChangeArrowheads="1"/>
            </p:cNvSpPr>
            <p:nvPr/>
          </p:nvSpPr>
          <p:spPr bwMode="auto">
            <a:xfrm>
              <a:off x="3032" y="1410"/>
              <a:ext cx="1126" cy="515"/>
            </a:xfrm>
            <a:prstGeom prst="ellips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2" name="Line 10"/>
            <p:cNvSpPr>
              <a:spLocks noChangeShapeType="1"/>
            </p:cNvSpPr>
            <p:nvPr/>
          </p:nvSpPr>
          <p:spPr bwMode="auto">
            <a:xfrm>
              <a:off x="2477" y="1670"/>
              <a:ext cx="499" cy="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Rectangle 11"/>
            <p:cNvSpPr>
              <a:spLocks noChangeArrowheads="1"/>
            </p:cNvSpPr>
            <p:nvPr/>
          </p:nvSpPr>
          <p:spPr bwMode="auto">
            <a:xfrm>
              <a:off x="1393" y="1247"/>
              <a:ext cx="866" cy="1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97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address space</a:t>
              </a:r>
            </a:p>
          </p:txBody>
        </p:sp>
        <p:sp>
          <p:nvSpPr>
            <p:cNvPr id="30774" name="Rectangle 12"/>
            <p:cNvSpPr>
              <a:spLocks noChangeArrowheads="1"/>
            </p:cNvSpPr>
            <p:nvPr/>
          </p:nvSpPr>
          <p:spPr bwMode="auto">
            <a:xfrm>
              <a:off x="3158" y="1262"/>
              <a:ext cx="871" cy="1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97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memory space</a:t>
              </a:r>
            </a:p>
          </p:txBody>
        </p:sp>
        <p:sp>
          <p:nvSpPr>
            <p:cNvPr id="30775" name="Rectangle 13"/>
            <p:cNvSpPr>
              <a:spLocks noChangeArrowheads="1"/>
            </p:cNvSpPr>
            <p:nvPr/>
          </p:nvSpPr>
          <p:spPr bwMode="auto">
            <a:xfrm>
              <a:off x="810" y="1934"/>
              <a:ext cx="3634" cy="1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97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 address generated by programs        actual main memory address</a:t>
              </a:r>
            </a:p>
          </p:txBody>
        </p:sp>
        <p:sp>
          <p:nvSpPr>
            <p:cNvPr id="30776" name="Rectangle 14"/>
            <p:cNvSpPr>
              <a:spLocks noChangeArrowheads="1"/>
            </p:cNvSpPr>
            <p:nvPr/>
          </p:nvSpPr>
          <p:spPr bwMode="auto">
            <a:xfrm>
              <a:off x="2467" y="1494"/>
              <a:ext cx="542" cy="1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63360" tIns="25560" rIns="63360" bIns="25560">
              <a:spAutoFit/>
            </a:bodyPr>
            <a:lstStyle/>
            <a:p>
              <a:pPr>
                <a:lnSpc>
                  <a:spcPct val="97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latin typeface="Arial" charset="0"/>
                </a:rPr>
                <a:t>Mapping</a:t>
              </a:r>
            </a:p>
          </p:txBody>
        </p:sp>
      </p:grpSp>
      <p:sp>
        <p:nvSpPr>
          <p:cNvPr id="30727" name="Rectangle 15"/>
          <p:cNvSpPr>
            <a:spLocks noChangeArrowheads="1"/>
          </p:cNvSpPr>
          <p:nvPr/>
        </p:nvSpPr>
        <p:spPr bwMode="auto">
          <a:xfrm>
            <a:off x="396875" y="895350"/>
            <a:ext cx="8304213" cy="54292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16"/>
          <p:cNvSpPr>
            <a:spLocks noChangeArrowheads="1"/>
          </p:cNvSpPr>
          <p:nvPr/>
        </p:nvSpPr>
        <p:spPr bwMode="auto">
          <a:xfrm>
            <a:off x="2687638" y="4186238"/>
            <a:ext cx="1471612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i="1">
                <a:solidFill>
                  <a:srgbClr val="000000"/>
                </a:solidFill>
                <a:latin typeface="Arial" charset="0"/>
              </a:rPr>
              <a:t>Virtual address</a:t>
            </a:r>
          </a:p>
        </p:txBody>
      </p:sp>
      <p:sp>
        <p:nvSpPr>
          <p:cNvPr id="30729" name="Rectangle 17"/>
          <p:cNvSpPr>
            <a:spLocks noChangeArrowheads="1"/>
          </p:cNvSpPr>
          <p:nvPr/>
        </p:nvSpPr>
        <p:spPr bwMode="auto">
          <a:xfrm>
            <a:off x="3124200" y="4791075"/>
            <a:ext cx="65722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Virtual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3054350" y="4954588"/>
            <a:ext cx="766763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1" name="Rectangle 19"/>
          <p:cNvSpPr>
            <a:spLocks noChangeArrowheads="1"/>
          </p:cNvSpPr>
          <p:nvPr/>
        </p:nvSpPr>
        <p:spPr bwMode="auto">
          <a:xfrm>
            <a:off x="3084513" y="5116513"/>
            <a:ext cx="74295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register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2" name="Rectangle 20"/>
          <p:cNvSpPr>
            <a:spLocks noChangeArrowheads="1"/>
          </p:cNvSpPr>
          <p:nvPr/>
        </p:nvSpPr>
        <p:spPr bwMode="auto">
          <a:xfrm>
            <a:off x="4275138" y="4811713"/>
            <a:ext cx="76835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3" name="Rectangle 21"/>
          <p:cNvSpPr>
            <a:spLocks noChangeArrowheads="1"/>
          </p:cNvSpPr>
          <p:nvPr/>
        </p:nvSpPr>
        <p:spPr bwMode="auto">
          <a:xfrm>
            <a:off x="4251325" y="4975225"/>
            <a:ext cx="81597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mapping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4" name="Rectangle 22"/>
          <p:cNvSpPr>
            <a:spLocks noChangeArrowheads="1"/>
          </p:cNvSpPr>
          <p:nvPr/>
        </p:nvSpPr>
        <p:spPr bwMode="auto">
          <a:xfrm>
            <a:off x="4397375" y="5137150"/>
            <a:ext cx="5349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table</a:t>
            </a:r>
          </a:p>
        </p:txBody>
      </p:sp>
      <p:sp>
        <p:nvSpPr>
          <p:cNvPr id="30735" name="Rectangle 23"/>
          <p:cNvSpPr>
            <a:spLocks noChangeArrowheads="1"/>
          </p:cNvSpPr>
          <p:nvPr/>
        </p:nvSpPr>
        <p:spPr bwMode="auto">
          <a:xfrm>
            <a:off x="4094163" y="6070600"/>
            <a:ext cx="116522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Memory 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6" name="Rectangle 24"/>
          <p:cNvSpPr>
            <a:spLocks noChangeArrowheads="1"/>
          </p:cNvSpPr>
          <p:nvPr/>
        </p:nvSpPr>
        <p:spPr bwMode="auto">
          <a:xfrm>
            <a:off x="4060825" y="6230938"/>
            <a:ext cx="12192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buffer register</a:t>
            </a:r>
          </a:p>
        </p:txBody>
      </p:sp>
      <p:sp>
        <p:nvSpPr>
          <p:cNvPr id="30737" name="Rectangle 25"/>
          <p:cNvSpPr>
            <a:spLocks noChangeArrowheads="1"/>
          </p:cNvSpPr>
          <p:nvPr/>
        </p:nvSpPr>
        <p:spPr bwMode="auto">
          <a:xfrm>
            <a:off x="5795963" y="4741863"/>
            <a:ext cx="116681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8" name="Rectangle 26"/>
          <p:cNvSpPr>
            <a:spLocks noChangeArrowheads="1"/>
          </p:cNvSpPr>
          <p:nvPr/>
        </p:nvSpPr>
        <p:spPr bwMode="auto">
          <a:xfrm>
            <a:off x="6005513" y="4903788"/>
            <a:ext cx="76676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39" name="Rectangle 27"/>
          <p:cNvSpPr>
            <a:spLocks noChangeArrowheads="1"/>
          </p:cNvSpPr>
          <p:nvPr/>
        </p:nvSpPr>
        <p:spPr bwMode="auto">
          <a:xfrm>
            <a:off x="6032500" y="5068888"/>
            <a:ext cx="742950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register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40" name="Rectangle 28"/>
          <p:cNvSpPr>
            <a:spLocks noChangeArrowheads="1"/>
          </p:cNvSpPr>
          <p:nvPr/>
        </p:nvSpPr>
        <p:spPr bwMode="auto">
          <a:xfrm>
            <a:off x="7408863" y="4881563"/>
            <a:ext cx="528637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41" name="Rectangle 29"/>
          <p:cNvSpPr>
            <a:spLocks noChangeArrowheads="1"/>
          </p:cNvSpPr>
          <p:nvPr/>
        </p:nvSpPr>
        <p:spPr bwMode="auto">
          <a:xfrm>
            <a:off x="7288213" y="5045075"/>
            <a:ext cx="776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memory</a:t>
            </a:r>
          </a:p>
        </p:txBody>
      </p:sp>
      <p:sp>
        <p:nvSpPr>
          <p:cNvPr id="30742" name="Rectangle 30"/>
          <p:cNvSpPr>
            <a:spLocks noChangeArrowheads="1"/>
          </p:cNvSpPr>
          <p:nvPr/>
        </p:nvSpPr>
        <p:spPr bwMode="auto">
          <a:xfrm>
            <a:off x="7145338" y="6070600"/>
            <a:ext cx="1166812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43" name="Rectangle 31"/>
          <p:cNvSpPr>
            <a:spLocks noChangeArrowheads="1"/>
          </p:cNvSpPr>
          <p:nvPr/>
        </p:nvSpPr>
        <p:spPr bwMode="auto">
          <a:xfrm>
            <a:off x="7143750" y="6235700"/>
            <a:ext cx="12192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buffer register</a:t>
            </a:r>
          </a:p>
        </p:txBody>
      </p:sp>
      <p:sp>
        <p:nvSpPr>
          <p:cNvPr id="30744" name="Rectangle 32"/>
          <p:cNvSpPr>
            <a:spLocks noChangeArrowheads="1"/>
          </p:cNvSpPr>
          <p:nvPr/>
        </p:nvSpPr>
        <p:spPr bwMode="auto">
          <a:xfrm>
            <a:off x="2982913" y="4743450"/>
            <a:ext cx="863600" cy="71278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AutoShape 33"/>
          <p:cNvSpPr>
            <a:spLocks noChangeArrowheads="1"/>
          </p:cNvSpPr>
          <p:nvPr/>
        </p:nvSpPr>
        <p:spPr bwMode="auto">
          <a:xfrm>
            <a:off x="3298825" y="4618038"/>
            <a:ext cx="247650" cy="2222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Line 34"/>
          <p:cNvSpPr>
            <a:spLocks noChangeShapeType="1"/>
          </p:cNvSpPr>
          <p:nvPr/>
        </p:nvSpPr>
        <p:spPr bwMode="auto">
          <a:xfrm>
            <a:off x="3421063" y="4418013"/>
            <a:ext cx="1587" cy="21113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AutoShape 35"/>
          <p:cNvSpPr>
            <a:spLocks noChangeArrowheads="1"/>
          </p:cNvSpPr>
          <p:nvPr/>
        </p:nvSpPr>
        <p:spPr bwMode="auto">
          <a:xfrm>
            <a:off x="4110038" y="4957763"/>
            <a:ext cx="247650" cy="21748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Line 36"/>
          <p:cNvSpPr>
            <a:spLocks noChangeShapeType="1"/>
          </p:cNvSpPr>
          <p:nvPr/>
        </p:nvSpPr>
        <p:spPr bwMode="auto">
          <a:xfrm>
            <a:off x="3863975" y="5072063"/>
            <a:ext cx="25876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9" name="Rectangle 37"/>
          <p:cNvSpPr>
            <a:spLocks noChangeArrowheads="1"/>
          </p:cNvSpPr>
          <p:nvPr/>
        </p:nvSpPr>
        <p:spPr bwMode="auto">
          <a:xfrm>
            <a:off x="4238625" y="4418013"/>
            <a:ext cx="865188" cy="136366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Rectangle 38"/>
          <p:cNvSpPr>
            <a:spLocks noChangeArrowheads="1"/>
          </p:cNvSpPr>
          <p:nvPr/>
        </p:nvSpPr>
        <p:spPr bwMode="auto">
          <a:xfrm>
            <a:off x="4095750" y="6075363"/>
            <a:ext cx="1152525" cy="3714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1" name="AutoShape 39"/>
          <p:cNvSpPr>
            <a:spLocks noChangeArrowheads="1"/>
          </p:cNvSpPr>
          <p:nvPr/>
        </p:nvSpPr>
        <p:spPr bwMode="auto">
          <a:xfrm>
            <a:off x="4556125" y="5946775"/>
            <a:ext cx="247650" cy="2222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2" name="Line 40"/>
          <p:cNvSpPr>
            <a:spLocks noChangeShapeType="1"/>
          </p:cNvSpPr>
          <p:nvPr/>
        </p:nvSpPr>
        <p:spPr bwMode="auto">
          <a:xfrm>
            <a:off x="4678363" y="5784850"/>
            <a:ext cx="1587" cy="1714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3" name="AutoShape 41"/>
          <p:cNvSpPr>
            <a:spLocks noChangeArrowheads="1"/>
          </p:cNvSpPr>
          <p:nvPr/>
        </p:nvSpPr>
        <p:spPr bwMode="auto">
          <a:xfrm>
            <a:off x="5367338" y="6145213"/>
            <a:ext cx="247650" cy="2206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Line 42"/>
          <p:cNvSpPr>
            <a:spLocks noChangeShapeType="1"/>
          </p:cNvSpPr>
          <p:nvPr/>
        </p:nvSpPr>
        <p:spPr bwMode="auto">
          <a:xfrm>
            <a:off x="5254625" y="6257925"/>
            <a:ext cx="120650" cy="47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5" name="Rectangle 43"/>
          <p:cNvSpPr>
            <a:spLocks noChangeArrowheads="1"/>
          </p:cNvSpPr>
          <p:nvPr/>
        </p:nvSpPr>
        <p:spPr bwMode="auto">
          <a:xfrm>
            <a:off x="5797550" y="4743450"/>
            <a:ext cx="1117600" cy="71278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6" name="Line 44"/>
          <p:cNvSpPr>
            <a:spLocks noChangeShapeType="1"/>
          </p:cNvSpPr>
          <p:nvPr/>
        </p:nvSpPr>
        <p:spPr bwMode="auto">
          <a:xfrm>
            <a:off x="5497513" y="4532313"/>
            <a:ext cx="833437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7" name="AutoShape 45"/>
          <p:cNvSpPr>
            <a:spLocks noChangeArrowheads="1"/>
          </p:cNvSpPr>
          <p:nvPr/>
        </p:nvSpPr>
        <p:spPr bwMode="auto">
          <a:xfrm>
            <a:off x="6191250" y="4618038"/>
            <a:ext cx="250825" cy="2222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46"/>
          <p:cNvSpPr>
            <a:spLocks noChangeShapeType="1"/>
          </p:cNvSpPr>
          <p:nvPr/>
        </p:nvSpPr>
        <p:spPr bwMode="auto">
          <a:xfrm>
            <a:off x="6316663" y="4546600"/>
            <a:ext cx="1587" cy="825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9" name="AutoShape 47"/>
          <p:cNvSpPr>
            <a:spLocks noChangeArrowheads="1"/>
          </p:cNvSpPr>
          <p:nvPr/>
        </p:nvSpPr>
        <p:spPr bwMode="auto">
          <a:xfrm>
            <a:off x="7158038" y="4959350"/>
            <a:ext cx="247650" cy="22066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0" name="Line 48"/>
          <p:cNvSpPr>
            <a:spLocks noChangeShapeType="1"/>
          </p:cNvSpPr>
          <p:nvPr/>
        </p:nvSpPr>
        <p:spPr bwMode="auto">
          <a:xfrm>
            <a:off x="6911975" y="5076825"/>
            <a:ext cx="2492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1" name="Rectangle 49"/>
          <p:cNvSpPr>
            <a:spLocks noChangeArrowheads="1"/>
          </p:cNvSpPr>
          <p:nvPr/>
        </p:nvSpPr>
        <p:spPr bwMode="auto">
          <a:xfrm>
            <a:off x="7291388" y="4546600"/>
            <a:ext cx="787400" cy="110648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2" name="Rectangle 50"/>
          <p:cNvSpPr>
            <a:spLocks noChangeArrowheads="1"/>
          </p:cNvSpPr>
          <p:nvPr/>
        </p:nvSpPr>
        <p:spPr bwMode="auto">
          <a:xfrm>
            <a:off x="7134225" y="6075363"/>
            <a:ext cx="1166813" cy="3714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3" name="AutoShape 51"/>
          <p:cNvSpPr>
            <a:spLocks noChangeArrowheads="1"/>
          </p:cNvSpPr>
          <p:nvPr/>
        </p:nvSpPr>
        <p:spPr bwMode="auto">
          <a:xfrm>
            <a:off x="7608888" y="5946775"/>
            <a:ext cx="247650" cy="2222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4" name="Line 52"/>
          <p:cNvSpPr>
            <a:spLocks noChangeShapeType="1"/>
          </p:cNvSpPr>
          <p:nvPr/>
        </p:nvSpPr>
        <p:spPr bwMode="auto">
          <a:xfrm>
            <a:off x="7731125" y="5659438"/>
            <a:ext cx="1588" cy="296862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5" name="Rectangle 53"/>
          <p:cNvSpPr>
            <a:spLocks noChangeArrowheads="1"/>
          </p:cNvSpPr>
          <p:nvPr/>
        </p:nvSpPr>
        <p:spPr bwMode="auto">
          <a:xfrm>
            <a:off x="5492750" y="5702300"/>
            <a:ext cx="95567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i="1">
                <a:solidFill>
                  <a:srgbClr val="000000"/>
                </a:solidFill>
                <a:latin typeface="Arial" charset="0"/>
              </a:rPr>
              <a:t>Physical 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i="1">
                <a:solidFill>
                  <a:srgbClr val="000000"/>
                </a:solidFill>
                <a:latin typeface="Arial" charset="0"/>
              </a:rPr>
              <a:t>Address</a:t>
            </a:r>
          </a:p>
        </p:txBody>
      </p:sp>
      <p:sp>
        <p:nvSpPr>
          <p:cNvPr id="30767" name="Line 55"/>
          <p:cNvSpPr>
            <a:spLocks noChangeShapeType="1"/>
          </p:cNvSpPr>
          <p:nvPr/>
        </p:nvSpPr>
        <p:spPr bwMode="auto">
          <a:xfrm>
            <a:off x="5487988" y="4527550"/>
            <a:ext cx="1587" cy="17430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7" name="Picture 56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68103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Rectangle 57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93675" y="273050"/>
            <a:ext cx="8782050" cy="452438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ADDRESS  MAPPING</a:t>
            </a: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23850" y="3048000"/>
            <a:ext cx="6451600" cy="31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97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Organization of memory Mapping Table in a paged system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560388" y="866775"/>
            <a:ext cx="5999162" cy="99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Address Space and Memory Space are each divided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into fixed size group of words called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blocks</a:t>
            </a:r>
            <a:r>
              <a:rPr lang="en-GB" sz="1800" b="1">
                <a:solidFill>
                  <a:srgbClr val="000000"/>
                </a:solidFill>
                <a:latin typeface="Arial" charset="0"/>
              </a:rPr>
              <a:t>  or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pages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 i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1K words group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45038" y="1547813"/>
            <a:ext cx="782637" cy="1585912"/>
            <a:chOff x="2989" y="975"/>
            <a:chExt cx="493" cy="999"/>
          </a:xfrm>
        </p:grpSpPr>
        <p:sp>
          <p:nvSpPr>
            <p:cNvPr id="31851" name="Rectangle 5"/>
            <p:cNvSpPr>
              <a:spLocks noChangeArrowheads="1"/>
            </p:cNvSpPr>
            <p:nvPr/>
          </p:nvSpPr>
          <p:spPr bwMode="auto">
            <a:xfrm>
              <a:off x="3028" y="975"/>
              <a:ext cx="42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0</a:t>
              </a:r>
            </a:p>
          </p:txBody>
        </p:sp>
        <p:sp>
          <p:nvSpPr>
            <p:cNvPr id="31852" name="Rectangle 6"/>
            <p:cNvSpPr>
              <a:spLocks noChangeArrowheads="1"/>
            </p:cNvSpPr>
            <p:nvPr/>
          </p:nvSpPr>
          <p:spPr bwMode="auto">
            <a:xfrm>
              <a:off x="2989" y="978"/>
              <a:ext cx="494" cy="123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3" name="Rectangle 7"/>
            <p:cNvSpPr>
              <a:spLocks noChangeArrowheads="1"/>
            </p:cNvSpPr>
            <p:nvPr/>
          </p:nvSpPr>
          <p:spPr bwMode="auto">
            <a:xfrm>
              <a:off x="3028" y="1095"/>
              <a:ext cx="42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1</a:t>
              </a:r>
            </a:p>
          </p:txBody>
        </p:sp>
        <p:sp>
          <p:nvSpPr>
            <p:cNvPr id="31854" name="Rectangle 8"/>
            <p:cNvSpPr>
              <a:spLocks noChangeArrowheads="1"/>
            </p:cNvSpPr>
            <p:nvPr/>
          </p:nvSpPr>
          <p:spPr bwMode="auto">
            <a:xfrm>
              <a:off x="2989" y="1097"/>
              <a:ext cx="494" cy="122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5" name="Rectangle 9"/>
            <p:cNvSpPr>
              <a:spLocks noChangeArrowheads="1"/>
            </p:cNvSpPr>
            <p:nvPr/>
          </p:nvSpPr>
          <p:spPr bwMode="auto">
            <a:xfrm>
              <a:off x="3028" y="1216"/>
              <a:ext cx="423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2</a:t>
              </a:r>
            </a:p>
          </p:txBody>
        </p:sp>
        <p:sp>
          <p:nvSpPr>
            <p:cNvPr id="31856" name="Rectangle 10"/>
            <p:cNvSpPr>
              <a:spLocks noChangeArrowheads="1"/>
            </p:cNvSpPr>
            <p:nvPr/>
          </p:nvSpPr>
          <p:spPr bwMode="auto">
            <a:xfrm>
              <a:off x="2989" y="1217"/>
              <a:ext cx="494" cy="121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7" name="Rectangle 11"/>
            <p:cNvSpPr>
              <a:spLocks noChangeArrowheads="1"/>
            </p:cNvSpPr>
            <p:nvPr/>
          </p:nvSpPr>
          <p:spPr bwMode="auto">
            <a:xfrm>
              <a:off x="3028" y="1336"/>
              <a:ext cx="42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3</a:t>
              </a:r>
            </a:p>
          </p:txBody>
        </p:sp>
        <p:sp>
          <p:nvSpPr>
            <p:cNvPr id="31858" name="Rectangle 12"/>
            <p:cNvSpPr>
              <a:spLocks noChangeArrowheads="1"/>
            </p:cNvSpPr>
            <p:nvPr/>
          </p:nvSpPr>
          <p:spPr bwMode="auto">
            <a:xfrm>
              <a:off x="2989" y="1337"/>
              <a:ext cx="494" cy="128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9" name="Rectangle 13"/>
            <p:cNvSpPr>
              <a:spLocks noChangeArrowheads="1"/>
            </p:cNvSpPr>
            <p:nvPr/>
          </p:nvSpPr>
          <p:spPr bwMode="auto">
            <a:xfrm>
              <a:off x="3027" y="1456"/>
              <a:ext cx="425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4</a:t>
              </a:r>
            </a:p>
          </p:txBody>
        </p:sp>
        <p:sp>
          <p:nvSpPr>
            <p:cNvPr id="31860" name="Rectangle 14"/>
            <p:cNvSpPr>
              <a:spLocks noChangeArrowheads="1"/>
            </p:cNvSpPr>
            <p:nvPr/>
          </p:nvSpPr>
          <p:spPr bwMode="auto">
            <a:xfrm>
              <a:off x="2989" y="1462"/>
              <a:ext cx="494" cy="117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1" name="Rectangle 15"/>
            <p:cNvSpPr>
              <a:spLocks noChangeArrowheads="1"/>
            </p:cNvSpPr>
            <p:nvPr/>
          </p:nvSpPr>
          <p:spPr bwMode="auto">
            <a:xfrm>
              <a:off x="3028" y="1576"/>
              <a:ext cx="42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5</a:t>
              </a:r>
            </a:p>
          </p:txBody>
        </p:sp>
        <p:sp>
          <p:nvSpPr>
            <p:cNvPr id="31862" name="Rectangle 16"/>
            <p:cNvSpPr>
              <a:spLocks noChangeArrowheads="1"/>
            </p:cNvSpPr>
            <p:nvPr/>
          </p:nvSpPr>
          <p:spPr bwMode="auto">
            <a:xfrm>
              <a:off x="2989" y="1577"/>
              <a:ext cx="494" cy="122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3" name="Rectangle 17"/>
            <p:cNvSpPr>
              <a:spLocks noChangeArrowheads="1"/>
            </p:cNvSpPr>
            <p:nvPr/>
          </p:nvSpPr>
          <p:spPr bwMode="auto">
            <a:xfrm>
              <a:off x="3028" y="1696"/>
              <a:ext cx="42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6</a:t>
              </a:r>
            </a:p>
          </p:txBody>
        </p:sp>
        <p:sp>
          <p:nvSpPr>
            <p:cNvPr id="31864" name="Rectangle 18"/>
            <p:cNvSpPr>
              <a:spLocks noChangeArrowheads="1"/>
            </p:cNvSpPr>
            <p:nvPr/>
          </p:nvSpPr>
          <p:spPr bwMode="auto">
            <a:xfrm>
              <a:off x="2989" y="1698"/>
              <a:ext cx="494" cy="121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5" name="Rectangle 19"/>
            <p:cNvSpPr>
              <a:spLocks noChangeArrowheads="1"/>
            </p:cNvSpPr>
            <p:nvPr/>
          </p:nvSpPr>
          <p:spPr bwMode="auto">
            <a:xfrm>
              <a:off x="3028" y="1815"/>
              <a:ext cx="423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7</a:t>
              </a:r>
            </a:p>
          </p:txBody>
        </p:sp>
        <p:sp>
          <p:nvSpPr>
            <p:cNvPr id="31866" name="Rectangle 20"/>
            <p:cNvSpPr>
              <a:spLocks noChangeArrowheads="1"/>
            </p:cNvSpPr>
            <p:nvPr/>
          </p:nvSpPr>
          <p:spPr bwMode="auto">
            <a:xfrm>
              <a:off x="2989" y="1818"/>
              <a:ext cx="494" cy="106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078663" y="2016125"/>
            <a:ext cx="773112" cy="822325"/>
            <a:chOff x="4459" y="1270"/>
            <a:chExt cx="487" cy="518"/>
          </a:xfrm>
        </p:grpSpPr>
        <p:sp>
          <p:nvSpPr>
            <p:cNvPr id="31843" name="Rectangle 22"/>
            <p:cNvSpPr>
              <a:spLocks noChangeArrowheads="1"/>
            </p:cNvSpPr>
            <p:nvPr/>
          </p:nvSpPr>
          <p:spPr bwMode="auto">
            <a:xfrm>
              <a:off x="4489" y="1629"/>
              <a:ext cx="458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Block 3</a:t>
              </a:r>
            </a:p>
          </p:txBody>
        </p:sp>
        <p:sp>
          <p:nvSpPr>
            <p:cNvPr id="31844" name="Rectangle 23"/>
            <p:cNvSpPr>
              <a:spLocks noChangeArrowheads="1"/>
            </p:cNvSpPr>
            <p:nvPr/>
          </p:nvSpPr>
          <p:spPr bwMode="auto">
            <a:xfrm>
              <a:off x="4459" y="1632"/>
              <a:ext cx="487" cy="106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5" name="Rectangle 24"/>
            <p:cNvSpPr>
              <a:spLocks noChangeArrowheads="1"/>
            </p:cNvSpPr>
            <p:nvPr/>
          </p:nvSpPr>
          <p:spPr bwMode="auto">
            <a:xfrm>
              <a:off x="4490" y="1510"/>
              <a:ext cx="457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Block 2</a:t>
              </a:r>
            </a:p>
          </p:txBody>
        </p:sp>
        <p:sp>
          <p:nvSpPr>
            <p:cNvPr id="31846" name="Rectangle 25"/>
            <p:cNvSpPr>
              <a:spLocks noChangeArrowheads="1"/>
            </p:cNvSpPr>
            <p:nvPr/>
          </p:nvSpPr>
          <p:spPr bwMode="auto">
            <a:xfrm>
              <a:off x="4459" y="1512"/>
              <a:ext cx="487" cy="121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" name="Rectangle 26"/>
            <p:cNvSpPr>
              <a:spLocks noChangeArrowheads="1"/>
            </p:cNvSpPr>
            <p:nvPr/>
          </p:nvSpPr>
          <p:spPr bwMode="auto">
            <a:xfrm>
              <a:off x="4489" y="1390"/>
              <a:ext cx="458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Block 1</a:t>
              </a:r>
            </a:p>
          </p:txBody>
        </p:sp>
        <p:sp>
          <p:nvSpPr>
            <p:cNvPr id="31848" name="Rectangle 27"/>
            <p:cNvSpPr>
              <a:spLocks noChangeArrowheads="1"/>
            </p:cNvSpPr>
            <p:nvPr/>
          </p:nvSpPr>
          <p:spPr bwMode="auto">
            <a:xfrm>
              <a:off x="4459" y="1391"/>
              <a:ext cx="487" cy="122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" name="Rectangle 28"/>
            <p:cNvSpPr>
              <a:spLocks noChangeArrowheads="1"/>
            </p:cNvSpPr>
            <p:nvPr/>
          </p:nvSpPr>
          <p:spPr bwMode="auto">
            <a:xfrm>
              <a:off x="4489" y="1270"/>
              <a:ext cx="458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Block 0</a:t>
              </a:r>
            </a:p>
          </p:txBody>
        </p:sp>
        <p:sp>
          <p:nvSpPr>
            <p:cNvPr id="31850" name="Rectangle 29"/>
            <p:cNvSpPr>
              <a:spLocks noChangeArrowheads="1"/>
            </p:cNvSpPr>
            <p:nvPr/>
          </p:nvSpPr>
          <p:spPr bwMode="auto">
            <a:xfrm>
              <a:off x="4459" y="1271"/>
              <a:ext cx="484" cy="122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1" name="Rectangle 30"/>
          <p:cNvSpPr>
            <a:spLocks noChangeArrowheads="1"/>
          </p:cNvSpPr>
          <p:nvPr/>
        </p:nvSpPr>
        <p:spPr bwMode="auto">
          <a:xfrm>
            <a:off x="3365500" y="2033588"/>
            <a:ext cx="1266825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Address space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N = 8K = 2</a:t>
            </a:r>
            <a:r>
              <a:rPr lang="en-GB" sz="1200" b="1" baseline="300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  <p:sp>
        <p:nvSpPr>
          <p:cNvPr id="31752" name="Rectangle 31"/>
          <p:cNvSpPr>
            <a:spLocks noChangeArrowheads="1"/>
          </p:cNvSpPr>
          <p:nvPr/>
        </p:nvSpPr>
        <p:spPr bwMode="auto">
          <a:xfrm>
            <a:off x="5802313" y="2074863"/>
            <a:ext cx="124301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Memory space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 = 4K = 2</a:t>
            </a:r>
            <a:r>
              <a:rPr lang="en-GB" sz="1200" b="1" baseline="300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sp>
        <p:nvSpPr>
          <p:cNvPr id="31753" name="Rectangle 32"/>
          <p:cNvSpPr>
            <a:spLocks noChangeArrowheads="1"/>
          </p:cNvSpPr>
          <p:nvPr/>
        </p:nvSpPr>
        <p:spPr bwMode="auto">
          <a:xfrm>
            <a:off x="2894013" y="4324350"/>
            <a:ext cx="1047750" cy="1968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33"/>
          <p:cNvSpPr>
            <a:spLocks noChangeShapeType="1"/>
          </p:cNvSpPr>
          <p:nvPr/>
        </p:nvSpPr>
        <p:spPr bwMode="auto">
          <a:xfrm>
            <a:off x="3695700" y="4324350"/>
            <a:ext cx="1588" cy="18891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Rectangle 34"/>
          <p:cNvSpPr>
            <a:spLocks noChangeArrowheads="1"/>
          </p:cNvSpPr>
          <p:nvPr/>
        </p:nvSpPr>
        <p:spPr bwMode="auto">
          <a:xfrm>
            <a:off x="3684588" y="43211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1756" name="Rectangle 35"/>
          <p:cNvSpPr>
            <a:spLocks noChangeArrowheads="1"/>
          </p:cNvSpPr>
          <p:nvPr/>
        </p:nvSpPr>
        <p:spPr bwMode="auto">
          <a:xfrm>
            <a:off x="2300288" y="4292600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000</a:t>
            </a:r>
          </a:p>
        </p:txBody>
      </p:sp>
      <p:sp>
        <p:nvSpPr>
          <p:cNvPr id="31757" name="Rectangle 36"/>
          <p:cNvSpPr>
            <a:spLocks noChangeArrowheads="1"/>
          </p:cNvSpPr>
          <p:nvPr/>
        </p:nvSpPr>
        <p:spPr bwMode="auto">
          <a:xfrm>
            <a:off x="2894013" y="4516438"/>
            <a:ext cx="1047750" cy="192087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37"/>
          <p:cNvSpPr>
            <a:spLocks noChangeShapeType="1"/>
          </p:cNvSpPr>
          <p:nvPr/>
        </p:nvSpPr>
        <p:spPr bwMode="auto">
          <a:xfrm>
            <a:off x="3695700" y="4516438"/>
            <a:ext cx="1588" cy="188912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Rectangle 38"/>
          <p:cNvSpPr>
            <a:spLocks noChangeArrowheads="1"/>
          </p:cNvSpPr>
          <p:nvPr/>
        </p:nvSpPr>
        <p:spPr bwMode="auto">
          <a:xfrm>
            <a:off x="3684588" y="45132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760" name="Rectangle 39"/>
          <p:cNvSpPr>
            <a:spLocks noChangeArrowheads="1"/>
          </p:cNvSpPr>
          <p:nvPr/>
        </p:nvSpPr>
        <p:spPr bwMode="auto">
          <a:xfrm>
            <a:off x="2300288" y="4494213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001</a:t>
            </a:r>
          </a:p>
        </p:txBody>
      </p:sp>
      <p:sp>
        <p:nvSpPr>
          <p:cNvPr id="31761" name="Rectangle 40"/>
          <p:cNvSpPr>
            <a:spLocks noChangeArrowheads="1"/>
          </p:cNvSpPr>
          <p:nvPr/>
        </p:nvSpPr>
        <p:spPr bwMode="auto">
          <a:xfrm>
            <a:off x="2894013" y="4708525"/>
            <a:ext cx="1047750" cy="1968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41"/>
          <p:cNvSpPr>
            <a:spLocks noChangeShapeType="1"/>
          </p:cNvSpPr>
          <p:nvPr/>
        </p:nvSpPr>
        <p:spPr bwMode="auto">
          <a:xfrm>
            <a:off x="3695700" y="4708525"/>
            <a:ext cx="1588" cy="1920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Rectangle 42"/>
          <p:cNvSpPr>
            <a:spLocks noChangeArrowheads="1"/>
          </p:cNvSpPr>
          <p:nvPr/>
        </p:nvSpPr>
        <p:spPr bwMode="auto">
          <a:xfrm>
            <a:off x="3684588" y="47053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764" name="Rectangle 43"/>
          <p:cNvSpPr>
            <a:spLocks noChangeArrowheads="1"/>
          </p:cNvSpPr>
          <p:nvPr/>
        </p:nvSpPr>
        <p:spPr bwMode="auto">
          <a:xfrm>
            <a:off x="2300288" y="4695825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010</a:t>
            </a:r>
          </a:p>
        </p:txBody>
      </p:sp>
      <p:sp>
        <p:nvSpPr>
          <p:cNvPr id="31765" name="Rectangle 44"/>
          <p:cNvSpPr>
            <a:spLocks noChangeArrowheads="1"/>
          </p:cNvSpPr>
          <p:nvPr/>
        </p:nvSpPr>
        <p:spPr bwMode="auto">
          <a:xfrm>
            <a:off x="2894013" y="4903788"/>
            <a:ext cx="1047750" cy="1936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45"/>
          <p:cNvSpPr>
            <a:spLocks noChangeShapeType="1"/>
          </p:cNvSpPr>
          <p:nvPr/>
        </p:nvSpPr>
        <p:spPr bwMode="auto">
          <a:xfrm>
            <a:off x="3695700" y="4903788"/>
            <a:ext cx="1588" cy="1809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Rectangle 46"/>
          <p:cNvSpPr>
            <a:spLocks noChangeArrowheads="1"/>
          </p:cNvSpPr>
          <p:nvPr/>
        </p:nvSpPr>
        <p:spPr bwMode="auto">
          <a:xfrm>
            <a:off x="3684588" y="48974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1768" name="Rectangle 47"/>
          <p:cNvSpPr>
            <a:spLocks noChangeArrowheads="1"/>
          </p:cNvSpPr>
          <p:nvPr/>
        </p:nvSpPr>
        <p:spPr bwMode="auto">
          <a:xfrm>
            <a:off x="2300288" y="4897438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011</a:t>
            </a:r>
          </a:p>
        </p:txBody>
      </p:sp>
      <p:sp>
        <p:nvSpPr>
          <p:cNvPr id="31769" name="Rectangle 48"/>
          <p:cNvSpPr>
            <a:spLocks noChangeArrowheads="1"/>
          </p:cNvSpPr>
          <p:nvPr/>
        </p:nvSpPr>
        <p:spPr bwMode="auto">
          <a:xfrm>
            <a:off x="2894013" y="5095875"/>
            <a:ext cx="1047750" cy="188913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Line 49"/>
          <p:cNvSpPr>
            <a:spLocks noChangeShapeType="1"/>
          </p:cNvSpPr>
          <p:nvPr/>
        </p:nvSpPr>
        <p:spPr bwMode="auto">
          <a:xfrm>
            <a:off x="3695700" y="5095875"/>
            <a:ext cx="1588" cy="18573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Rectangle 50"/>
          <p:cNvSpPr>
            <a:spLocks noChangeArrowheads="1"/>
          </p:cNvSpPr>
          <p:nvPr/>
        </p:nvSpPr>
        <p:spPr bwMode="auto">
          <a:xfrm>
            <a:off x="3684588" y="508952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1772" name="Rectangle 51"/>
          <p:cNvSpPr>
            <a:spLocks noChangeArrowheads="1"/>
          </p:cNvSpPr>
          <p:nvPr/>
        </p:nvSpPr>
        <p:spPr bwMode="auto">
          <a:xfrm>
            <a:off x="2300288" y="5070475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100</a:t>
            </a:r>
          </a:p>
        </p:txBody>
      </p:sp>
      <p:sp>
        <p:nvSpPr>
          <p:cNvPr id="31773" name="Rectangle 52"/>
          <p:cNvSpPr>
            <a:spLocks noChangeArrowheads="1"/>
          </p:cNvSpPr>
          <p:nvPr/>
        </p:nvSpPr>
        <p:spPr bwMode="auto">
          <a:xfrm>
            <a:off x="2894013" y="5287963"/>
            <a:ext cx="1047750" cy="1936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53"/>
          <p:cNvSpPr>
            <a:spLocks noChangeShapeType="1"/>
          </p:cNvSpPr>
          <p:nvPr/>
        </p:nvSpPr>
        <p:spPr bwMode="auto">
          <a:xfrm>
            <a:off x="3695700" y="5287963"/>
            <a:ext cx="1588" cy="2032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Rectangle 54"/>
          <p:cNvSpPr>
            <a:spLocks noChangeArrowheads="1"/>
          </p:cNvSpPr>
          <p:nvPr/>
        </p:nvSpPr>
        <p:spPr bwMode="auto">
          <a:xfrm>
            <a:off x="3684588" y="52832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776" name="Rectangle 55"/>
          <p:cNvSpPr>
            <a:spLocks noChangeArrowheads="1"/>
          </p:cNvSpPr>
          <p:nvPr/>
        </p:nvSpPr>
        <p:spPr bwMode="auto">
          <a:xfrm>
            <a:off x="2300288" y="5264150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101</a:t>
            </a:r>
          </a:p>
        </p:txBody>
      </p:sp>
      <p:sp>
        <p:nvSpPr>
          <p:cNvPr id="31777" name="Rectangle 56"/>
          <p:cNvSpPr>
            <a:spLocks noChangeArrowheads="1"/>
          </p:cNvSpPr>
          <p:nvPr/>
        </p:nvSpPr>
        <p:spPr bwMode="auto">
          <a:xfrm>
            <a:off x="2894013" y="5480050"/>
            <a:ext cx="1047750" cy="195263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8" name="Line 57"/>
          <p:cNvSpPr>
            <a:spLocks noChangeShapeType="1"/>
          </p:cNvSpPr>
          <p:nvPr/>
        </p:nvSpPr>
        <p:spPr bwMode="auto">
          <a:xfrm>
            <a:off x="3695700" y="5480050"/>
            <a:ext cx="1588" cy="1920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9" name="Rectangle 58"/>
          <p:cNvSpPr>
            <a:spLocks noChangeArrowheads="1"/>
          </p:cNvSpPr>
          <p:nvPr/>
        </p:nvSpPr>
        <p:spPr bwMode="auto">
          <a:xfrm>
            <a:off x="3684588" y="547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780" name="Rectangle 59"/>
          <p:cNvSpPr>
            <a:spLocks noChangeArrowheads="1"/>
          </p:cNvSpPr>
          <p:nvPr/>
        </p:nvSpPr>
        <p:spPr bwMode="auto">
          <a:xfrm>
            <a:off x="2300288" y="5465763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110</a:t>
            </a:r>
          </a:p>
        </p:txBody>
      </p:sp>
      <p:sp>
        <p:nvSpPr>
          <p:cNvPr id="31781" name="Rectangle 60"/>
          <p:cNvSpPr>
            <a:spLocks noChangeArrowheads="1"/>
          </p:cNvSpPr>
          <p:nvPr/>
        </p:nvSpPr>
        <p:spPr bwMode="auto">
          <a:xfrm>
            <a:off x="2894013" y="5672138"/>
            <a:ext cx="1047750" cy="16986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2" name="Line 61"/>
          <p:cNvSpPr>
            <a:spLocks noChangeShapeType="1"/>
          </p:cNvSpPr>
          <p:nvPr/>
        </p:nvSpPr>
        <p:spPr bwMode="auto">
          <a:xfrm>
            <a:off x="3695700" y="5672138"/>
            <a:ext cx="1588" cy="169862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3" name="Rectangle 62"/>
          <p:cNvSpPr>
            <a:spLocks noChangeArrowheads="1"/>
          </p:cNvSpPr>
          <p:nvPr/>
        </p:nvSpPr>
        <p:spPr bwMode="auto">
          <a:xfrm>
            <a:off x="3684588" y="56673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1784" name="Rectangle 63"/>
          <p:cNvSpPr>
            <a:spLocks noChangeArrowheads="1"/>
          </p:cNvSpPr>
          <p:nvPr/>
        </p:nvSpPr>
        <p:spPr bwMode="auto">
          <a:xfrm>
            <a:off x="2300288" y="5648325"/>
            <a:ext cx="4381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111</a:t>
            </a:r>
          </a:p>
        </p:txBody>
      </p:sp>
      <p:sp>
        <p:nvSpPr>
          <p:cNvPr id="31785" name="Rectangle 64"/>
          <p:cNvSpPr>
            <a:spLocks noChangeArrowheads="1"/>
          </p:cNvSpPr>
          <p:nvPr/>
        </p:nvSpPr>
        <p:spPr bwMode="auto">
          <a:xfrm>
            <a:off x="2894013" y="6180138"/>
            <a:ext cx="1047750" cy="1889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Line 65"/>
          <p:cNvSpPr>
            <a:spLocks noChangeShapeType="1"/>
          </p:cNvSpPr>
          <p:nvPr/>
        </p:nvSpPr>
        <p:spPr bwMode="auto">
          <a:xfrm>
            <a:off x="3695700" y="6180138"/>
            <a:ext cx="1588" cy="1809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7" name="Rectangle 66"/>
          <p:cNvSpPr>
            <a:spLocks noChangeArrowheads="1"/>
          </p:cNvSpPr>
          <p:nvPr/>
        </p:nvSpPr>
        <p:spPr bwMode="auto">
          <a:xfrm>
            <a:off x="3684588" y="61785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788" name="Rectangle 67"/>
          <p:cNvSpPr>
            <a:spLocks noChangeArrowheads="1"/>
          </p:cNvSpPr>
          <p:nvPr/>
        </p:nvSpPr>
        <p:spPr bwMode="auto">
          <a:xfrm>
            <a:off x="4975225" y="4903788"/>
            <a:ext cx="1733550" cy="18732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9" name="Line 68"/>
          <p:cNvSpPr>
            <a:spLocks noChangeShapeType="1"/>
          </p:cNvSpPr>
          <p:nvPr/>
        </p:nvSpPr>
        <p:spPr bwMode="auto">
          <a:xfrm>
            <a:off x="5316538" y="4903788"/>
            <a:ext cx="1587" cy="2159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90" name="Rectangle 69"/>
          <p:cNvSpPr>
            <a:spLocks noChangeArrowheads="1"/>
          </p:cNvSpPr>
          <p:nvPr/>
        </p:nvSpPr>
        <p:spPr bwMode="auto">
          <a:xfrm>
            <a:off x="7499350" y="4506913"/>
            <a:ext cx="954088" cy="1968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1" name="Rectangle 70"/>
          <p:cNvSpPr>
            <a:spLocks noChangeArrowheads="1"/>
          </p:cNvSpPr>
          <p:nvPr/>
        </p:nvSpPr>
        <p:spPr bwMode="auto">
          <a:xfrm>
            <a:off x="7559675" y="4484688"/>
            <a:ext cx="7270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Block 0</a:t>
            </a:r>
          </a:p>
        </p:txBody>
      </p:sp>
      <p:sp>
        <p:nvSpPr>
          <p:cNvPr id="31792" name="Rectangle 71"/>
          <p:cNvSpPr>
            <a:spLocks noChangeArrowheads="1"/>
          </p:cNvSpPr>
          <p:nvPr/>
        </p:nvSpPr>
        <p:spPr bwMode="auto">
          <a:xfrm>
            <a:off x="7499350" y="4708525"/>
            <a:ext cx="954088" cy="1968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3" name="Rectangle 72"/>
          <p:cNvSpPr>
            <a:spLocks noChangeArrowheads="1"/>
          </p:cNvSpPr>
          <p:nvPr/>
        </p:nvSpPr>
        <p:spPr bwMode="auto">
          <a:xfrm>
            <a:off x="7559675" y="4686300"/>
            <a:ext cx="7270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Block 1</a:t>
            </a:r>
          </a:p>
        </p:txBody>
      </p:sp>
      <p:sp>
        <p:nvSpPr>
          <p:cNvPr id="31794" name="Rectangle 73"/>
          <p:cNvSpPr>
            <a:spLocks noChangeArrowheads="1"/>
          </p:cNvSpPr>
          <p:nvPr/>
        </p:nvSpPr>
        <p:spPr bwMode="auto">
          <a:xfrm>
            <a:off x="7499350" y="4903788"/>
            <a:ext cx="954088" cy="188912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Rectangle 74"/>
          <p:cNvSpPr>
            <a:spLocks noChangeArrowheads="1"/>
          </p:cNvSpPr>
          <p:nvPr/>
        </p:nvSpPr>
        <p:spPr bwMode="auto">
          <a:xfrm>
            <a:off x="7559675" y="4887913"/>
            <a:ext cx="7254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Block 2</a:t>
            </a:r>
          </a:p>
        </p:txBody>
      </p:sp>
      <p:sp>
        <p:nvSpPr>
          <p:cNvPr id="31796" name="Rectangle 75"/>
          <p:cNvSpPr>
            <a:spLocks noChangeArrowheads="1"/>
          </p:cNvSpPr>
          <p:nvPr/>
        </p:nvSpPr>
        <p:spPr bwMode="auto">
          <a:xfrm>
            <a:off x="7499350" y="5095875"/>
            <a:ext cx="954088" cy="168275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7" name="Rectangle 76"/>
          <p:cNvSpPr>
            <a:spLocks noChangeArrowheads="1"/>
          </p:cNvSpPr>
          <p:nvPr/>
        </p:nvSpPr>
        <p:spPr bwMode="auto">
          <a:xfrm>
            <a:off x="7559675" y="5089525"/>
            <a:ext cx="7270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Block 3</a:t>
            </a:r>
          </a:p>
        </p:txBody>
      </p:sp>
      <p:sp>
        <p:nvSpPr>
          <p:cNvPr id="31798" name="Rectangle 77"/>
          <p:cNvSpPr>
            <a:spLocks noChangeArrowheads="1"/>
          </p:cNvSpPr>
          <p:nvPr/>
        </p:nvSpPr>
        <p:spPr bwMode="auto">
          <a:xfrm>
            <a:off x="7499350" y="5603875"/>
            <a:ext cx="963613" cy="19843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9" name="Rectangle 78"/>
          <p:cNvSpPr>
            <a:spLocks noChangeArrowheads="1"/>
          </p:cNvSpPr>
          <p:nvPr/>
        </p:nvSpPr>
        <p:spPr bwMode="auto">
          <a:xfrm>
            <a:off x="7656513" y="5602288"/>
            <a:ext cx="5302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MBR</a:t>
            </a:r>
          </a:p>
        </p:txBody>
      </p:sp>
      <p:sp>
        <p:nvSpPr>
          <p:cNvPr id="31800" name="Rectangle 79"/>
          <p:cNvSpPr>
            <a:spLocks noChangeArrowheads="1"/>
          </p:cNvSpPr>
          <p:nvPr/>
        </p:nvSpPr>
        <p:spPr bwMode="auto">
          <a:xfrm>
            <a:off x="4938713" y="4897438"/>
            <a:ext cx="395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0 1</a:t>
            </a:r>
          </a:p>
        </p:txBody>
      </p:sp>
      <p:sp>
        <p:nvSpPr>
          <p:cNvPr id="31801" name="Rectangle 80"/>
          <p:cNvSpPr>
            <a:spLocks noChangeArrowheads="1"/>
          </p:cNvSpPr>
          <p:nvPr/>
        </p:nvSpPr>
        <p:spPr bwMode="auto">
          <a:xfrm>
            <a:off x="5359400" y="4897438"/>
            <a:ext cx="14192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0 1 0 1 0 1 0 0 1 1</a:t>
            </a:r>
          </a:p>
        </p:txBody>
      </p:sp>
      <p:sp>
        <p:nvSpPr>
          <p:cNvPr id="31802" name="Rectangle 81"/>
          <p:cNvSpPr>
            <a:spLocks noChangeArrowheads="1"/>
          </p:cNvSpPr>
          <p:nvPr/>
        </p:nvSpPr>
        <p:spPr bwMode="auto">
          <a:xfrm>
            <a:off x="2894013" y="3678238"/>
            <a:ext cx="3128962" cy="17145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03" name="Rectangle 82"/>
          <p:cNvSpPr>
            <a:spLocks noChangeArrowheads="1"/>
          </p:cNvSpPr>
          <p:nvPr/>
        </p:nvSpPr>
        <p:spPr bwMode="auto">
          <a:xfrm>
            <a:off x="2970213" y="3648075"/>
            <a:ext cx="6080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1  0  1</a:t>
            </a:r>
          </a:p>
        </p:txBody>
      </p:sp>
      <p:sp>
        <p:nvSpPr>
          <p:cNvPr id="31804" name="Line 83"/>
          <p:cNvSpPr>
            <a:spLocks noChangeShapeType="1"/>
          </p:cNvSpPr>
          <p:nvPr/>
        </p:nvSpPr>
        <p:spPr bwMode="auto">
          <a:xfrm flipV="1">
            <a:off x="3695700" y="3689350"/>
            <a:ext cx="1588" cy="1746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5" name="Rectangle 84"/>
          <p:cNvSpPr>
            <a:spLocks noChangeArrowheads="1"/>
          </p:cNvSpPr>
          <p:nvPr/>
        </p:nvSpPr>
        <p:spPr bwMode="auto">
          <a:xfrm>
            <a:off x="3776663" y="3648075"/>
            <a:ext cx="18034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0  1  0  1  0  1  0  0  1  1</a:t>
            </a:r>
          </a:p>
        </p:txBody>
      </p:sp>
      <p:sp>
        <p:nvSpPr>
          <p:cNvPr id="31806" name="Rectangle 85"/>
          <p:cNvSpPr>
            <a:spLocks noChangeArrowheads="1"/>
          </p:cNvSpPr>
          <p:nvPr/>
        </p:nvSpPr>
        <p:spPr bwMode="auto">
          <a:xfrm>
            <a:off x="1620838" y="3994150"/>
            <a:ext cx="57785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807" name="Rectangle 86"/>
          <p:cNvSpPr>
            <a:spLocks noChangeArrowheads="1"/>
          </p:cNvSpPr>
          <p:nvPr/>
        </p:nvSpPr>
        <p:spPr bwMode="auto">
          <a:xfrm>
            <a:off x="1619250" y="4152900"/>
            <a:ext cx="76676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address</a:t>
            </a:r>
          </a:p>
        </p:txBody>
      </p:sp>
      <p:sp>
        <p:nvSpPr>
          <p:cNvPr id="31808" name="AutoShape 87"/>
          <p:cNvSpPr>
            <a:spLocks noChangeArrowheads="1"/>
          </p:cNvSpPr>
          <p:nvPr/>
        </p:nvSpPr>
        <p:spPr bwMode="auto">
          <a:xfrm>
            <a:off x="2387600" y="4202113"/>
            <a:ext cx="303213" cy="215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10" name="AutoShape 89"/>
          <p:cNvSpPr>
            <a:spLocks noChangeArrowheads="1"/>
          </p:cNvSpPr>
          <p:nvPr/>
        </p:nvSpPr>
        <p:spPr bwMode="auto">
          <a:xfrm>
            <a:off x="3740150" y="4202113"/>
            <a:ext cx="298450" cy="215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12" name="Rectangle 91"/>
          <p:cNvSpPr>
            <a:spLocks noChangeArrowheads="1"/>
          </p:cNvSpPr>
          <p:nvPr/>
        </p:nvSpPr>
        <p:spPr bwMode="auto">
          <a:xfrm>
            <a:off x="4224338" y="3937000"/>
            <a:ext cx="86042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Presence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813" name="Rectangle 92"/>
          <p:cNvSpPr>
            <a:spLocks noChangeArrowheads="1"/>
          </p:cNvSpPr>
          <p:nvPr/>
        </p:nvSpPr>
        <p:spPr bwMode="auto">
          <a:xfrm>
            <a:off x="4225925" y="4095750"/>
            <a:ext cx="3683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bit</a:t>
            </a:r>
          </a:p>
        </p:txBody>
      </p:sp>
      <p:sp>
        <p:nvSpPr>
          <p:cNvPr id="31815" name="AutoShape 94"/>
          <p:cNvSpPr>
            <a:spLocks noChangeArrowheads="1"/>
          </p:cNvSpPr>
          <p:nvPr/>
        </p:nvSpPr>
        <p:spPr bwMode="auto">
          <a:xfrm>
            <a:off x="5897563" y="4778375"/>
            <a:ext cx="303212" cy="215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16" name="Line 95"/>
          <p:cNvSpPr>
            <a:spLocks noChangeShapeType="1"/>
          </p:cNvSpPr>
          <p:nvPr/>
        </p:nvSpPr>
        <p:spPr bwMode="auto">
          <a:xfrm>
            <a:off x="6046788" y="4381500"/>
            <a:ext cx="1587" cy="4064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7" name="Rectangle 96"/>
          <p:cNvSpPr>
            <a:spLocks noChangeArrowheads="1"/>
          </p:cNvSpPr>
          <p:nvPr/>
        </p:nvSpPr>
        <p:spPr bwMode="auto">
          <a:xfrm>
            <a:off x="2836863" y="3455988"/>
            <a:ext cx="8159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 no.</a:t>
            </a:r>
          </a:p>
        </p:txBody>
      </p:sp>
      <p:sp>
        <p:nvSpPr>
          <p:cNvPr id="31818" name="Rectangle 97"/>
          <p:cNvSpPr>
            <a:spLocks noChangeArrowheads="1"/>
          </p:cNvSpPr>
          <p:nvPr/>
        </p:nvSpPr>
        <p:spPr bwMode="auto">
          <a:xfrm>
            <a:off x="4297363" y="3455988"/>
            <a:ext cx="109696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Line number</a:t>
            </a:r>
          </a:p>
        </p:txBody>
      </p:sp>
      <p:sp>
        <p:nvSpPr>
          <p:cNvPr id="31819" name="Rectangle 98"/>
          <p:cNvSpPr>
            <a:spLocks noChangeArrowheads="1"/>
          </p:cNvSpPr>
          <p:nvPr/>
        </p:nvSpPr>
        <p:spPr bwMode="auto">
          <a:xfrm>
            <a:off x="6067425" y="3629025"/>
            <a:ext cx="12858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Virtual address</a:t>
            </a:r>
          </a:p>
        </p:txBody>
      </p:sp>
      <p:sp>
        <p:nvSpPr>
          <p:cNvPr id="31820" name="Rectangle 99"/>
          <p:cNvSpPr>
            <a:spLocks noChangeArrowheads="1"/>
          </p:cNvSpPr>
          <p:nvPr/>
        </p:nvSpPr>
        <p:spPr bwMode="auto">
          <a:xfrm>
            <a:off x="5129213" y="5160963"/>
            <a:ext cx="1166812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821" name="Rectangle 100"/>
          <p:cNvSpPr>
            <a:spLocks noChangeArrowheads="1"/>
          </p:cNvSpPr>
          <p:nvPr/>
        </p:nvSpPr>
        <p:spPr bwMode="auto">
          <a:xfrm>
            <a:off x="5127625" y="5318125"/>
            <a:ext cx="13700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address register</a:t>
            </a:r>
          </a:p>
        </p:txBody>
      </p:sp>
      <p:sp>
        <p:nvSpPr>
          <p:cNvPr id="31822" name="AutoShape 101"/>
          <p:cNvSpPr>
            <a:spLocks noChangeArrowheads="1"/>
          </p:cNvSpPr>
          <p:nvPr/>
        </p:nvSpPr>
        <p:spPr bwMode="auto">
          <a:xfrm>
            <a:off x="3200400" y="6057900"/>
            <a:ext cx="298450" cy="215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23" name="AutoShape 102"/>
          <p:cNvSpPr>
            <a:spLocks noChangeArrowheads="1"/>
          </p:cNvSpPr>
          <p:nvPr/>
        </p:nvSpPr>
        <p:spPr bwMode="auto">
          <a:xfrm>
            <a:off x="4994275" y="4778375"/>
            <a:ext cx="298450" cy="215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24" name="Line 103"/>
          <p:cNvSpPr>
            <a:spLocks noChangeShapeType="1"/>
          </p:cNvSpPr>
          <p:nvPr/>
        </p:nvSpPr>
        <p:spPr bwMode="auto">
          <a:xfrm>
            <a:off x="5140325" y="4641850"/>
            <a:ext cx="1588" cy="1460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6" name="Line 105"/>
          <p:cNvSpPr>
            <a:spLocks noChangeShapeType="1"/>
          </p:cNvSpPr>
          <p:nvPr/>
        </p:nvSpPr>
        <p:spPr bwMode="auto">
          <a:xfrm>
            <a:off x="3344863" y="6456363"/>
            <a:ext cx="1150937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7" name="Rectangle 106"/>
          <p:cNvSpPr>
            <a:spLocks noChangeArrowheads="1"/>
          </p:cNvSpPr>
          <p:nvPr/>
        </p:nvSpPr>
        <p:spPr bwMode="auto">
          <a:xfrm>
            <a:off x="454025" y="5461000"/>
            <a:ext cx="15605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Memory page table</a:t>
            </a:r>
          </a:p>
        </p:txBody>
      </p:sp>
      <p:sp>
        <p:nvSpPr>
          <p:cNvPr id="31828" name="AutoShape 107"/>
          <p:cNvSpPr>
            <a:spLocks noChangeArrowheads="1"/>
          </p:cNvSpPr>
          <p:nvPr/>
        </p:nvSpPr>
        <p:spPr bwMode="auto">
          <a:xfrm>
            <a:off x="7891463" y="5481638"/>
            <a:ext cx="298450" cy="2127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339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426" y="925"/>
                </a:moveTo>
                <a:cubicBezTo>
                  <a:pt x="7803" y="315"/>
                  <a:pt x="9293" y="-1"/>
                  <a:pt x="10800" y="0"/>
                </a:cubicBezTo>
                <a:cubicBezTo>
                  <a:pt x="12262" y="0"/>
                  <a:pt x="13709" y="297"/>
                  <a:pt x="15053" y="873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29" name="Line 108"/>
          <p:cNvSpPr>
            <a:spLocks noChangeShapeType="1"/>
          </p:cNvSpPr>
          <p:nvPr/>
        </p:nvSpPr>
        <p:spPr bwMode="auto">
          <a:xfrm>
            <a:off x="8031163" y="5278438"/>
            <a:ext cx="1587" cy="2127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1" name="AutoShape 110"/>
          <p:cNvSpPr>
            <a:spLocks noChangeArrowheads="1"/>
          </p:cNvSpPr>
          <p:nvPr/>
        </p:nvSpPr>
        <p:spPr bwMode="auto">
          <a:xfrm>
            <a:off x="7332663" y="4706938"/>
            <a:ext cx="298450" cy="22066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509 h 21600"/>
              <a:gd name="T20" fmla="*/ 107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873" y="15053"/>
                </a:moveTo>
                <a:cubicBezTo>
                  <a:pt x="297" y="13709"/>
                  <a:pt x="0" y="12262"/>
                  <a:pt x="0" y="10800"/>
                </a:cubicBezTo>
                <a:cubicBezTo>
                  <a:pt x="-1" y="9293"/>
                  <a:pt x="315" y="7803"/>
                  <a:pt x="925" y="642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32" name="Line 111"/>
          <p:cNvSpPr>
            <a:spLocks noChangeShapeType="1"/>
          </p:cNvSpPr>
          <p:nvPr/>
        </p:nvSpPr>
        <p:spPr bwMode="auto">
          <a:xfrm>
            <a:off x="7127875" y="4819650"/>
            <a:ext cx="2063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3" name="Rectangle 112"/>
          <p:cNvSpPr>
            <a:spLocks noChangeArrowheads="1"/>
          </p:cNvSpPr>
          <p:nvPr/>
        </p:nvSpPr>
        <p:spPr bwMode="auto">
          <a:xfrm>
            <a:off x="7288213" y="4265613"/>
            <a:ext cx="11668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 memory</a:t>
            </a:r>
          </a:p>
        </p:txBody>
      </p:sp>
      <p:sp>
        <p:nvSpPr>
          <p:cNvPr id="31834" name="Rectangle 113"/>
          <p:cNvSpPr>
            <a:spLocks noChangeArrowheads="1"/>
          </p:cNvSpPr>
          <p:nvPr/>
        </p:nvSpPr>
        <p:spPr bwMode="auto">
          <a:xfrm>
            <a:off x="3049588" y="4514850"/>
            <a:ext cx="352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31835" name="Rectangle 114"/>
          <p:cNvSpPr>
            <a:spLocks noChangeArrowheads="1"/>
          </p:cNvSpPr>
          <p:nvPr/>
        </p:nvSpPr>
        <p:spPr bwMode="auto">
          <a:xfrm>
            <a:off x="3049588" y="4706938"/>
            <a:ext cx="352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00</a:t>
            </a:r>
          </a:p>
        </p:txBody>
      </p:sp>
      <p:sp>
        <p:nvSpPr>
          <p:cNvPr id="31836" name="Rectangle 115"/>
          <p:cNvSpPr>
            <a:spLocks noChangeArrowheads="1"/>
          </p:cNvSpPr>
          <p:nvPr/>
        </p:nvSpPr>
        <p:spPr bwMode="auto">
          <a:xfrm>
            <a:off x="3049588" y="5284788"/>
            <a:ext cx="352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01</a:t>
            </a:r>
          </a:p>
        </p:txBody>
      </p:sp>
      <p:sp>
        <p:nvSpPr>
          <p:cNvPr id="31837" name="Rectangle 116"/>
          <p:cNvSpPr>
            <a:spLocks noChangeArrowheads="1"/>
          </p:cNvSpPr>
          <p:nvPr/>
        </p:nvSpPr>
        <p:spPr bwMode="auto">
          <a:xfrm>
            <a:off x="3049588" y="5476875"/>
            <a:ext cx="352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31838" name="Rectangle 117"/>
          <p:cNvSpPr>
            <a:spLocks noChangeArrowheads="1"/>
          </p:cNvSpPr>
          <p:nvPr/>
        </p:nvSpPr>
        <p:spPr bwMode="auto">
          <a:xfrm>
            <a:off x="3049588" y="6191250"/>
            <a:ext cx="3524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01</a:t>
            </a:r>
          </a:p>
        </p:txBody>
      </p:sp>
      <p:sp>
        <p:nvSpPr>
          <p:cNvPr id="31840" name="Line 119"/>
          <p:cNvSpPr>
            <a:spLocks noChangeShapeType="1"/>
          </p:cNvSpPr>
          <p:nvPr/>
        </p:nvSpPr>
        <p:spPr bwMode="auto">
          <a:xfrm>
            <a:off x="3354388" y="6392863"/>
            <a:ext cx="1587" cy="6985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1" name="Line 120"/>
          <p:cNvSpPr>
            <a:spLocks noChangeShapeType="1"/>
          </p:cNvSpPr>
          <p:nvPr/>
        </p:nvSpPr>
        <p:spPr bwMode="auto">
          <a:xfrm>
            <a:off x="3335338" y="3840163"/>
            <a:ext cx="1587" cy="2032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2" name="Line 121"/>
          <p:cNvSpPr>
            <a:spLocks noChangeShapeType="1"/>
          </p:cNvSpPr>
          <p:nvPr/>
        </p:nvSpPr>
        <p:spPr bwMode="auto">
          <a:xfrm>
            <a:off x="3351213" y="5848350"/>
            <a:ext cx="1587" cy="2540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8" name="Picture 117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Rectangle 118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55575" y="282575"/>
            <a:ext cx="8729663" cy="450850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ASSOCIATIVE  MEMORY  PAGE  TABLE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633413" y="790575"/>
            <a:ext cx="5718175" cy="82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Assume that 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Number of Blocks in memory = m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Number of Pages in Virtual Address Space = n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33413" y="1646238"/>
            <a:ext cx="6175375" cy="206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Page 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- Straight forward design -&gt; n entry table in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Inefficient storage space utilization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&lt;- n-m entries of the table is empty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- More efficient method is m-entry Page Table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       Page Table made of an Associative Memory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       m words; (Page Number:Block Number)</a:t>
            </a:r>
            <a:r>
              <a:rPr lang="ar-SA" sz="18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8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70263" y="3721100"/>
            <a:ext cx="3762375" cy="2325688"/>
            <a:chOff x="2123" y="2344"/>
            <a:chExt cx="2370" cy="1465"/>
          </a:xfrm>
        </p:grpSpPr>
        <p:sp>
          <p:nvSpPr>
            <p:cNvPr id="32776" name="Rectangle 5"/>
            <p:cNvSpPr>
              <a:spLocks noChangeArrowheads="1"/>
            </p:cNvSpPr>
            <p:nvPr/>
          </p:nvSpPr>
          <p:spPr bwMode="auto">
            <a:xfrm>
              <a:off x="2161" y="2687"/>
              <a:ext cx="1387" cy="1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Rectangle 6"/>
            <p:cNvSpPr>
              <a:spLocks noChangeArrowheads="1"/>
            </p:cNvSpPr>
            <p:nvPr/>
          </p:nvSpPr>
          <p:spPr bwMode="auto">
            <a:xfrm>
              <a:off x="2196" y="2686"/>
              <a:ext cx="383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1  0  1</a:t>
              </a:r>
            </a:p>
          </p:txBody>
        </p:sp>
        <p:sp>
          <p:nvSpPr>
            <p:cNvPr id="32778" name="Line 7"/>
            <p:cNvSpPr>
              <a:spLocks noChangeShapeType="1"/>
            </p:cNvSpPr>
            <p:nvPr/>
          </p:nvSpPr>
          <p:spPr bwMode="auto">
            <a:xfrm flipV="1">
              <a:off x="2584" y="2688"/>
              <a:ext cx="1" cy="107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Rectangle 8"/>
            <p:cNvSpPr>
              <a:spLocks noChangeArrowheads="1"/>
            </p:cNvSpPr>
            <p:nvPr/>
          </p:nvSpPr>
          <p:spPr bwMode="auto">
            <a:xfrm>
              <a:off x="2700" y="2686"/>
              <a:ext cx="691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Line number</a:t>
              </a:r>
            </a:p>
          </p:txBody>
        </p:sp>
        <p:sp>
          <p:nvSpPr>
            <p:cNvPr id="32780" name="Rectangle 9"/>
            <p:cNvSpPr>
              <a:spLocks noChangeArrowheads="1"/>
            </p:cNvSpPr>
            <p:nvPr/>
          </p:nvSpPr>
          <p:spPr bwMode="auto">
            <a:xfrm>
              <a:off x="2160" y="2504"/>
              <a:ext cx="51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no.</a:t>
              </a:r>
            </a:p>
          </p:txBody>
        </p:sp>
        <p:sp>
          <p:nvSpPr>
            <p:cNvPr id="32781" name="Rectangle 10"/>
            <p:cNvSpPr>
              <a:spLocks noChangeArrowheads="1"/>
            </p:cNvSpPr>
            <p:nvPr/>
          </p:nvSpPr>
          <p:spPr bwMode="auto">
            <a:xfrm>
              <a:off x="3547" y="2686"/>
              <a:ext cx="948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Argument register</a:t>
              </a:r>
            </a:p>
          </p:txBody>
        </p:sp>
        <p:sp>
          <p:nvSpPr>
            <p:cNvPr id="32782" name="Rectangle 11"/>
            <p:cNvSpPr>
              <a:spLocks noChangeArrowheads="1"/>
            </p:cNvSpPr>
            <p:nvPr/>
          </p:nvSpPr>
          <p:spPr bwMode="auto">
            <a:xfrm>
              <a:off x="2161" y="2915"/>
              <a:ext cx="705" cy="1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3" name="Rectangle 12"/>
            <p:cNvSpPr>
              <a:spLocks noChangeArrowheads="1"/>
            </p:cNvSpPr>
            <p:nvPr/>
          </p:nvSpPr>
          <p:spPr bwMode="auto">
            <a:xfrm>
              <a:off x="2195" y="2912"/>
              <a:ext cx="70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1  0  1      0  0</a:t>
              </a:r>
            </a:p>
          </p:txBody>
        </p:sp>
        <p:sp>
          <p:nvSpPr>
            <p:cNvPr id="32784" name="Rectangle 13"/>
            <p:cNvSpPr>
              <a:spLocks noChangeArrowheads="1"/>
            </p:cNvSpPr>
            <p:nvPr/>
          </p:nvSpPr>
          <p:spPr bwMode="auto">
            <a:xfrm>
              <a:off x="2161" y="3143"/>
              <a:ext cx="705" cy="115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Rectangle 14"/>
            <p:cNvSpPr>
              <a:spLocks noChangeArrowheads="1"/>
            </p:cNvSpPr>
            <p:nvPr/>
          </p:nvSpPr>
          <p:spPr bwMode="auto">
            <a:xfrm>
              <a:off x="2195" y="3141"/>
              <a:ext cx="70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0  0  1      1  1</a:t>
              </a:r>
            </a:p>
          </p:txBody>
        </p:sp>
        <p:sp>
          <p:nvSpPr>
            <p:cNvPr id="32786" name="Line 15"/>
            <p:cNvSpPr>
              <a:spLocks noChangeShapeType="1"/>
            </p:cNvSpPr>
            <p:nvPr/>
          </p:nvSpPr>
          <p:spPr bwMode="auto">
            <a:xfrm>
              <a:off x="2584" y="3143"/>
              <a:ext cx="1" cy="113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Rectangle 16"/>
            <p:cNvSpPr>
              <a:spLocks noChangeArrowheads="1"/>
            </p:cNvSpPr>
            <p:nvPr/>
          </p:nvSpPr>
          <p:spPr bwMode="auto">
            <a:xfrm>
              <a:off x="2161" y="3257"/>
              <a:ext cx="705" cy="115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Rectangle 17"/>
            <p:cNvSpPr>
              <a:spLocks noChangeArrowheads="1"/>
            </p:cNvSpPr>
            <p:nvPr/>
          </p:nvSpPr>
          <p:spPr bwMode="auto">
            <a:xfrm>
              <a:off x="2195" y="3253"/>
              <a:ext cx="70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0  1  0      0  0</a:t>
              </a:r>
            </a:p>
          </p:txBody>
        </p:sp>
        <p:sp>
          <p:nvSpPr>
            <p:cNvPr id="32789" name="Line 18"/>
            <p:cNvSpPr>
              <a:spLocks noChangeShapeType="1"/>
            </p:cNvSpPr>
            <p:nvPr/>
          </p:nvSpPr>
          <p:spPr bwMode="auto">
            <a:xfrm>
              <a:off x="2584" y="3257"/>
              <a:ext cx="1" cy="117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Rectangle 19"/>
            <p:cNvSpPr>
              <a:spLocks noChangeArrowheads="1"/>
            </p:cNvSpPr>
            <p:nvPr/>
          </p:nvSpPr>
          <p:spPr bwMode="auto">
            <a:xfrm>
              <a:off x="2161" y="3371"/>
              <a:ext cx="705" cy="11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Rectangle 20"/>
            <p:cNvSpPr>
              <a:spLocks noChangeArrowheads="1"/>
            </p:cNvSpPr>
            <p:nvPr/>
          </p:nvSpPr>
          <p:spPr bwMode="auto">
            <a:xfrm>
              <a:off x="2195" y="3370"/>
              <a:ext cx="70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1  0  1      0  1</a:t>
              </a:r>
            </a:p>
          </p:txBody>
        </p:sp>
        <p:sp>
          <p:nvSpPr>
            <p:cNvPr id="32792" name="Line 21"/>
            <p:cNvSpPr>
              <a:spLocks noChangeShapeType="1"/>
            </p:cNvSpPr>
            <p:nvPr/>
          </p:nvSpPr>
          <p:spPr bwMode="auto">
            <a:xfrm>
              <a:off x="2584" y="3371"/>
              <a:ext cx="1" cy="12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Rectangle 22"/>
            <p:cNvSpPr>
              <a:spLocks noChangeArrowheads="1"/>
            </p:cNvSpPr>
            <p:nvPr/>
          </p:nvSpPr>
          <p:spPr bwMode="auto">
            <a:xfrm>
              <a:off x="2161" y="3485"/>
              <a:ext cx="705" cy="10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Rectangle 23"/>
            <p:cNvSpPr>
              <a:spLocks noChangeArrowheads="1"/>
            </p:cNvSpPr>
            <p:nvPr/>
          </p:nvSpPr>
          <p:spPr bwMode="auto">
            <a:xfrm>
              <a:off x="2195" y="3483"/>
              <a:ext cx="70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1  1  0      1  0</a:t>
              </a:r>
            </a:p>
          </p:txBody>
        </p:sp>
        <p:sp>
          <p:nvSpPr>
            <p:cNvPr id="32795" name="Line 24"/>
            <p:cNvSpPr>
              <a:spLocks noChangeShapeType="1"/>
            </p:cNvSpPr>
            <p:nvPr/>
          </p:nvSpPr>
          <p:spPr bwMode="auto">
            <a:xfrm>
              <a:off x="2584" y="3485"/>
              <a:ext cx="1" cy="100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Rectangle 25"/>
            <p:cNvSpPr>
              <a:spLocks noChangeArrowheads="1"/>
            </p:cNvSpPr>
            <p:nvPr/>
          </p:nvSpPr>
          <p:spPr bwMode="auto">
            <a:xfrm>
              <a:off x="2914" y="2912"/>
              <a:ext cx="670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Key register</a:t>
              </a:r>
            </a:p>
          </p:txBody>
        </p:sp>
        <p:sp>
          <p:nvSpPr>
            <p:cNvPr id="32797" name="Rectangle 26"/>
            <p:cNvSpPr>
              <a:spLocks noChangeArrowheads="1"/>
            </p:cNvSpPr>
            <p:nvPr/>
          </p:nvSpPr>
          <p:spPr bwMode="auto">
            <a:xfrm>
              <a:off x="2914" y="3296"/>
              <a:ext cx="1049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Associative memory</a:t>
              </a:r>
            </a:p>
          </p:txBody>
        </p:sp>
        <p:sp>
          <p:nvSpPr>
            <p:cNvPr id="32798" name="Rectangle 27"/>
            <p:cNvSpPr>
              <a:spLocks noChangeArrowheads="1"/>
            </p:cNvSpPr>
            <p:nvPr/>
          </p:nvSpPr>
          <p:spPr bwMode="auto">
            <a:xfrm>
              <a:off x="2123" y="3650"/>
              <a:ext cx="514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Page no.</a:t>
              </a:r>
            </a:p>
          </p:txBody>
        </p:sp>
        <p:sp>
          <p:nvSpPr>
            <p:cNvPr id="32799" name="Rectangle 28"/>
            <p:cNvSpPr>
              <a:spLocks noChangeArrowheads="1"/>
            </p:cNvSpPr>
            <p:nvPr/>
          </p:nvSpPr>
          <p:spPr bwMode="auto">
            <a:xfrm>
              <a:off x="2528" y="3650"/>
              <a:ext cx="548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Block no.</a:t>
              </a:r>
            </a:p>
          </p:txBody>
        </p:sp>
        <p:sp>
          <p:nvSpPr>
            <p:cNvPr id="32800" name="Rectangle 29"/>
            <p:cNvSpPr>
              <a:spLocks noChangeArrowheads="1"/>
            </p:cNvSpPr>
            <p:nvPr/>
          </p:nvSpPr>
          <p:spPr bwMode="auto">
            <a:xfrm>
              <a:off x="2533" y="2344"/>
              <a:ext cx="810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Arial" charset="0"/>
                </a:rPr>
                <a:t>Virtual address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2162" y="2467"/>
              <a:ext cx="1385" cy="186"/>
              <a:chOff x="2162" y="2467"/>
              <a:chExt cx="1385" cy="186"/>
            </a:xfrm>
          </p:grpSpPr>
          <p:sp>
            <p:nvSpPr>
              <p:cNvPr id="32811" name="AutoShape 31"/>
              <p:cNvSpPr>
                <a:spLocks noChangeArrowheads="1"/>
              </p:cNvSpPr>
              <p:nvPr/>
            </p:nvSpPr>
            <p:spPr bwMode="auto">
              <a:xfrm>
                <a:off x="2162" y="2467"/>
                <a:ext cx="1386" cy="18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600"/>
                  <a:gd name="T19" fmla="*/ 0 h 21600"/>
                  <a:gd name="T20" fmla="*/ 10800 w 21600"/>
                  <a:gd name="T21" fmla="*/ 10742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0" y="10800"/>
                    </a:moveTo>
                    <a:cubicBezTo>
                      <a:pt x="0" y="4841"/>
                      <a:pt x="4826" y="8"/>
                      <a:pt x="10785" y="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0" y="10800"/>
                    </a:moveTo>
                    <a:cubicBezTo>
                      <a:pt x="0" y="4841"/>
                      <a:pt x="4826" y="8"/>
                      <a:pt x="10785" y="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2" name="AutoShape 32"/>
              <p:cNvSpPr>
                <a:spLocks noChangeArrowheads="1"/>
              </p:cNvSpPr>
              <p:nvPr/>
            </p:nvSpPr>
            <p:spPr bwMode="auto">
              <a:xfrm>
                <a:off x="2185" y="2467"/>
                <a:ext cx="1363" cy="18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602 w 21600"/>
                  <a:gd name="T19" fmla="*/ 0 h 21600"/>
                  <a:gd name="T20" fmla="*/ 21600 w 21600"/>
                  <a:gd name="T21" fmla="*/ 10742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2162" y="2621"/>
              <a:ext cx="411" cy="67"/>
              <a:chOff x="2162" y="2621"/>
              <a:chExt cx="411" cy="67"/>
            </a:xfrm>
          </p:grpSpPr>
          <p:sp>
            <p:nvSpPr>
              <p:cNvPr id="32809" name="AutoShape 34"/>
              <p:cNvSpPr>
                <a:spLocks noChangeArrowheads="1"/>
              </p:cNvSpPr>
              <p:nvPr/>
            </p:nvSpPr>
            <p:spPr bwMode="auto">
              <a:xfrm>
                <a:off x="2162" y="2621"/>
                <a:ext cx="412" cy="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600"/>
                  <a:gd name="T19" fmla="*/ 0 h 21600"/>
                  <a:gd name="T20" fmla="*/ 10800 w 21600"/>
                  <a:gd name="T21" fmla="*/ 108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0" y="10800"/>
                    </a:moveTo>
                    <a:cubicBezTo>
                      <a:pt x="0" y="4854"/>
                      <a:pt x="4804" y="27"/>
                      <a:pt x="10750" y="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0" y="10800"/>
                    </a:moveTo>
                    <a:cubicBezTo>
                      <a:pt x="0" y="4854"/>
                      <a:pt x="4804" y="27"/>
                      <a:pt x="10750" y="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0" name="AutoShape 35"/>
              <p:cNvSpPr>
                <a:spLocks noChangeArrowheads="1"/>
              </p:cNvSpPr>
              <p:nvPr/>
            </p:nvSpPr>
            <p:spPr bwMode="auto">
              <a:xfrm>
                <a:off x="2167" y="2621"/>
                <a:ext cx="406" cy="6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587 w 21600"/>
                  <a:gd name="T19" fmla="*/ 0 h 21600"/>
                  <a:gd name="T20" fmla="*/ 21600 w 21600"/>
                  <a:gd name="T21" fmla="*/ 108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835" y="21600"/>
                      <a:pt x="0" y="16764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-1"/>
                      <a:pt x="21599" y="4835"/>
                      <a:pt x="21600" y="10799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2161" y="3570"/>
              <a:ext cx="397" cy="81"/>
              <a:chOff x="2161" y="3570"/>
              <a:chExt cx="397" cy="81"/>
            </a:xfrm>
          </p:grpSpPr>
          <p:sp>
            <p:nvSpPr>
              <p:cNvPr id="32807" name="AutoShape 37"/>
              <p:cNvSpPr>
                <a:spLocks noChangeArrowheads="1"/>
              </p:cNvSpPr>
              <p:nvPr/>
            </p:nvSpPr>
            <p:spPr bwMode="auto">
              <a:xfrm>
                <a:off x="2162" y="3570"/>
                <a:ext cx="397" cy="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600"/>
                  <a:gd name="T19" fmla="*/ 10800 h 21600"/>
                  <a:gd name="T20" fmla="*/ 10773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10800" y="21600"/>
                    </a:moveTo>
                    <a:cubicBezTo>
                      <a:pt x="4835" y="21600"/>
                      <a:pt x="0" y="16764"/>
                      <a:pt x="0" y="1080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10800" y="21600"/>
                    </a:moveTo>
                    <a:cubicBezTo>
                      <a:pt x="4835" y="21600"/>
                      <a:pt x="0" y="16764"/>
                      <a:pt x="0" y="1080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8" name="AutoShape 38"/>
              <p:cNvSpPr>
                <a:spLocks noChangeArrowheads="1"/>
              </p:cNvSpPr>
              <p:nvPr/>
            </p:nvSpPr>
            <p:spPr bwMode="auto">
              <a:xfrm>
                <a:off x="2161" y="3570"/>
                <a:ext cx="397" cy="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773 w 21600"/>
                  <a:gd name="T19" fmla="*/ 10800 h 21600"/>
                  <a:gd name="T20" fmla="*/ 21600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599"/>
                      <a:pt x="10800" y="2160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599"/>
                      <a:pt x="10800" y="2160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2603" y="3570"/>
              <a:ext cx="262" cy="81"/>
              <a:chOff x="2603" y="3570"/>
              <a:chExt cx="262" cy="81"/>
            </a:xfrm>
          </p:grpSpPr>
          <p:sp>
            <p:nvSpPr>
              <p:cNvPr id="32805" name="AutoShape 40"/>
              <p:cNvSpPr>
                <a:spLocks noChangeArrowheads="1"/>
              </p:cNvSpPr>
              <p:nvPr/>
            </p:nvSpPr>
            <p:spPr bwMode="auto">
              <a:xfrm>
                <a:off x="2604" y="3570"/>
                <a:ext cx="262" cy="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600"/>
                  <a:gd name="T19" fmla="*/ 10800 h 21600"/>
                  <a:gd name="T20" fmla="*/ 10800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10800" y="21600"/>
                    </a:moveTo>
                    <a:cubicBezTo>
                      <a:pt x="4835" y="21600"/>
                      <a:pt x="0" y="16764"/>
                      <a:pt x="0" y="1080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10800" y="21600"/>
                    </a:moveTo>
                    <a:cubicBezTo>
                      <a:pt x="4835" y="21600"/>
                      <a:pt x="0" y="16764"/>
                      <a:pt x="0" y="1080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6" name="AutoShape 41"/>
              <p:cNvSpPr>
                <a:spLocks noChangeArrowheads="1"/>
              </p:cNvSpPr>
              <p:nvPr/>
            </p:nvSpPr>
            <p:spPr bwMode="auto">
              <a:xfrm>
                <a:off x="2603" y="3570"/>
                <a:ext cx="262" cy="8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10800 w 21600"/>
                  <a:gd name="T19" fmla="*/ 10800 h 21600"/>
                  <a:gd name="T20" fmla="*/ 21600 w 21600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 stroke="0">
                    <a:moveTo>
                      <a:pt x="21600" y="10800"/>
                    </a:moveTo>
                    <a:cubicBezTo>
                      <a:pt x="21600" y="16764"/>
                      <a:pt x="16764" y="21599"/>
                      <a:pt x="10800" y="21600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21600" y="10800"/>
                    </a:moveTo>
                    <a:cubicBezTo>
                      <a:pt x="21600" y="16764"/>
                      <a:pt x="16764" y="21599"/>
                      <a:pt x="10800" y="21600"/>
                    </a:cubicBezTo>
                  </a:path>
                </a:pathLst>
              </a:custGeom>
              <a:noFill/>
              <a:ln w="255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2774" name="Rectangle 42"/>
          <p:cNvSpPr>
            <a:spLocks noChangeArrowheads="1"/>
          </p:cNvSpPr>
          <p:nvPr/>
        </p:nvSpPr>
        <p:spPr bwMode="auto">
          <a:xfrm>
            <a:off x="787400" y="5929313"/>
            <a:ext cx="5784850" cy="58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Page Fault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Page number cannot be found in the Page Table</a:t>
            </a:r>
          </a:p>
        </p:txBody>
      </p:sp>
      <p:pic>
        <p:nvPicPr>
          <p:cNvPr id="45" name="Picture 4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19075" y="273050"/>
            <a:ext cx="8677275" cy="441325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PAGE  FAULT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298450" y="5954713"/>
            <a:ext cx="4391025" cy="481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 Processor architecture should provide the ability 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to restart any instruction after a page fault.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-398463" y="1058863"/>
            <a:ext cx="5934076" cy="4808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1. Trap to the OS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2. Save the user registers and program state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3. Determine that the interrupt was a page fault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4. Check that the page reference was legal and 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determine the location of the page on the 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backing store(disk)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5. Issue a read from the backing store to  a free 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frame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a. Wait in a queue for this device until serviced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b. Wait for the device seek and/or latency time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c. Begin the transfer of the page to a free frame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6. While waiting, the CPU may be allocated to 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	some other process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7. Interrupt from the backing store (I/O completed)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8. Save the registers and program state for the other user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9. Determine that the interrupt was from the backing store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10. Correct the page tables (the desired page is now in memory)</a:t>
            </a:r>
            <a:r>
              <a:rPr lang="ar-SA" sz="1200" b="1">
                <a:solidFill>
                  <a:srgbClr val="000000"/>
                </a:solidFill>
                <a:latin typeface="Arial" charset="0"/>
              </a:rPr>
              <a:t>‏</a:t>
            </a:r>
            <a:endParaRPr lang="en-GB" sz="1200" b="1">
              <a:solidFill>
                <a:srgbClr val="000000"/>
              </a:solidFill>
              <a:latin typeface="Arial" charset="0"/>
            </a:endParaRP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11. Wait for the CPU to be allocated to this process again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12. Restore the user registers, program state, and new page table, then </a:t>
            </a:r>
          </a:p>
          <a:p>
            <a:pPr marL="569913" lvl="1">
              <a:lnSpc>
                <a:spcPct val="97000"/>
              </a:lnSpc>
              <a:spcBef>
                <a:spcPts val="425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      resume the interrupted instruction.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6073775" y="2244725"/>
            <a:ext cx="111125" cy="13335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>
            <a:off x="6562725" y="2654300"/>
            <a:ext cx="952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4068763" y="2443163"/>
            <a:ext cx="652462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LOAD  M</a:t>
            </a:r>
          </a:p>
        </p:txBody>
      </p:sp>
      <p:sp>
        <p:nvSpPr>
          <p:cNvPr id="33800" name="Line 7"/>
          <p:cNvSpPr>
            <a:spLocks noChangeShapeType="1"/>
          </p:cNvSpPr>
          <p:nvPr/>
        </p:nvSpPr>
        <p:spPr bwMode="auto">
          <a:xfrm>
            <a:off x="4095750" y="1998663"/>
            <a:ext cx="1588" cy="196373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4813300" y="1998663"/>
            <a:ext cx="1588" cy="196373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9"/>
          <p:cNvSpPr>
            <a:spLocks noChangeShapeType="1"/>
          </p:cNvSpPr>
          <p:nvPr/>
        </p:nvSpPr>
        <p:spPr bwMode="auto">
          <a:xfrm>
            <a:off x="4103688" y="2343150"/>
            <a:ext cx="7048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>
            <a:off x="4103688" y="2757488"/>
            <a:ext cx="704850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Rectangle 11"/>
          <p:cNvSpPr>
            <a:spLocks noChangeArrowheads="1"/>
          </p:cNvSpPr>
          <p:nvPr/>
        </p:nvSpPr>
        <p:spPr bwMode="auto">
          <a:xfrm>
            <a:off x="5970588" y="2309813"/>
            <a:ext cx="573087" cy="71755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2"/>
          <p:cNvSpPr>
            <a:spLocks noChangeShapeType="1"/>
          </p:cNvSpPr>
          <p:nvPr/>
        </p:nvSpPr>
        <p:spPr bwMode="auto">
          <a:xfrm>
            <a:off x="5970588" y="2592388"/>
            <a:ext cx="571500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Line 13"/>
          <p:cNvSpPr>
            <a:spLocks noChangeShapeType="1"/>
          </p:cNvSpPr>
          <p:nvPr/>
        </p:nvSpPr>
        <p:spPr bwMode="auto">
          <a:xfrm>
            <a:off x="5970588" y="2767013"/>
            <a:ext cx="571500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>
            <a:off x="6386513" y="2600325"/>
            <a:ext cx="1587" cy="1555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8" name="Rectangle 15"/>
          <p:cNvSpPr>
            <a:spLocks noChangeArrowheads="1"/>
          </p:cNvSpPr>
          <p:nvPr/>
        </p:nvSpPr>
        <p:spPr bwMode="auto">
          <a:xfrm>
            <a:off x="6359525" y="2565400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3809" name="AutoShape 16"/>
          <p:cNvSpPr>
            <a:spLocks noChangeArrowheads="1"/>
          </p:cNvSpPr>
          <p:nvPr/>
        </p:nvSpPr>
        <p:spPr bwMode="auto">
          <a:xfrm>
            <a:off x="5821363" y="2482850"/>
            <a:ext cx="307975" cy="2889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5509 h 21600"/>
              <a:gd name="T20" fmla="*/ 10799 w 21600"/>
              <a:gd name="T21" fmla="*/ 14213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515" y="14095"/>
                </a:moveTo>
                <a:cubicBezTo>
                  <a:pt x="173" y="13030"/>
                  <a:pt x="0" y="11918"/>
                  <a:pt x="0" y="10800"/>
                </a:cubicBezTo>
                <a:cubicBezTo>
                  <a:pt x="-1" y="8938"/>
                  <a:pt x="481" y="7108"/>
                  <a:pt x="1396" y="5488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515" y="14095"/>
                </a:moveTo>
                <a:cubicBezTo>
                  <a:pt x="173" y="13030"/>
                  <a:pt x="0" y="11918"/>
                  <a:pt x="0" y="10800"/>
                </a:cubicBezTo>
                <a:cubicBezTo>
                  <a:pt x="-1" y="8938"/>
                  <a:pt x="481" y="7108"/>
                  <a:pt x="1396" y="5488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7"/>
          <p:cNvSpPr>
            <a:spLocks noChangeShapeType="1"/>
          </p:cNvSpPr>
          <p:nvPr/>
        </p:nvSpPr>
        <p:spPr bwMode="auto">
          <a:xfrm>
            <a:off x="4813300" y="2547938"/>
            <a:ext cx="1020763" cy="650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Rectangle 18"/>
          <p:cNvSpPr>
            <a:spLocks noChangeArrowheads="1"/>
          </p:cNvSpPr>
          <p:nvPr/>
        </p:nvSpPr>
        <p:spPr bwMode="auto">
          <a:xfrm>
            <a:off x="4921250" y="2247900"/>
            <a:ext cx="91757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Reference</a:t>
            </a:r>
          </a:p>
        </p:txBody>
      </p:sp>
      <p:sp>
        <p:nvSpPr>
          <p:cNvPr id="33812" name="Oval 19"/>
          <p:cNvSpPr>
            <a:spLocks noChangeArrowheads="1"/>
          </p:cNvSpPr>
          <p:nvPr/>
        </p:nvSpPr>
        <p:spPr bwMode="auto">
          <a:xfrm>
            <a:off x="4832350" y="2306638"/>
            <a:ext cx="149225" cy="13970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0"/>
          <p:cNvSpPr>
            <a:spLocks noChangeArrowheads="1"/>
          </p:cNvSpPr>
          <p:nvPr/>
        </p:nvSpPr>
        <p:spPr bwMode="auto">
          <a:xfrm>
            <a:off x="4773613" y="2278063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3814" name="Rectangle 21"/>
          <p:cNvSpPr>
            <a:spLocks noChangeArrowheads="1"/>
          </p:cNvSpPr>
          <p:nvPr/>
        </p:nvSpPr>
        <p:spPr bwMode="auto">
          <a:xfrm>
            <a:off x="5613400" y="1025525"/>
            <a:ext cx="508000" cy="5508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2"/>
          <p:cNvSpPr>
            <a:spLocks noChangeArrowheads="1"/>
          </p:cNvSpPr>
          <p:nvPr/>
        </p:nvSpPr>
        <p:spPr bwMode="auto">
          <a:xfrm>
            <a:off x="5691188" y="1165225"/>
            <a:ext cx="342900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OS</a:t>
            </a:r>
          </a:p>
        </p:txBody>
      </p:sp>
      <p:sp>
        <p:nvSpPr>
          <p:cNvPr id="33816" name="AutoShape 23"/>
          <p:cNvSpPr>
            <a:spLocks noChangeArrowheads="1"/>
          </p:cNvSpPr>
          <p:nvPr/>
        </p:nvSpPr>
        <p:spPr bwMode="auto">
          <a:xfrm>
            <a:off x="5989638" y="1266825"/>
            <a:ext cx="306387" cy="2984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170 h 21600"/>
              <a:gd name="T20" fmla="*/ 21599 w 21600"/>
              <a:gd name="T21" fmla="*/ 152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0605" y="6274"/>
                </a:moveTo>
                <a:cubicBezTo>
                  <a:pt x="21260" y="7693"/>
                  <a:pt x="21600" y="9237"/>
                  <a:pt x="21600" y="10800"/>
                </a:cubicBezTo>
                <a:cubicBezTo>
                  <a:pt x="21600" y="12316"/>
                  <a:pt x="21280" y="13815"/>
                  <a:pt x="20663" y="152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0605" y="6274"/>
                </a:moveTo>
                <a:cubicBezTo>
                  <a:pt x="21260" y="7693"/>
                  <a:pt x="21600" y="9237"/>
                  <a:pt x="21600" y="10800"/>
                </a:cubicBezTo>
                <a:cubicBezTo>
                  <a:pt x="21600" y="12316"/>
                  <a:pt x="21280" y="13815"/>
                  <a:pt x="20663" y="15200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Line 24"/>
          <p:cNvSpPr>
            <a:spLocks noChangeShapeType="1"/>
          </p:cNvSpPr>
          <p:nvPr/>
        </p:nvSpPr>
        <p:spPr bwMode="auto">
          <a:xfrm flipV="1">
            <a:off x="6276975" y="1412875"/>
            <a:ext cx="390525" cy="793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Line 25"/>
          <p:cNvSpPr>
            <a:spLocks noChangeShapeType="1"/>
          </p:cNvSpPr>
          <p:nvPr/>
        </p:nvSpPr>
        <p:spPr bwMode="auto">
          <a:xfrm>
            <a:off x="6794500" y="1541463"/>
            <a:ext cx="1588" cy="9667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9" name="AutoShape 26"/>
          <p:cNvSpPr>
            <a:spLocks noChangeArrowheads="1"/>
          </p:cNvSpPr>
          <p:nvPr/>
        </p:nvSpPr>
        <p:spPr bwMode="auto">
          <a:xfrm>
            <a:off x="6546850" y="1416050"/>
            <a:ext cx="246063" cy="242888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601 w 21600"/>
              <a:gd name="T19" fmla="*/ 0 h 21600"/>
              <a:gd name="T20" fmla="*/ 21592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624" y="1"/>
                </a:moveTo>
                <a:cubicBezTo>
                  <a:pt x="10682" y="0"/>
                  <a:pt x="10741" y="-1"/>
                  <a:pt x="10800" y="0"/>
                </a:cubicBezTo>
                <a:cubicBezTo>
                  <a:pt x="16677" y="0"/>
                  <a:pt x="21476" y="4700"/>
                  <a:pt x="21597" y="1057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624" y="1"/>
                </a:moveTo>
                <a:cubicBezTo>
                  <a:pt x="10682" y="0"/>
                  <a:pt x="10741" y="-1"/>
                  <a:pt x="10800" y="0"/>
                </a:cubicBezTo>
                <a:cubicBezTo>
                  <a:pt x="16677" y="0"/>
                  <a:pt x="21476" y="4700"/>
                  <a:pt x="21597" y="10576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AutoShape 27"/>
          <p:cNvSpPr>
            <a:spLocks noChangeArrowheads="1"/>
          </p:cNvSpPr>
          <p:nvPr/>
        </p:nvSpPr>
        <p:spPr bwMode="auto">
          <a:xfrm>
            <a:off x="6529388" y="2343150"/>
            <a:ext cx="265112" cy="3016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816 w 21600"/>
              <a:gd name="T19" fmla="*/ 10799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10445" y="21600"/>
                  <a:pt x="10090" y="21582"/>
                  <a:pt x="9736" y="21547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600"/>
                  <a:pt x="10800" y="21600"/>
                </a:cubicBezTo>
                <a:cubicBezTo>
                  <a:pt x="10445" y="21600"/>
                  <a:pt x="10090" y="21582"/>
                  <a:pt x="9736" y="21547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Rectangle 28"/>
          <p:cNvSpPr>
            <a:spLocks noChangeArrowheads="1"/>
          </p:cNvSpPr>
          <p:nvPr/>
        </p:nvSpPr>
        <p:spPr bwMode="auto">
          <a:xfrm>
            <a:off x="6359525" y="1598613"/>
            <a:ext cx="4699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trap</a:t>
            </a:r>
          </a:p>
        </p:txBody>
      </p:sp>
      <p:sp>
        <p:nvSpPr>
          <p:cNvPr id="33822" name="Oval 29"/>
          <p:cNvSpPr>
            <a:spLocks noChangeArrowheads="1"/>
          </p:cNvSpPr>
          <p:nvPr/>
        </p:nvSpPr>
        <p:spPr bwMode="auto">
          <a:xfrm>
            <a:off x="6205538" y="1616075"/>
            <a:ext cx="157162" cy="163513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Rectangle 30"/>
          <p:cNvSpPr>
            <a:spLocks noChangeArrowheads="1"/>
          </p:cNvSpPr>
          <p:nvPr/>
        </p:nvSpPr>
        <p:spPr bwMode="auto">
          <a:xfrm>
            <a:off x="6162675" y="1593850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80313" y="1439863"/>
            <a:ext cx="1074737" cy="1482725"/>
            <a:chOff x="4775" y="907"/>
            <a:chExt cx="677" cy="934"/>
          </a:xfrm>
        </p:grpSpPr>
        <p:sp>
          <p:nvSpPr>
            <p:cNvPr id="33867" name="AutoShape 32"/>
            <p:cNvSpPr>
              <a:spLocks noChangeArrowheads="1"/>
            </p:cNvSpPr>
            <p:nvPr/>
          </p:nvSpPr>
          <p:spPr bwMode="auto">
            <a:xfrm>
              <a:off x="4780" y="908"/>
              <a:ext cx="659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10784 w 21600"/>
                <a:gd name="T21" fmla="*/ 1070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0" y="10800"/>
                  </a:moveTo>
                  <a:cubicBezTo>
                    <a:pt x="0" y="4849"/>
                    <a:pt x="4813" y="19"/>
                    <a:pt x="10764" y="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0" y="10800"/>
                  </a:moveTo>
                  <a:cubicBezTo>
                    <a:pt x="0" y="4849"/>
                    <a:pt x="4813" y="19"/>
                    <a:pt x="10764" y="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8" name="AutoShape 33"/>
            <p:cNvSpPr>
              <a:spLocks noChangeArrowheads="1"/>
            </p:cNvSpPr>
            <p:nvPr/>
          </p:nvSpPr>
          <p:spPr bwMode="auto">
            <a:xfrm>
              <a:off x="4789" y="908"/>
              <a:ext cx="650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601 w 21600"/>
                <a:gd name="T19" fmla="*/ 0 h 21600"/>
                <a:gd name="T20" fmla="*/ 21600 w 21600"/>
                <a:gd name="T21" fmla="*/ 1070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9" name="AutoShape 34"/>
            <p:cNvSpPr>
              <a:spLocks noChangeArrowheads="1"/>
            </p:cNvSpPr>
            <p:nvPr/>
          </p:nvSpPr>
          <p:spPr bwMode="auto">
            <a:xfrm>
              <a:off x="4780" y="907"/>
              <a:ext cx="659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10709 h 21600"/>
                <a:gd name="T20" fmla="*/ 1078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763" y="21599"/>
                  </a:moveTo>
                  <a:cubicBezTo>
                    <a:pt x="4813" y="21580"/>
                    <a:pt x="0" y="16750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763" y="21599"/>
                  </a:moveTo>
                  <a:cubicBezTo>
                    <a:pt x="4813" y="21580"/>
                    <a:pt x="0" y="16750"/>
                    <a:pt x="0" y="108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0" name="AutoShape 35"/>
            <p:cNvSpPr>
              <a:spLocks noChangeArrowheads="1"/>
            </p:cNvSpPr>
            <p:nvPr/>
          </p:nvSpPr>
          <p:spPr bwMode="auto">
            <a:xfrm>
              <a:off x="4777" y="907"/>
              <a:ext cx="662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00 w 21600"/>
                <a:gd name="T19" fmla="*/ 10709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10787" y="21600"/>
                    <a:pt x="10775" y="21599"/>
                    <a:pt x="10763" y="21599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10787" y="21600"/>
                    <a:pt x="10775" y="21599"/>
                    <a:pt x="10763" y="21599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1" name="AutoShape 36"/>
            <p:cNvSpPr>
              <a:spLocks noChangeArrowheads="1"/>
            </p:cNvSpPr>
            <p:nvPr/>
          </p:nvSpPr>
          <p:spPr bwMode="auto">
            <a:xfrm>
              <a:off x="4780" y="1723"/>
              <a:ext cx="659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10709 h 21600"/>
                <a:gd name="T20" fmla="*/ 1078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763" y="21599"/>
                  </a:moveTo>
                  <a:cubicBezTo>
                    <a:pt x="4813" y="21580"/>
                    <a:pt x="0" y="16750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763" y="21599"/>
                  </a:moveTo>
                  <a:cubicBezTo>
                    <a:pt x="4813" y="21580"/>
                    <a:pt x="0" y="16750"/>
                    <a:pt x="0" y="108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2" name="AutoShape 37"/>
            <p:cNvSpPr>
              <a:spLocks noChangeArrowheads="1"/>
            </p:cNvSpPr>
            <p:nvPr/>
          </p:nvSpPr>
          <p:spPr bwMode="auto">
            <a:xfrm>
              <a:off x="4777" y="1723"/>
              <a:ext cx="662" cy="1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00 w 21600"/>
                <a:gd name="T19" fmla="*/ 10709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10787" y="21600"/>
                    <a:pt x="10775" y="21599"/>
                    <a:pt x="10763" y="21599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10787" y="21600"/>
                    <a:pt x="10775" y="21599"/>
                    <a:pt x="10763" y="21599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3" name="Line 38"/>
            <p:cNvSpPr>
              <a:spLocks noChangeShapeType="1"/>
            </p:cNvSpPr>
            <p:nvPr/>
          </p:nvSpPr>
          <p:spPr bwMode="auto">
            <a:xfrm>
              <a:off x="4775" y="978"/>
              <a:ext cx="1" cy="793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39"/>
            <p:cNvSpPr>
              <a:spLocks noChangeShapeType="1"/>
            </p:cNvSpPr>
            <p:nvPr/>
          </p:nvSpPr>
          <p:spPr bwMode="auto">
            <a:xfrm>
              <a:off x="5453" y="978"/>
              <a:ext cx="1" cy="793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5" name="Line 40"/>
          <p:cNvSpPr>
            <a:spLocks noChangeShapeType="1"/>
          </p:cNvSpPr>
          <p:nvPr/>
        </p:nvSpPr>
        <p:spPr bwMode="auto">
          <a:xfrm>
            <a:off x="6138863" y="1117600"/>
            <a:ext cx="17129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6" name="AutoShape 41"/>
          <p:cNvSpPr>
            <a:spLocks noChangeArrowheads="1"/>
          </p:cNvSpPr>
          <p:nvPr/>
        </p:nvSpPr>
        <p:spPr bwMode="auto">
          <a:xfrm>
            <a:off x="8032750" y="1849438"/>
            <a:ext cx="296863" cy="2984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6170 w 21600"/>
              <a:gd name="T19" fmla="*/ 0 h 21600"/>
              <a:gd name="T20" fmla="*/ 1508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382" y="944"/>
                </a:moveTo>
                <a:cubicBezTo>
                  <a:pt x="7771" y="321"/>
                  <a:pt x="9277" y="-1"/>
                  <a:pt x="10800" y="0"/>
                </a:cubicBezTo>
                <a:cubicBezTo>
                  <a:pt x="12284" y="0"/>
                  <a:pt x="13753" y="306"/>
                  <a:pt x="15113" y="899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382" y="944"/>
                </a:moveTo>
                <a:cubicBezTo>
                  <a:pt x="7771" y="321"/>
                  <a:pt x="9277" y="-1"/>
                  <a:pt x="10800" y="0"/>
                </a:cubicBezTo>
                <a:cubicBezTo>
                  <a:pt x="12284" y="0"/>
                  <a:pt x="13753" y="306"/>
                  <a:pt x="15113" y="899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42"/>
          <p:cNvSpPr>
            <a:spLocks noChangeShapeType="1"/>
          </p:cNvSpPr>
          <p:nvPr/>
        </p:nvSpPr>
        <p:spPr bwMode="auto">
          <a:xfrm flipV="1">
            <a:off x="8180388" y="1331913"/>
            <a:ext cx="1587" cy="5492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8" name="AutoShape 43"/>
          <p:cNvSpPr>
            <a:spLocks noChangeArrowheads="1"/>
          </p:cNvSpPr>
          <p:nvPr/>
        </p:nvSpPr>
        <p:spPr bwMode="auto">
          <a:xfrm>
            <a:off x="7539038" y="1117600"/>
            <a:ext cx="636587" cy="4730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601 w 21600"/>
              <a:gd name="T19" fmla="*/ 0 h 21600"/>
              <a:gd name="T20" fmla="*/ 21597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35" y="0"/>
                </a:moveTo>
                <a:cubicBezTo>
                  <a:pt x="10756" y="0"/>
                  <a:pt x="10778" y="-1"/>
                  <a:pt x="10800" y="0"/>
                </a:cubicBezTo>
                <a:cubicBezTo>
                  <a:pt x="16726" y="0"/>
                  <a:pt x="21545" y="4775"/>
                  <a:pt x="21599" y="107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35" y="0"/>
                </a:moveTo>
                <a:cubicBezTo>
                  <a:pt x="10756" y="0"/>
                  <a:pt x="10778" y="-1"/>
                  <a:pt x="10800" y="0"/>
                </a:cubicBezTo>
                <a:cubicBezTo>
                  <a:pt x="16726" y="0"/>
                  <a:pt x="21545" y="4775"/>
                  <a:pt x="21599" y="10700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Oval 44"/>
          <p:cNvSpPr>
            <a:spLocks noChangeArrowheads="1"/>
          </p:cNvSpPr>
          <p:nvPr/>
        </p:nvSpPr>
        <p:spPr bwMode="auto">
          <a:xfrm>
            <a:off x="6207125" y="865188"/>
            <a:ext cx="158750" cy="160337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Rectangle 45"/>
          <p:cNvSpPr>
            <a:spLocks noChangeArrowheads="1"/>
          </p:cNvSpPr>
          <p:nvPr/>
        </p:nvSpPr>
        <p:spPr bwMode="auto">
          <a:xfrm>
            <a:off x="6169025" y="846138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3831" name="Rectangle 46"/>
          <p:cNvSpPr>
            <a:spLocks noChangeArrowheads="1"/>
          </p:cNvSpPr>
          <p:nvPr/>
        </p:nvSpPr>
        <p:spPr bwMode="auto">
          <a:xfrm>
            <a:off x="6359525" y="828675"/>
            <a:ext cx="19780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 is on backing store</a:t>
            </a:r>
          </a:p>
        </p:txBody>
      </p:sp>
      <p:sp>
        <p:nvSpPr>
          <p:cNvPr id="33832" name="Rectangle 47"/>
          <p:cNvSpPr>
            <a:spLocks noChangeArrowheads="1"/>
          </p:cNvSpPr>
          <p:nvPr/>
        </p:nvSpPr>
        <p:spPr bwMode="auto">
          <a:xfrm>
            <a:off x="6753225" y="2900363"/>
            <a:ext cx="739775" cy="1374775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Rectangle 48"/>
          <p:cNvSpPr>
            <a:spLocks noChangeArrowheads="1"/>
          </p:cNvSpPr>
          <p:nvPr/>
        </p:nvSpPr>
        <p:spPr bwMode="auto">
          <a:xfrm>
            <a:off x="6738938" y="3370263"/>
            <a:ext cx="72072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free frame</a:t>
            </a:r>
          </a:p>
        </p:txBody>
      </p:sp>
      <p:sp>
        <p:nvSpPr>
          <p:cNvPr id="33834" name="Line 49"/>
          <p:cNvSpPr>
            <a:spLocks noChangeShapeType="1"/>
          </p:cNvSpPr>
          <p:nvPr/>
        </p:nvSpPr>
        <p:spPr bwMode="auto">
          <a:xfrm>
            <a:off x="6753225" y="3132138"/>
            <a:ext cx="7397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5" name="Line 50"/>
          <p:cNvSpPr>
            <a:spLocks noChangeShapeType="1"/>
          </p:cNvSpPr>
          <p:nvPr/>
        </p:nvSpPr>
        <p:spPr bwMode="auto">
          <a:xfrm>
            <a:off x="6753225" y="3368675"/>
            <a:ext cx="7397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6" name="Line 51"/>
          <p:cNvSpPr>
            <a:spLocks noChangeShapeType="1"/>
          </p:cNvSpPr>
          <p:nvPr/>
        </p:nvSpPr>
        <p:spPr bwMode="auto">
          <a:xfrm>
            <a:off x="6753225" y="3597275"/>
            <a:ext cx="7397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7" name="Line 52"/>
          <p:cNvSpPr>
            <a:spLocks noChangeShapeType="1"/>
          </p:cNvSpPr>
          <p:nvPr/>
        </p:nvSpPr>
        <p:spPr bwMode="auto">
          <a:xfrm>
            <a:off x="6753225" y="3835400"/>
            <a:ext cx="7397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8" name="Line 53"/>
          <p:cNvSpPr>
            <a:spLocks noChangeShapeType="1"/>
          </p:cNvSpPr>
          <p:nvPr/>
        </p:nvSpPr>
        <p:spPr bwMode="auto">
          <a:xfrm>
            <a:off x="6753225" y="4075113"/>
            <a:ext cx="73977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9" name="Rectangle 54"/>
          <p:cNvSpPr>
            <a:spLocks noChangeArrowheads="1"/>
          </p:cNvSpPr>
          <p:nvPr/>
        </p:nvSpPr>
        <p:spPr bwMode="auto">
          <a:xfrm>
            <a:off x="6546850" y="4279900"/>
            <a:ext cx="11747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main memory</a:t>
            </a:r>
          </a:p>
        </p:txBody>
      </p:sp>
      <p:sp>
        <p:nvSpPr>
          <p:cNvPr id="33840" name="AutoShape 55"/>
          <p:cNvSpPr>
            <a:spLocks noChangeArrowheads="1"/>
          </p:cNvSpPr>
          <p:nvPr/>
        </p:nvSpPr>
        <p:spPr bwMode="auto">
          <a:xfrm>
            <a:off x="7362825" y="3325813"/>
            <a:ext cx="301625" cy="2889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170 h 21600"/>
              <a:gd name="T20" fmla="*/ 21599 w 21600"/>
              <a:gd name="T21" fmla="*/ 1508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0603" y="6268"/>
                </a:moveTo>
                <a:cubicBezTo>
                  <a:pt x="21259" y="7689"/>
                  <a:pt x="21600" y="9235"/>
                  <a:pt x="21600" y="10800"/>
                </a:cubicBezTo>
                <a:cubicBezTo>
                  <a:pt x="21600" y="12270"/>
                  <a:pt x="21299" y="13725"/>
                  <a:pt x="20717" y="15076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0603" y="6268"/>
                </a:moveTo>
                <a:cubicBezTo>
                  <a:pt x="21259" y="7689"/>
                  <a:pt x="21600" y="9235"/>
                  <a:pt x="21600" y="10800"/>
                </a:cubicBezTo>
                <a:cubicBezTo>
                  <a:pt x="21600" y="12270"/>
                  <a:pt x="21299" y="13725"/>
                  <a:pt x="20717" y="15076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Line 56"/>
          <p:cNvSpPr>
            <a:spLocks noChangeShapeType="1"/>
          </p:cNvSpPr>
          <p:nvPr/>
        </p:nvSpPr>
        <p:spPr bwMode="auto">
          <a:xfrm>
            <a:off x="7651750" y="3473450"/>
            <a:ext cx="2635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2" name="Line 57"/>
          <p:cNvSpPr>
            <a:spLocks noChangeShapeType="1"/>
          </p:cNvSpPr>
          <p:nvPr/>
        </p:nvSpPr>
        <p:spPr bwMode="auto">
          <a:xfrm>
            <a:off x="8180388" y="2185988"/>
            <a:ext cx="1587" cy="10287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3" name="AutoShape 58"/>
          <p:cNvSpPr>
            <a:spLocks noChangeArrowheads="1"/>
          </p:cNvSpPr>
          <p:nvPr/>
        </p:nvSpPr>
        <p:spPr bwMode="auto">
          <a:xfrm>
            <a:off x="7669213" y="2940050"/>
            <a:ext cx="511175" cy="5270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10799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600" y="10800"/>
                </a:moveTo>
                <a:cubicBezTo>
                  <a:pt x="21600" y="16764"/>
                  <a:pt x="16764" y="21599"/>
                  <a:pt x="10800" y="216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1600" y="10800"/>
                </a:moveTo>
                <a:cubicBezTo>
                  <a:pt x="21600" y="16764"/>
                  <a:pt x="16764" y="21599"/>
                  <a:pt x="10800" y="21600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9"/>
          <p:cNvSpPr>
            <a:spLocks noChangeArrowheads="1"/>
          </p:cNvSpPr>
          <p:nvPr/>
        </p:nvSpPr>
        <p:spPr bwMode="auto">
          <a:xfrm>
            <a:off x="8094663" y="2019300"/>
            <a:ext cx="146050" cy="1397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Oval 60"/>
          <p:cNvSpPr>
            <a:spLocks noChangeArrowheads="1"/>
          </p:cNvSpPr>
          <p:nvPr/>
        </p:nvSpPr>
        <p:spPr bwMode="auto">
          <a:xfrm>
            <a:off x="8240713" y="3025775"/>
            <a:ext cx="153987" cy="15398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Rectangle 61"/>
          <p:cNvSpPr>
            <a:spLocks noChangeArrowheads="1"/>
          </p:cNvSpPr>
          <p:nvPr/>
        </p:nvSpPr>
        <p:spPr bwMode="auto">
          <a:xfrm>
            <a:off x="8183563" y="2997200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3847" name="Rectangle 62"/>
          <p:cNvSpPr>
            <a:spLocks noChangeArrowheads="1"/>
          </p:cNvSpPr>
          <p:nvPr/>
        </p:nvSpPr>
        <p:spPr bwMode="auto">
          <a:xfrm>
            <a:off x="8239125" y="3140075"/>
            <a:ext cx="74295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bring in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848" name="Rectangle 63"/>
          <p:cNvSpPr>
            <a:spLocks noChangeArrowheads="1"/>
          </p:cNvSpPr>
          <p:nvPr/>
        </p:nvSpPr>
        <p:spPr bwMode="auto">
          <a:xfrm>
            <a:off x="8237538" y="3279775"/>
            <a:ext cx="758825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missing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849" name="Rectangle 64"/>
          <p:cNvSpPr>
            <a:spLocks noChangeArrowheads="1"/>
          </p:cNvSpPr>
          <p:nvPr/>
        </p:nvSpPr>
        <p:spPr bwMode="auto">
          <a:xfrm>
            <a:off x="8237538" y="3413125"/>
            <a:ext cx="5349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</a:t>
            </a:r>
          </a:p>
        </p:txBody>
      </p:sp>
      <p:sp>
        <p:nvSpPr>
          <p:cNvPr id="33850" name="Line 65"/>
          <p:cNvSpPr>
            <a:spLocks noChangeShapeType="1"/>
          </p:cNvSpPr>
          <p:nvPr/>
        </p:nvSpPr>
        <p:spPr bwMode="auto">
          <a:xfrm flipH="1">
            <a:off x="6364288" y="3473450"/>
            <a:ext cx="3873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1" name="AutoShape 66"/>
          <p:cNvSpPr>
            <a:spLocks noChangeArrowheads="1"/>
          </p:cNvSpPr>
          <p:nvPr/>
        </p:nvSpPr>
        <p:spPr bwMode="auto">
          <a:xfrm>
            <a:off x="5822950" y="2571750"/>
            <a:ext cx="306388" cy="2952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492 w 21600"/>
              <a:gd name="T19" fmla="*/ 10799 h 21600"/>
              <a:gd name="T20" fmla="*/ 10799 w 21600"/>
              <a:gd name="T21" fmla="*/ 2055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6117" y="20532"/>
                </a:moveTo>
                <a:cubicBezTo>
                  <a:pt x="3383" y="19216"/>
                  <a:pt x="1328" y="16811"/>
                  <a:pt x="455" y="13905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6117" y="20532"/>
                </a:moveTo>
                <a:cubicBezTo>
                  <a:pt x="3383" y="19216"/>
                  <a:pt x="1328" y="16811"/>
                  <a:pt x="455" y="13905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2" name="Line 67"/>
          <p:cNvSpPr>
            <a:spLocks noChangeShapeType="1"/>
          </p:cNvSpPr>
          <p:nvPr/>
        </p:nvSpPr>
        <p:spPr bwMode="auto">
          <a:xfrm flipH="1">
            <a:off x="5705475" y="2805113"/>
            <a:ext cx="166688" cy="1492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3" name="AutoShape 68"/>
          <p:cNvSpPr>
            <a:spLocks noChangeArrowheads="1"/>
          </p:cNvSpPr>
          <p:nvPr/>
        </p:nvSpPr>
        <p:spPr bwMode="auto">
          <a:xfrm>
            <a:off x="5651500" y="2936875"/>
            <a:ext cx="161925" cy="48736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6 h 21600"/>
              <a:gd name="T20" fmla="*/ 107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0" y="10800"/>
                </a:moveTo>
                <a:cubicBezTo>
                  <a:pt x="0" y="4942"/>
                  <a:pt x="4669" y="152"/>
                  <a:pt x="10526" y="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0" y="10800"/>
                </a:moveTo>
                <a:cubicBezTo>
                  <a:pt x="0" y="4942"/>
                  <a:pt x="4669" y="152"/>
                  <a:pt x="10526" y="3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4" name="AutoShape 69"/>
          <p:cNvSpPr>
            <a:spLocks noChangeArrowheads="1"/>
          </p:cNvSpPr>
          <p:nvPr/>
        </p:nvSpPr>
        <p:spPr bwMode="auto">
          <a:xfrm>
            <a:off x="5667375" y="2873375"/>
            <a:ext cx="1412875" cy="6000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10799 h 21600"/>
              <a:gd name="T20" fmla="*/ 107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800" y="21600"/>
                </a:moveTo>
                <a:cubicBezTo>
                  <a:pt x="4835" y="21600"/>
                  <a:pt x="0" y="16764"/>
                  <a:pt x="0" y="1080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800" y="21600"/>
                </a:moveTo>
                <a:cubicBezTo>
                  <a:pt x="4835" y="21600"/>
                  <a:pt x="0" y="16764"/>
                  <a:pt x="0" y="10800"/>
                </a:cubicBezTo>
              </a:path>
            </a:pathLst>
          </a:cu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5" name="Oval 70"/>
          <p:cNvSpPr>
            <a:spLocks noChangeArrowheads="1"/>
          </p:cNvSpPr>
          <p:nvPr/>
        </p:nvSpPr>
        <p:spPr bwMode="auto">
          <a:xfrm>
            <a:off x="5791200" y="3429000"/>
            <a:ext cx="149225" cy="168275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71"/>
          <p:cNvSpPr>
            <a:spLocks noChangeArrowheads="1"/>
          </p:cNvSpPr>
          <p:nvPr/>
        </p:nvSpPr>
        <p:spPr bwMode="auto">
          <a:xfrm>
            <a:off x="5743575" y="3411538"/>
            <a:ext cx="246063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33857" name="Rectangle 72"/>
          <p:cNvSpPr>
            <a:spLocks noChangeArrowheads="1"/>
          </p:cNvSpPr>
          <p:nvPr/>
        </p:nvSpPr>
        <p:spPr bwMode="auto">
          <a:xfrm>
            <a:off x="5867400" y="3476625"/>
            <a:ext cx="546100" cy="417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reset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858" name="Rectangle 73"/>
          <p:cNvSpPr>
            <a:spLocks noChangeArrowheads="1"/>
          </p:cNvSpPr>
          <p:nvPr/>
        </p:nvSpPr>
        <p:spPr bwMode="auto">
          <a:xfrm>
            <a:off x="5870575" y="3621088"/>
            <a:ext cx="534988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859" name="Rectangle 74"/>
          <p:cNvSpPr>
            <a:spLocks noChangeArrowheads="1"/>
          </p:cNvSpPr>
          <p:nvPr/>
        </p:nvSpPr>
        <p:spPr bwMode="auto">
          <a:xfrm>
            <a:off x="5873750" y="3800475"/>
            <a:ext cx="5349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table</a:t>
            </a:r>
          </a:p>
        </p:txBody>
      </p:sp>
      <p:sp>
        <p:nvSpPr>
          <p:cNvPr id="33860" name="AutoShape 75"/>
          <p:cNvSpPr>
            <a:spLocks noChangeArrowheads="1"/>
          </p:cNvSpPr>
          <p:nvPr/>
        </p:nvSpPr>
        <p:spPr bwMode="auto">
          <a:xfrm>
            <a:off x="4667250" y="2503488"/>
            <a:ext cx="304800" cy="2921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6510 h 21600"/>
              <a:gd name="T20" fmla="*/ 21599 w 21600"/>
              <a:gd name="T21" fmla="*/ 1542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0800" y="6720"/>
                </a:moveTo>
                <a:cubicBezTo>
                  <a:pt x="21328" y="8016"/>
                  <a:pt x="21600" y="9401"/>
                  <a:pt x="21600" y="10800"/>
                </a:cubicBezTo>
                <a:cubicBezTo>
                  <a:pt x="21600" y="12418"/>
                  <a:pt x="21236" y="14016"/>
                  <a:pt x="20535" y="15475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0800" y="6720"/>
                </a:moveTo>
                <a:cubicBezTo>
                  <a:pt x="21328" y="8016"/>
                  <a:pt x="21600" y="9401"/>
                  <a:pt x="21600" y="10800"/>
                </a:cubicBezTo>
                <a:cubicBezTo>
                  <a:pt x="21600" y="12418"/>
                  <a:pt x="21236" y="14016"/>
                  <a:pt x="20535" y="15475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61" name="Line 76"/>
          <p:cNvSpPr>
            <a:spLocks noChangeShapeType="1"/>
          </p:cNvSpPr>
          <p:nvPr/>
        </p:nvSpPr>
        <p:spPr bwMode="auto">
          <a:xfrm flipH="1" flipV="1">
            <a:off x="4929188" y="2638425"/>
            <a:ext cx="1039812" cy="8572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62" name="Oval 77"/>
          <p:cNvSpPr>
            <a:spLocks noChangeArrowheads="1"/>
          </p:cNvSpPr>
          <p:nvPr/>
        </p:nvSpPr>
        <p:spPr bwMode="auto">
          <a:xfrm>
            <a:off x="5011738" y="2725738"/>
            <a:ext cx="153987" cy="153987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63" name="Rectangle 78"/>
          <p:cNvSpPr>
            <a:spLocks noChangeArrowheads="1"/>
          </p:cNvSpPr>
          <p:nvPr/>
        </p:nvSpPr>
        <p:spPr bwMode="auto">
          <a:xfrm>
            <a:off x="4968875" y="2706688"/>
            <a:ext cx="244475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9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33864" name="Rectangle 79"/>
          <p:cNvSpPr>
            <a:spLocks noChangeArrowheads="1"/>
          </p:cNvSpPr>
          <p:nvPr/>
        </p:nvSpPr>
        <p:spPr bwMode="auto">
          <a:xfrm>
            <a:off x="4805363" y="2830513"/>
            <a:ext cx="657225" cy="417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restart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865" name="Rectangle 80"/>
          <p:cNvSpPr>
            <a:spLocks noChangeArrowheads="1"/>
          </p:cNvSpPr>
          <p:nvPr/>
        </p:nvSpPr>
        <p:spPr bwMode="auto">
          <a:xfrm>
            <a:off x="4764088" y="2960688"/>
            <a:ext cx="9715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instruction</a:t>
            </a:r>
          </a:p>
        </p:txBody>
      </p:sp>
      <p:pic>
        <p:nvPicPr>
          <p:cNvPr id="83" name="Picture 82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352" y="0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Rectangle 83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73075" y="282575"/>
            <a:ext cx="8159750" cy="469900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PAGE  REPLACEMENT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92100" y="1504950"/>
            <a:ext cx="3959225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Modified page fault service routine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63563" y="838200"/>
            <a:ext cx="5915025" cy="604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Decision on which page to displace to make room for</a:t>
            </a:r>
          </a:p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an incoming page when no free frame is available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175" y="1771650"/>
            <a:ext cx="8986838" cy="194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1. Find the location of the desired page on the backing store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2. Find a free frame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	     - If there is a free frame, use it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- Otherwise, use a page-replacement algorithm to select a </a:t>
            </a:r>
            <a:r>
              <a:rPr lang="en-GB" sz="1800" b="1" i="1">
                <a:solidFill>
                  <a:srgbClr val="000000"/>
                </a:solidFill>
                <a:latin typeface="Arial" charset="0"/>
              </a:rPr>
              <a:t>victim</a:t>
            </a:r>
            <a:r>
              <a:rPr lang="en-GB" sz="1800" b="1">
                <a:solidFill>
                  <a:srgbClr val="000000"/>
                </a:solidFill>
                <a:latin typeface="Arial" charset="0"/>
              </a:rPr>
              <a:t>  frame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	     - Write the victim page to the backing store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3. Read the desired page into the (newly) free frame</a:t>
            </a:r>
          </a:p>
          <a:p>
            <a:pPr marL="569913" lvl="1">
              <a:lnSpc>
                <a:spcPct val="89000"/>
              </a:lnSpc>
              <a:spcBef>
                <a:spcPts val="200"/>
              </a:spcBef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  <a:tab pos="10628313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4. Restart the user process</a:t>
            </a: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3424238" y="4454525"/>
            <a:ext cx="184150" cy="17303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3373438" y="4416425"/>
            <a:ext cx="28098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91275" y="3919538"/>
            <a:ext cx="1277938" cy="1471612"/>
            <a:chOff x="4026" y="2469"/>
            <a:chExt cx="805" cy="927"/>
          </a:xfrm>
        </p:grpSpPr>
        <p:sp>
          <p:nvSpPr>
            <p:cNvPr id="34874" name="AutoShape 8"/>
            <p:cNvSpPr>
              <a:spLocks noChangeArrowheads="1"/>
            </p:cNvSpPr>
            <p:nvPr/>
          </p:nvSpPr>
          <p:spPr bwMode="auto">
            <a:xfrm>
              <a:off x="4031" y="2470"/>
              <a:ext cx="790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10800 w 21600"/>
                <a:gd name="T21" fmla="*/ 10715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0" y="10800"/>
                  </a:moveTo>
                  <a:cubicBezTo>
                    <a:pt x="0" y="4845"/>
                    <a:pt x="4818" y="14"/>
                    <a:pt x="10773" y="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0" y="10800"/>
                  </a:moveTo>
                  <a:cubicBezTo>
                    <a:pt x="0" y="4845"/>
                    <a:pt x="4818" y="14"/>
                    <a:pt x="10773" y="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AutoShape 9"/>
            <p:cNvSpPr>
              <a:spLocks noChangeArrowheads="1"/>
            </p:cNvSpPr>
            <p:nvPr/>
          </p:nvSpPr>
          <p:spPr bwMode="auto">
            <a:xfrm>
              <a:off x="4043" y="2470"/>
              <a:ext cx="778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606 w 21600"/>
                <a:gd name="T19" fmla="*/ 0 h 21600"/>
                <a:gd name="T20" fmla="*/ 21600 w 21600"/>
                <a:gd name="T21" fmla="*/ 10715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600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AutoShape 10"/>
            <p:cNvSpPr>
              <a:spLocks noChangeArrowheads="1"/>
            </p:cNvSpPr>
            <p:nvPr/>
          </p:nvSpPr>
          <p:spPr bwMode="auto">
            <a:xfrm>
              <a:off x="4031" y="2469"/>
              <a:ext cx="790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10715 h 21600"/>
                <a:gd name="T20" fmla="*/ 108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AutoShape 11"/>
            <p:cNvSpPr>
              <a:spLocks noChangeArrowheads="1"/>
            </p:cNvSpPr>
            <p:nvPr/>
          </p:nvSpPr>
          <p:spPr bwMode="auto">
            <a:xfrm>
              <a:off x="4030" y="2469"/>
              <a:ext cx="790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00 w 21600"/>
                <a:gd name="T19" fmla="*/ 10715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599"/>
                    <a:pt x="10800" y="216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599"/>
                    <a:pt x="10800" y="216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8" name="AutoShape 12"/>
            <p:cNvSpPr>
              <a:spLocks noChangeArrowheads="1"/>
            </p:cNvSpPr>
            <p:nvPr/>
          </p:nvSpPr>
          <p:spPr bwMode="auto">
            <a:xfrm>
              <a:off x="4031" y="3270"/>
              <a:ext cx="790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10715 h 21600"/>
                <a:gd name="T20" fmla="*/ 108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10800" y="21600"/>
                  </a:moveTo>
                  <a:cubicBezTo>
                    <a:pt x="4835" y="21600"/>
                    <a:pt x="0" y="16764"/>
                    <a:pt x="0" y="108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AutoShape 13"/>
            <p:cNvSpPr>
              <a:spLocks noChangeArrowheads="1"/>
            </p:cNvSpPr>
            <p:nvPr/>
          </p:nvSpPr>
          <p:spPr bwMode="auto">
            <a:xfrm>
              <a:off x="4030" y="3270"/>
              <a:ext cx="790" cy="1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00 w 21600"/>
                <a:gd name="T19" fmla="*/ 10715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stroke="0">
                  <a:moveTo>
                    <a:pt x="21600" y="10800"/>
                  </a:moveTo>
                  <a:cubicBezTo>
                    <a:pt x="21600" y="16764"/>
                    <a:pt x="16764" y="21599"/>
                    <a:pt x="10800" y="21600"/>
                  </a:cubicBezTo>
                  <a:lnTo>
                    <a:pt x="10800" y="10800"/>
                  </a:lnTo>
                  <a:close/>
                </a:path>
                <a:path w="21600" h="21600" fill="none">
                  <a:moveTo>
                    <a:pt x="21600" y="10800"/>
                  </a:moveTo>
                  <a:cubicBezTo>
                    <a:pt x="21600" y="16764"/>
                    <a:pt x="16764" y="21599"/>
                    <a:pt x="10800" y="21600"/>
                  </a:cubicBezTo>
                </a:path>
              </a:pathLst>
            </a:cu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4"/>
            <p:cNvSpPr>
              <a:spLocks noChangeShapeType="1"/>
            </p:cNvSpPr>
            <p:nvPr/>
          </p:nvSpPr>
          <p:spPr bwMode="auto">
            <a:xfrm>
              <a:off x="4026" y="2539"/>
              <a:ext cx="1" cy="788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Line 15"/>
            <p:cNvSpPr>
              <a:spLocks noChangeShapeType="1"/>
            </p:cNvSpPr>
            <p:nvPr/>
          </p:nvSpPr>
          <p:spPr bwMode="auto">
            <a:xfrm>
              <a:off x="4832" y="2539"/>
              <a:ext cx="1" cy="788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5" name="Rectangle 16"/>
          <p:cNvSpPr>
            <a:spLocks noChangeArrowheads="1"/>
          </p:cNvSpPr>
          <p:nvPr/>
        </p:nvSpPr>
        <p:spPr bwMode="auto">
          <a:xfrm>
            <a:off x="2281238" y="4040188"/>
            <a:ext cx="1093787" cy="1463675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17"/>
          <p:cNvSpPr>
            <a:spLocks noChangeShapeType="1"/>
          </p:cNvSpPr>
          <p:nvPr/>
        </p:nvSpPr>
        <p:spPr bwMode="auto">
          <a:xfrm>
            <a:off x="2281238" y="4600575"/>
            <a:ext cx="109378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Line 18"/>
          <p:cNvSpPr>
            <a:spLocks noChangeShapeType="1"/>
          </p:cNvSpPr>
          <p:nvPr/>
        </p:nvSpPr>
        <p:spPr bwMode="auto">
          <a:xfrm>
            <a:off x="2281238" y="4833938"/>
            <a:ext cx="1093787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8" name="Line 19"/>
          <p:cNvSpPr>
            <a:spLocks noChangeShapeType="1"/>
          </p:cNvSpPr>
          <p:nvPr/>
        </p:nvSpPr>
        <p:spPr bwMode="auto">
          <a:xfrm>
            <a:off x="2281238" y="5064125"/>
            <a:ext cx="109378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20"/>
          <p:cNvSpPr>
            <a:spLocks noChangeShapeType="1"/>
          </p:cNvSpPr>
          <p:nvPr/>
        </p:nvSpPr>
        <p:spPr bwMode="auto">
          <a:xfrm>
            <a:off x="2976563" y="4040188"/>
            <a:ext cx="1587" cy="14636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Rectangle 21"/>
          <p:cNvSpPr>
            <a:spLocks noChangeArrowheads="1"/>
          </p:cNvSpPr>
          <p:nvPr/>
        </p:nvSpPr>
        <p:spPr bwMode="auto">
          <a:xfrm>
            <a:off x="2392363" y="4606925"/>
            <a:ext cx="241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4831" name="Rectangle 22"/>
          <p:cNvSpPr>
            <a:spLocks noChangeArrowheads="1"/>
          </p:cNvSpPr>
          <p:nvPr/>
        </p:nvSpPr>
        <p:spPr bwMode="auto">
          <a:xfrm>
            <a:off x="2611438" y="4589463"/>
            <a:ext cx="28257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4832" name="Rectangle 23"/>
          <p:cNvSpPr>
            <a:spLocks noChangeArrowheads="1"/>
          </p:cNvSpPr>
          <p:nvPr/>
        </p:nvSpPr>
        <p:spPr bwMode="auto">
          <a:xfrm>
            <a:off x="2955925" y="4598988"/>
            <a:ext cx="28098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3178175" y="4589463"/>
            <a:ext cx="23018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4834" name="Rectangle 25"/>
          <p:cNvSpPr>
            <a:spLocks noChangeArrowheads="1"/>
          </p:cNvSpPr>
          <p:nvPr/>
        </p:nvSpPr>
        <p:spPr bwMode="auto">
          <a:xfrm>
            <a:off x="2439988" y="5070475"/>
            <a:ext cx="241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4835" name="Rectangle 26"/>
          <p:cNvSpPr>
            <a:spLocks noChangeArrowheads="1"/>
          </p:cNvSpPr>
          <p:nvPr/>
        </p:nvSpPr>
        <p:spPr bwMode="auto">
          <a:xfrm>
            <a:off x="3036888" y="5041900"/>
            <a:ext cx="280987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4836" name="Line 27"/>
          <p:cNvSpPr>
            <a:spLocks noChangeShapeType="1"/>
          </p:cNvSpPr>
          <p:nvPr/>
        </p:nvSpPr>
        <p:spPr bwMode="auto">
          <a:xfrm>
            <a:off x="2281238" y="5286375"/>
            <a:ext cx="109378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8"/>
          <p:cNvSpPr>
            <a:spLocks noChangeShapeType="1"/>
          </p:cNvSpPr>
          <p:nvPr/>
        </p:nvSpPr>
        <p:spPr bwMode="auto">
          <a:xfrm flipH="1">
            <a:off x="2389188" y="4694238"/>
            <a:ext cx="223837" cy="904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29"/>
          <p:cNvSpPr>
            <a:spLocks noChangeShapeType="1"/>
          </p:cNvSpPr>
          <p:nvPr/>
        </p:nvSpPr>
        <p:spPr bwMode="auto">
          <a:xfrm flipH="1">
            <a:off x="2968625" y="4705350"/>
            <a:ext cx="236538" cy="904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Rectangle 30"/>
          <p:cNvSpPr>
            <a:spLocks noChangeArrowheads="1"/>
          </p:cNvSpPr>
          <p:nvPr/>
        </p:nvSpPr>
        <p:spPr bwMode="auto">
          <a:xfrm>
            <a:off x="2266950" y="3800475"/>
            <a:ext cx="6683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frame</a:t>
            </a:r>
          </a:p>
        </p:txBody>
      </p:sp>
      <p:sp>
        <p:nvSpPr>
          <p:cNvPr id="34840" name="Rectangle 31"/>
          <p:cNvSpPr>
            <a:spLocks noChangeArrowheads="1"/>
          </p:cNvSpPr>
          <p:nvPr/>
        </p:nvSpPr>
        <p:spPr bwMode="auto">
          <a:xfrm>
            <a:off x="2881313" y="3617913"/>
            <a:ext cx="636587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valid/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41" name="Rectangle 32"/>
          <p:cNvSpPr>
            <a:spLocks noChangeArrowheads="1"/>
          </p:cNvSpPr>
          <p:nvPr/>
        </p:nvSpPr>
        <p:spPr bwMode="auto">
          <a:xfrm>
            <a:off x="2881313" y="3789363"/>
            <a:ext cx="1009650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invalid bit</a:t>
            </a:r>
          </a:p>
        </p:txBody>
      </p:sp>
      <p:sp>
        <p:nvSpPr>
          <p:cNvPr id="34842" name="Rectangle 33"/>
          <p:cNvSpPr>
            <a:spLocks noChangeArrowheads="1"/>
          </p:cNvSpPr>
          <p:nvPr/>
        </p:nvSpPr>
        <p:spPr bwMode="auto">
          <a:xfrm>
            <a:off x="2324100" y="5554663"/>
            <a:ext cx="106362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page table</a:t>
            </a:r>
          </a:p>
        </p:txBody>
      </p:sp>
      <p:sp>
        <p:nvSpPr>
          <p:cNvPr id="34843" name="Rectangle 34"/>
          <p:cNvSpPr>
            <a:spLocks noChangeArrowheads="1"/>
          </p:cNvSpPr>
          <p:nvPr/>
        </p:nvSpPr>
        <p:spPr bwMode="auto">
          <a:xfrm>
            <a:off x="3567113" y="4505325"/>
            <a:ext cx="1022350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change to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44" name="Rectangle 35"/>
          <p:cNvSpPr>
            <a:spLocks noChangeArrowheads="1"/>
          </p:cNvSpPr>
          <p:nvPr/>
        </p:nvSpPr>
        <p:spPr bwMode="auto">
          <a:xfrm>
            <a:off x="3570288" y="4676775"/>
            <a:ext cx="74295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invalid</a:t>
            </a:r>
          </a:p>
        </p:txBody>
      </p:sp>
      <p:sp>
        <p:nvSpPr>
          <p:cNvPr id="34845" name="Oval 36"/>
          <p:cNvSpPr>
            <a:spLocks noChangeArrowheads="1"/>
          </p:cNvSpPr>
          <p:nvPr/>
        </p:nvSpPr>
        <p:spPr bwMode="auto">
          <a:xfrm>
            <a:off x="3424238" y="4968875"/>
            <a:ext cx="184150" cy="174625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6" name="Rectangle 37"/>
          <p:cNvSpPr>
            <a:spLocks noChangeArrowheads="1"/>
          </p:cNvSpPr>
          <p:nvPr/>
        </p:nvSpPr>
        <p:spPr bwMode="auto">
          <a:xfrm>
            <a:off x="3381375" y="4921250"/>
            <a:ext cx="28257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4847" name="Rectangle 38"/>
          <p:cNvSpPr>
            <a:spLocks noChangeArrowheads="1"/>
          </p:cNvSpPr>
          <p:nvPr/>
        </p:nvSpPr>
        <p:spPr bwMode="auto">
          <a:xfrm>
            <a:off x="3540125" y="5070475"/>
            <a:ext cx="1079500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reset page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48" name="Rectangle 39"/>
          <p:cNvSpPr>
            <a:spLocks noChangeArrowheads="1"/>
          </p:cNvSpPr>
          <p:nvPr/>
        </p:nvSpPr>
        <p:spPr bwMode="auto">
          <a:xfrm>
            <a:off x="3543300" y="5243513"/>
            <a:ext cx="8858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table for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49" name="Rectangle 40"/>
          <p:cNvSpPr>
            <a:spLocks noChangeArrowheads="1"/>
          </p:cNvSpPr>
          <p:nvPr/>
        </p:nvSpPr>
        <p:spPr bwMode="auto">
          <a:xfrm>
            <a:off x="3541713" y="5413375"/>
            <a:ext cx="99695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new page</a:t>
            </a:r>
          </a:p>
        </p:txBody>
      </p:sp>
      <p:sp>
        <p:nvSpPr>
          <p:cNvPr id="34850" name="Rectangle 41"/>
          <p:cNvSpPr>
            <a:spLocks noChangeArrowheads="1"/>
          </p:cNvSpPr>
          <p:nvPr/>
        </p:nvSpPr>
        <p:spPr bwMode="auto">
          <a:xfrm>
            <a:off x="4714875" y="3635375"/>
            <a:ext cx="809625" cy="26162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Rectangle 42"/>
          <p:cNvSpPr>
            <a:spLocks noChangeArrowheads="1"/>
          </p:cNvSpPr>
          <p:nvPr/>
        </p:nvSpPr>
        <p:spPr bwMode="auto">
          <a:xfrm>
            <a:off x="4787900" y="4587875"/>
            <a:ext cx="69373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victim</a:t>
            </a:r>
          </a:p>
        </p:txBody>
      </p:sp>
      <p:sp>
        <p:nvSpPr>
          <p:cNvPr id="34852" name="Line 43"/>
          <p:cNvSpPr>
            <a:spLocks noChangeShapeType="1"/>
          </p:cNvSpPr>
          <p:nvPr/>
        </p:nvSpPr>
        <p:spPr bwMode="auto">
          <a:xfrm>
            <a:off x="4714875" y="4600575"/>
            <a:ext cx="8096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3" name="Line 44"/>
          <p:cNvSpPr>
            <a:spLocks noChangeShapeType="1"/>
          </p:cNvSpPr>
          <p:nvPr/>
        </p:nvSpPr>
        <p:spPr bwMode="auto">
          <a:xfrm>
            <a:off x="4714875" y="4833938"/>
            <a:ext cx="809625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4" name="AutoShape 45"/>
          <p:cNvSpPr>
            <a:spLocks noChangeArrowheads="1"/>
          </p:cNvSpPr>
          <p:nvPr/>
        </p:nvSpPr>
        <p:spPr bwMode="auto">
          <a:xfrm>
            <a:off x="6619875" y="4271963"/>
            <a:ext cx="231775" cy="1936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9238 h 21600"/>
              <a:gd name="T20" fmla="*/ 10799 w 21600"/>
              <a:gd name="T21" fmla="*/ 17615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297" y="17458"/>
                </a:moveTo>
                <a:cubicBezTo>
                  <a:pt x="808" y="15558"/>
                  <a:pt x="0" y="13213"/>
                  <a:pt x="0" y="10800"/>
                </a:cubicBezTo>
                <a:cubicBezTo>
                  <a:pt x="-1" y="10235"/>
                  <a:pt x="44" y="9672"/>
                  <a:pt x="132" y="9115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297" y="17458"/>
                </a:moveTo>
                <a:cubicBezTo>
                  <a:pt x="808" y="15558"/>
                  <a:pt x="0" y="13213"/>
                  <a:pt x="0" y="10800"/>
                </a:cubicBezTo>
                <a:cubicBezTo>
                  <a:pt x="-1" y="10235"/>
                  <a:pt x="44" y="9672"/>
                  <a:pt x="132" y="9115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Line 46"/>
          <p:cNvSpPr>
            <a:spLocks noChangeShapeType="1"/>
          </p:cNvSpPr>
          <p:nvPr/>
        </p:nvSpPr>
        <p:spPr bwMode="auto">
          <a:xfrm flipV="1">
            <a:off x="5524500" y="4387850"/>
            <a:ext cx="1093788" cy="2841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6" name="Rectangle 47"/>
          <p:cNvSpPr>
            <a:spLocks noChangeArrowheads="1"/>
          </p:cNvSpPr>
          <p:nvPr/>
        </p:nvSpPr>
        <p:spPr bwMode="auto">
          <a:xfrm>
            <a:off x="6740525" y="4322763"/>
            <a:ext cx="184150" cy="15081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7" name="Rectangle 48"/>
          <p:cNvSpPr>
            <a:spLocks noChangeArrowheads="1"/>
          </p:cNvSpPr>
          <p:nvPr/>
        </p:nvSpPr>
        <p:spPr bwMode="auto">
          <a:xfrm>
            <a:off x="7292975" y="4948238"/>
            <a:ext cx="184150" cy="15081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8" name="AutoShape 49"/>
          <p:cNvSpPr>
            <a:spLocks noChangeArrowheads="1"/>
          </p:cNvSpPr>
          <p:nvPr/>
        </p:nvSpPr>
        <p:spPr bwMode="auto">
          <a:xfrm>
            <a:off x="5426075" y="4668838"/>
            <a:ext cx="234950" cy="18891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8112 h 21600"/>
              <a:gd name="T20" fmla="*/ 21599 w 21600"/>
              <a:gd name="T21" fmla="*/ 16876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1293" y="8247"/>
                </a:moveTo>
                <a:cubicBezTo>
                  <a:pt x="21497" y="9082"/>
                  <a:pt x="21600" y="9939"/>
                  <a:pt x="21600" y="10800"/>
                </a:cubicBezTo>
                <a:cubicBezTo>
                  <a:pt x="21600" y="12999"/>
                  <a:pt x="20928" y="15146"/>
                  <a:pt x="19674" y="1695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21293" y="8247"/>
                </a:moveTo>
                <a:cubicBezTo>
                  <a:pt x="21497" y="9082"/>
                  <a:pt x="21600" y="9939"/>
                  <a:pt x="21600" y="10800"/>
                </a:cubicBezTo>
                <a:cubicBezTo>
                  <a:pt x="21600" y="12999"/>
                  <a:pt x="20928" y="15146"/>
                  <a:pt x="19674" y="16954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9" name="Line 50"/>
          <p:cNvSpPr>
            <a:spLocks noChangeShapeType="1"/>
          </p:cNvSpPr>
          <p:nvPr/>
        </p:nvSpPr>
        <p:spPr bwMode="auto">
          <a:xfrm flipH="1" flipV="1">
            <a:off x="5621338" y="4779963"/>
            <a:ext cx="1673225" cy="2952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0" name="Oval 51"/>
          <p:cNvSpPr>
            <a:spLocks noChangeArrowheads="1"/>
          </p:cNvSpPr>
          <p:nvPr/>
        </p:nvSpPr>
        <p:spPr bwMode="auto">
          <a:xfrm>
            <a:off x="5586413" y="4221163"/>
            <a:ext cx="188912" cy="163512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1" name="Rectangle 52"/>
          <p:cNvSpPr>
            <a:spLocks noChangeArrowheads="1"/>
          </p:cNvSpPr>
          <p:nvPr/>
        </p:nvSpPr>
        <p:spPr bwMode="auto">
          <a:xfrm>
            <a:off x="5545138" y="4184650"/>
            <a:ext cx="2794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4862" name="Rectangle 53"/>
          <p:cNvSpPr>
            <a:spLocks noChangeArrowheads="1"/>
          </p:cNvSpPr>
          <p:nvPr/>
        </p:nvSpPr>
        <p:spPr bwMode="auto">
          <a:xfrm>
            <a:off x="5705475" y="3810000"/>
            <a:ext cx="628650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swap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63" name="Rectangle 54"/>
          <p:cNvSpPr>
            <a:spLocks noChangeArrowheads="1"/>
          </p:cNvSpPr>
          <p:nvPr/>
        </p:nvSpPr>
        <p:spPr bwMode="auto">
          <a:xfrm>
            <a:off x="5705475" y="3979863"/>
            <a:ext cx="458788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out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64" name="Rectangle 55"/>
          <p:cNvSpPr>
            <a:spLocks noChangeArrowheads="1"/>
          </p:cNvSpPr>
          <p:nvPr/>
        </p:nvSpPr>
        <p:spPr bwMode="auto">
          <a:xfrm>
            <a:off x="5707063" y="4151313"/>
            <a:ext cx="693737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victim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65" name="Rectangle 56"/>
          <p:cNvSpPr>
            <a:spLocks noChangeArrowheads="1"/>
          </p:cNvSpPr>
          <p:nvPr/>
        </p:nvSpPr>
        <p:spPr bwMode="auto">
          <a:xfrm>
            <a:off x="5703888" y="4324350"/>
            <a:ext cx="60007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page</a:t>
            </a:r>
          </a:p>
        </p:txBody>
      </p:sp>
      <p:sp>
        <p:nvSpPr>
          <p:cNvPr id="34866" name="Oval 57"/>
          <p:cNvSpPr>
            <a:spLocks noChangeArrowheads="1"/>
          </p:cNvSpPr>
          <p:nvPr/>
        </p:nvSpPr>
        <p:spPr bwMode="auto">
          <a:xfrm>
            <a:off x="5622925" y="4848225"/>
            <a:ext cx="188913" cy="169863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7" name="Rectangle 58"/>
          <p:cNvSpPr>
            <a:spLocks noChangeArrowheads="1"/>
          </p:cNvSpPr>
          <p:nvPr/>
        </p:nvSpPr>
        <p:spPr bwMode="auto">
          <a:xfrm>
            <a:off x="5572125" y="4810125"/>
            <a:ext cx="28098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4868" name="Rectangle 59"/>
          <p:cNvSpPr>
            <a:spLocks noChangeArrowheads="1"/>
          </p:cNvSpPr>
          <p:nvPr/>
        </p:nvSpPr>
        <p:spPr bwMode="auto">
          <a:xfrm>
            <a:off x="5607050" y="5010150"/>
            <a:ext cx="628650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swap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69" name="Rectangle 60"/>
          <p:cNvSpPr>
            <a:spLocks noChangeArrowheads="1"/>
          </p:cNvSpPr>
          <p:nvPr/>
        </p:nvSpPr>
        <p:spPr bwMode="auto">
          <a:xfrm>
            <a:off x="5603875" y="5181600"/>
            <a:ext cx="8223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desired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70" name="Rectangle 61"/>
          <p:cNvSpPr>
            <a:spLocks noChangeArrowheads="1"/>
          </p:cNvSpPr>
          <p:nvPr/>
        </p:nvSpPr>
        <p:spPr bwMode="auto">
          <a:xfrm>
            <a:off x="5605463" y="5348288"/>
            <a:ext cx="806450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page in</a:t>
            </a:r>
          </a:p>
        </p:txBody>
      </p:sp>
      <p:sp>
        <p:nvSpPr>
          <p:cNvPr id="34871" name="Rectangle 62"/>
          <p:cNvSpPr>
            <a:spLocks noChangeArrowheads="1"/>
          </p:cNvSpPr>
          <p:nvPr/>
        </p:nvSpPr>
        <p:spPr bwMode="auto">
          <a:xfrm>
            <a:off x="6513513" y="5443538"/>
            <a:ext cx="1343025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backing store</a:t>
            </a:r>
          </a:p>
        </p:txBody>
      </p:sp>
      <p:sp>
        <p:nvSpPr>
          <p:cNvPr id="34872" name="Rectangle 63"/>
          <p:cNvSpPr>
            <a:spLocks noChangeArrowheads="1"/>
          </p:cNvSpPr>
          <p:nvPr/>
        </p:nvSpPr>
        <p:spPr bwMode="auto">
          <a:xfrm>
            <a:off x="4413250" y="6270625"/>
            <a:ext cx="1639888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</a:rPr>
              <a:t>physical memory</a:t>
            </a:r>
          </a:p>
        </p:txBody>
      </p:sp>
      <p:pic>
        <p:nvPicPr>
          <p:cNvPr id="66" name="Picture 65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Rectangle 66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87338" y="273050"/>
            <a:ext cx="8448675" cy="481013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  <a:defRPr/>
            </a:pPr>
            <a:r>
              <a:rPr lang="en-GB" sz="2400">
                <a:solidFill>
                  <a:srgbClr val="000000"/>
                </a:solidFill>
              </a:rPr>
              <a:t>PAGE  REPLACEMENT  ALGORITHMS</a:t>
            </a: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47663" y="836613"/>
            <a:ext cx="646112" cy="33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u="sng">
                <a:solidFill>
                  <a:srgbClr val="000000"/>
                </a:solidFill>
                <a:latin typeface="Arial" charset="0"/>
              </a:rPr>
              <a:t>FIFO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2579688" y="1138238"/>
            <a:ext cx="33337" cy="271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2009775" y="1471613"/>
            <a:ext cx="146050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>
            <a:off x="2009775" y="167322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2009775" y="188277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1697038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1957388" y="145573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2366963" y="1471613"/>
            <a:ext cx="163512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0"/>
          <p:cNvSpPr>
            <a:spLocks noChangeShapeType="1"/>
          </p:cNvSpPr>
          <p:nvPr/>
        </p:nvSpPr>
        <p:spPr bwMode="auto">
          <a:xfrm>
            <a:off x="2366963" y="1673225"/>
            <a:ext cx="1635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Line 11"/>
          <p:cNvSpPr>
            <a:spLocks noChangeShapeType="1"/>
          </p:cNvSpPr>
          <p:nvPr/>
        </p:nvSpPr>
        <p:spPr bwMode="auto">
          <a:xfrm>
            <a:off x="2366963" y="1882775"/>
            <a:ext cx="1635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3" name="Rectangle 12"/>
          <p:cNvSpPr>
            <a:spLocks noChangeArrowheads="1"/>
          </p:cNvSpPr>
          <p:nvPr/>
        </p:nvSpPr>
        <p:spPr bwMode="auto">
          <a:xfrm>
            <a:off x="2068513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54" name="Rectangle 13"/>
          <p:cNvSpPr>
            <a:spLocks noChangeArrowheads="1"/>
          </p:cNvSpPr>
          <p:nvPr/>
        </p:nvSpPr>
        <p:spPr bwMode="auto">
          <a:xfrm>
            <a:off x="2332038" y="14652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855" name="Rectangle 14"/>
          <p:cNvSpPr>
            <a:spLocks noChangeArrowheads="1"/>
          </p:cNvSpPr>
          <p:nvPr/>
        </p:nvSpPr>
        <p:spPr bwMode="auto">
          <a:xfrm>
            <a:off x="2428875" y="1185863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56" name="Rectangle 15"/>
          <p:cNvSpPr>
            <a:spLocks noChangeArrowheads="1"/>
          </p:cNvSpPr>
          <p:nvPr/>
        </p:nvSpPr>
        <p:spPr bwMode="auto">
          <a:xfrm>
            <a:off x="2808288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57" name="Rectangle 16"/>
          <p:cNvSpPr>
            <a:spLocks noChangeArrowheads="1"/>
          </p:cNvSpPr>
          <p:nvPr/>
        </p:nvSpPr>
        <p:spPr bwMode="auto">
          <a:xfrm>
            <a:off x="3184525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58" name="Rectangle 17"/>
          <p:cNvSpPr>
            <a:spLocks noChangeArrowheads="1"/>
          </p:cNvSpPr>
          <p:nvPr/>
        </p:nvSpPr>
        <p:spPr bwMode="auto">
          <a:xfrm>
            <a:off x="3536950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59" name="Rectangle 18"/>
          <p:cNvSpPr>
            <a:spLocks noChangeArrowheads="1"/>
          </p:cNvSpPr>
          <p:nvPr/>
        </p:nvSpPr>
        <p:spPr bwMode="auto">
          <a:xfrm>
            <a:off x="3911600" y="1185863"/>
            <a:ext cx="2682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860" name="Rectangle 19"/>
          <p:cNvSpPr>
            <a:spLocks noChangeArrowheads="1"/>
          </p:cNvSpPr>
          <p:nvPr/>
        </p:nvSpPr>
        <p:spPr bwMode="auto">
          <a:xfrm>
            <a:off x="4289425" y="1185863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61" name="Rectangle 20"/>
          <p:cNvSpPr>
            <a:spLocks noChangeArrowheads="1"/>
          </p:cNvSpPr>
          <p:nvPr/>
        </p:nvSpPr>
        <p:spPr bwMode="auto">
          <a:xfrm>
            <a:off x="4645025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62" name="Rectangle 21"/>
          <p:cNvSpPr>
            <a:spLocks noChangeArrowheads="1"/>
          </p:cNvSpPr>
          <p:nvPr/>
        </p:nvSpPr>
        <p:spPr bwMode="auto">
          <a:xfrm>
            <a:off x="5024438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63" name="Rectangle 22"/>
          <p:cNvSpPr>
            <a:spLocks noChangeArrowheads="1"/>
          </p:cNvSpPr>
          <p:nvPr/>
        </p:nvSpPr>
        <p:spPr bwMode="auto">
          <a:xfrm>
            <a:off x="5395913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64" name="Rectangle 23"/>
          <p:cNvSpPr>
            <a:spLocks noChangeArrowheads="1"/>
          </p:cNvSpPr>
          <p:nvPr/>
        </p:nvSpPr>
        <p:spPr bwMode="auto">
          <a:xfrm>
            <a:off x="5757863" y="11858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65" name="Rectangle 24"/>
          <p:cNvSpPr>
            <a:spLocks noChangeArrowheads="1"/>
          </p:cNvSpPr>
          <p:nvPr/>
        </p:nvSpPr>
        <p:spPr bwMode="auto">
          <a:xfrm>
            <a:off x="6132513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66" name="Rectangle 25"/>
          <p:cNvSpPr>
            <a:spLocks noChangeArrowheads="1"/>
          </p:cNvSpPr>
          <p:nvPr/>
        </p:nvSpPr>
        <p:spPr bwMode="auto">
          <a:xfrm>
            <a:off x="6507163" y="11858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67" name="Rectangle 26"/>
          <p:cNvSpPr>
            <a:spLocks noChangeArrowheads="1"/>
          </p:cNvSpPr>
          <p:nvPr/>
        </p:nvSpPr>
        <p:spPr bwMode="auto">
          <a:xfrm>
            <a:off x="6869113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68" name="Rectangle 27"/>
          <p:cNvSpPr>
            <a:spLocks noChangeArrowheads="1"/>
          </p:cNvSpPr>
          <p:nvPr/>
        </p:nvSpPr>
        <p:spPr bwMode="auto">
          <a:xfrm>
            <a:off x="7242175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69" name="Rectangle 28"/>
          <p:cNvSpPr>
            <a:spLocks noChangeArrowheads="1"/>
          </p:cNvSpPr>
          <p:nvPr/>
        </p:nvSpPr>
        <p:spPr bwMode="auto">
          <a:xfrm>
            <a:off x="7621588" y="11858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870" name="Rectangle 29"/>
          <p:cNvSpPr>
            <a:spLocks noChangeArrowheads="1"/>
          </p:cNvSpPr>
          <p:nvPr/>
        </p:nvSpPr>
        <p:spPr bwMode="auto">
          <a:xfrm>
            <a:off x="1635125" y="1471613"/>
            <a:ext cx="146050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Line 30"/>
          <p:cNvSpPr>
            <a:spLocks noChangeShapeType="1"/>
          </p:cNvSpPr>
          <p:nvPr/>
        </p:nvSpPr>
        <p:spPr bwMode="auto">
          <a:xfrm>
            <a:off x="1635125" y="167322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2" name="Line 31"/>
          <p:cNvSpPr>
            <a:spLocks noChangeShapeType="1"/>
          </p:cNvSpPr>
          <p:nvPr/>
        </p:nvSpPr>
        <p:spPr bwMode="auto">
          <a:xfrm>
            <a:off x="1635125" y="188277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3" name="Rectangle 32"/>
          <p:cNvSpPr>
            <a:spLocks noChangeArrowheads="1"/>
          </p:cNvSpPr>
          <p:nvPr/>
        </p:nvSpPr>
        <p:spPr bwMode="auto">
          <a:xfrm>
            <a:off x="1322388" y="11858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874" name="Rectangle 33"/>
          <p:cNvSpPr>
            <a:spLocks noChangeArrowheads="1"/>
          </p:cNvSpPr>
          <p:nvPr/>
        </p:nvSpPr>
        <p:spPr bwMode="auto">
          <a:xfrm>
            <a:off x="7989888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75" name="Rectangle 34"/>
          <p:cNvSpPr>
            <a:spLocks noChangeArrowheads="1"/>
          </p:cNvSpPr>
          <p:nvPr/>
        </p:nvSpPr>
        <p:spPr bwMode="auto">
          <a:xfrm>
            <a:off x="8353425" y="11858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76" name="Rectangle 35"/>
          <p:cNvSpPr>
            <a:spLocks noChangeArrowheads="1"/>
          </p:cNvSpPr>
          <p:nvPr/>
        </p:nvSpPr>
        <p:spPr bwMode="auto">
          <a:xfrm>
            <a:off x="1957388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77" name="Rectangle 36"/>
          <p:cNvSpPr>
            <a:spLocks noChangeArrowheads="1"/>
          </p:cNvSpPr>
          <p:nvPr/>
        </p:nvSpPr>
        <p:spPr bwMode="auto">
          <a:xfrm>
            <a:off x="2327275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78" name="Rectangle 37"/>
          <p:cNvSpPr>
            <a:spLocks noChangeArrowheads="1"/>
          </p:cNvSpPr>
          <p:nvPr/>
        </p:nvSpPr>
        <p:spPr bwMode="auto">
          <a:xfrm>
            <a:off x="1582738" y="145573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879" name="Rectangle 38"/>
          <p:cNvSpPr>
            <a:spLocks noChangeArrowheads="1"/>
          </p:cNvSpPr>
          <p:nvPr/>
        </p:nvSpPr>
        <p:spPr bwMode="auto">
          <a:xfrm>
            <a:off x="2320925" y="186372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80" name="Rectangle 39"/>
          <p:cNvSpPr>
            <a:spLocks noChangeArrowheads="1"/>
          </p:cNvSpPr>
          <p:nvPr/>
        </p:nvSpPr>
        <p:spPr bwMode="auto">
          <a:xfrm>
            <a:off x="2743200" y="1471613"/>
            <a:ext cx="147638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1" name="Line 40"/>
          <p:cNvSpPr>
            <a:spLocks noChangeShapeType="1"/>
          </p:cNvSpPr>
          <p:nvPr/>
        </p:nvSpPr>
        <p:spPr bwMode="auto">
          <a:xfrm>
            <a:off x="2743200" y="1673225"/>
            <a:ext cx="1476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2" name="Line 41"/>
          <p:cNvSpPr>
            <a:spLocks noChangeShapeType="1"/>
          </p:cNvSpPr>
          <p:nvPr/>
        </p:nvSpPr>
        <p:spPr bwMode="auto">
          <a:xfrm>
            <a:off x="2743200" y="1882775"/>
            <a:ext cx="1476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3" name="Rectangle 42"/>
          <p:cNvSpPr>
            <a:spLocks noChangeArrowheads="1"/>
          </p:cNvSpPr>
          <p:nvPr/>
        </p:nvSpPr>
        <p:spPr bwMode="auto">
          <a:xfrm>
            <a:off x="2690813" y="14525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84" name="Rectangle 43"/>
          <p:cNvSpPr>
            <a:spLocks noChangeArrowheads="1"/>
          </p:cNvSpPr>
          <p:nvPr/>
        </p:nvSpPr>
        <p:spPr bwMode="auto">
          <a:xfrm>
            <a:off x="2689225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85" name="Rectangle 44"/>
          <p:cNvSpPr>
            <a:spLocks noChangeArrowheads="1"/>
          </p:cNvSpPr>
          <p:nvPr/>
        </p:nvSpPr>
        <p:spPr bwMode="auto">
          <a:xfrm>
            <a:off x="2679700" y="186372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86" name="Rectangle 45"/>
          <p:cNvSpPr>
            <a:spLocks noChangeArrowheads="1"/>
          </p:cNvSpPr>
          <p:nvPr/>
        </p:nvSpPr>
        <p:spPr bwMode="auto">
          <a:xfrm>
            <a:off x="3478213" y="1471613"/>
            <a:ext cx="161925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7" name="Line 46"/>
          <p:cNvSpPr>
            <a:spLocks noChangeShapeType="1"/>
          </p:cNvSpPr>
          <p:nvPr/>
        </p:nvSpPr>
        <p:spPr bwMode="auto">
          <a:xfrm>
            <a:off x="3478213" y="1673225"/>
            <a:ext cx="1619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8" name="Line 47"/>
          <p:cNvSpPr>
            <a:spLocks noChangeShapeType="1"/>
          </p:cNvSpPr>
          <p:nvPr/>
        </p:nvSpPr>
        <p:spPr bwMode="auto">
          <a:xfrm>
            <a:off x="3478213" y="1882775"/>
            <a:ext cx="1619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89" name="Rectangle 48"/>
          <p:cNvSpPr>
            <a:spLocks noChangeArrowheads="1"/>
          </p:cNvSpPr>
          <p:nvPr/>
        </p:nvSpPr>
        <p:spPr bwMode="auto">
          <a:xfrm>
            <a:off x="3421063" y="145573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90" name="Rectangle 49"/>
          <p:cNvSpPr>
            <a:spLocks noChangeArrowheads="1"/>
          </p:cNvSpPr>
          <p:nvPr/>
        </p:nvSpPr>
        <p:spPr bwMode="auto">
          <a:xfrm>
            <a:off x="3432175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91" name="Rectangle 50"/>
          <p:cNvSpPr>
            <a:spLocks noChangeArrowheads="1"/>
          </p:cNvSpPr>
          <p:nvPr/>
        </p:nvSpPr>
        <p:spPr bwMode="auto">
          <a:xfrm>
            <a:off x="3421063" y="186372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892" name="Rectangle 51"/>
          <p:cNvSpPr>
            <a:spLocks noChangeArrowheads="1"/>
          </p:cNvSpPr>
          <p:nvPr/>
        </p:nvSpPr>
        <p:spPr bwMode="auto">
          <a:xfrm>
            <a:off x="3851275" y="1471613"/>
            <a:ext cx="147638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3" name="Line 52"/>
          <p:cNvSpPr>
            <a:spLocks noChangeShapeType="1"/>
          </p:cNvSpPr>
          <p:nvPr/>
        </p:nvSpPr>
        <p:spPr bwMode="auto">
          <a:xfrm>
            <a:off x="3851275" y="1673225"/>
            <a:ext cx="1476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94" name="Line 53"/>
          <p:cNvSpPr>
            <a:spLocks noChangeShapeType="1"/>
          </p:cNvSpPr>
          <p:nvPr/>
        </p:nvSpPr>
        <p:spPr bwMode="auto">
          <a:xfrm>
            <a:off x="3851275" y="1882775"/>
            <a:ext cx="1476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95" name="Rectangle 54"/>
          <p:cNvSpPr>
            <a:spLocks noChangeArrowheads="1"/>
          </p:cNvSpPr>
          <p:nvPr/>
        </p:nvSpPr>
        <p:spPr bwMode="auto">
          <a:xfrm>
            <a:off x="3797300" y="14557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896" name="Rectangle 55"/>
          <p:cNvSpPr>
            <a:spLocks noChangeArrowheads="1"/>
          </p:cNvSpPr>
          <p:nvPr/>
        </p:nvSpPr>
        <p:spPr bwMode="auto">
          <a:xfrm>
            <a:off x="3789363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897" name="Rectangle 56"/>
          <p:cNvSpPr>
            <a:spLocks noChangeArrowheads="1"/>
          </p:cNvSpPr>
          <p:nvPr/>
        </p:nvSpPr>
        <p:spPr bwMode="auto">
          <a:xfrm>
            <a:off x="3806825" y="186372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898" name="Rectangle 57"/>
          <p:cNvSpPr>
            <a:spLocks noChangeArrowheads="1"/>
          </p:cNvSpPr>
          <p:nvPr/>
        </p:nvSpPr>
        <p:spPr bwMode="auto">
          <a:xfrm>
            <a:off x="4227513" y="1471613"/>
            <a:ext cx="146050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9" name="Line 58"/>
          <p:cNvSpPr>
            <a:spLocks noChangeShapeType="1"/>
          </p:cNvSpPr>
          <p:nvPr/>
        </p:nvSpPr>
        <p:spPr bwMode="auto">
          <a:xfrm>
            <a:off x="4227513" y="167322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0" name="Line 59"/>
          <p:cNvSpPr>
            <a:spLocks noChangeShapeType="1"/>
          </p:cNvSpPr>
          <p:nvPr/>
        </p:nvSpPr>
        <p:spPr bwMode="auto">
          <a:xfrm>
            <a:off x="4227513" y="188277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1" name="Rectangle 60"/>
          <p:cNvSpPr>
            <a:spLocks noChangeArrowheads="1"/>
          </p:cNvSpPr>
          <p:nvPr/>
        </p:nvSpPr>
        <p:spPr bwMode="auto">
          <a:xfrm>
            <a:off x="4160838" y="1455738"/>
            <a:ext cx="268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902" name="Rectangle 61"/>
          <p:cNvSpPr>
            <a:spLocks noChangeArrowheads="1"/>
          </p:cNvSpPr>
          <p:nvPr/>
        </p:nvSpPr>
        <p:spPr bwMode="auto">
          <a:xfrm>
            <a:off x="4168775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03" name="Rectangle 62"/>
          <p:cNvSpPr>
            <a:spLocks noChangeArrowheads="1"/>
          </p:cNvSpPr>
          <p:nvPr/>
        </p:nvSpPr>
        <p:spPr bwMode="auto">
          <a:xfrm>
            <a:off x="4171950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04" name="Rectangle 63"/>
          <p:cNvSpPr>
            <a:spLocks noChangeArrowheads="1"/>
          </p:cNvSpPr>
          <p:nvPr/>
        </p:nvSpPr>
        <p:spPr bwMode="auto">
          <a:xfrm>
            <a:off x="4586288" y="1471613"/>
            <a:ext cx="163512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05" name="Line 64"/>
          <p:cNvSpPr>
            <a:spLocks noChangeShapeType="1"/>
          </p:cNvSpPr>
          <p:nvPr/>
        </p:nvSpPr>
        <p:spPr bwMode="auto">
          <a:xfrm>
            <a:off x="4586288" y="1673225"/>
            <a:ext cx="1635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6" name="Line 65"/>
          <p:cNvSpPr>
            <a:spLocks noChangeShapeType="1"/>
          </p:cNvSpPr>
          <p:nvPr/>
        </p:nvSpPr>
        <p:spPr bwMode="auto">
          <a:xfrm>
            <a:off x="4586288" y="1882775"/>
            <a:ext cx="163512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7" name="Rectangle 66"/>
          <p:cNvSpPr>
            <a:spLocks noChangeArrowheads="1"/>
          </p:cNvSpPr>
          <p:nvPr/>
        </p:nvSpPr>
        <p:spPr bwMode="auto">
          <a:xfrm>
            <a:off x="4538663" y="1465263"/>
            <a:ext cx="268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908" name="Rectangle 67"/>
          <p:cNvSpPr>
            <a:spLocks noChangeArrowheads="1"/>
          </p:cNvSpPr>
          <p:nvPr/>
        </p:nvSpPr>
        <p:spPr bwMode="auto">
          <a:xfrm>
            <a:off x="4541838" y="16652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09" name="Rectangle 68"/>
          <p:cNvSpPr>
            <a:spLocks noChangeArrowheads="1"/>
          </p:cNvSpPr>
          <p:nvPr/>
        </p:nvSpPr>
        <p:spPr bwMode="auto">
          <a:xfrm>
            <a:off x="4540250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10" name="Rectangle 69"/>
          <p:cNvSpPr>
            <a:spLocks noChangeArrowheads="1"/>
          </p:cNvSpPr>
          <p:nvPr/>
        </p:nvSpPr>
        <p:spPr bwMode="auto">
          <a:xfrm>
            <a:off x="4962525" y="1471613"/>
            <a:ext cx="144463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11" name="Line 70"/>
          <p:cNvSpPr>
            <a:spLocks noChangeShapeType="1"/>
          </p:cNvSpPr>
          <p:nvPr/>
        </p:nvSpPr>
        <p:spPr bwMode="auto">
          <a:xfrm>
            <a:off x="4962525" y="1673225"/>
            <a:ext cx="14446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2" name="Line 71"/>
          <p:cNvSpPr>
            <a:spLocks noChangeShapeType="1"/>
          </p:cNvSpPr>
          <p:nvPr/>
        </p:nvSpPr>
        <p:spPr bwMode="auto">
          <a:xfrm>
            <a:off x="4962525" y="1882775"/>
            <a:ext cx="14446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3" name="Rectangle 72"/>
          <p:cNvSpPr>
            <a:spLocks noChangeArrowheads="1"/>
          </p:cNvSpPr>
          <p:nvPr/>
        </p:nvSpPr>
        <p:spPr bwMode="auto">
          <a:xfrm>
            <a:off x="4910138" y="1455738"/>
            <a:ext cx="268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914" name="Rectangle 73"/>
          <p:cNvSpPr>
            <a:spLocks noChangeArrowheads="1"/>
          </p:cNvSpPr>
          <p:nvPr/>
        </p:nvSpPr>
        <p:spPr bwMode="auto">
          <a:xfrm>
            <a:off x="4902200" y="166528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15" name="Rectangle 74"/>
          <p:cNvSpPr>
            <a:spLocks noChangeArrowheads="1"/>
          </p:cNvSpPr>
          <p:nvPr/>
        </p:nvSpPr>
        <p:spPr bwMode="auto">
          <a:xfrm>
            <a:off x="4900613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16" name="Rectangle 75"/>
          <p:cNvSpPr>
            <a:spLocks noChangeArrowheads="1"/>
          </p:cNvSpPr>
          <p:nvPr/>
        </p:nvSpPr>
        <p:spPr bwMode="auto">
          <a:xfrm>
            <a:off x="5335588" y="1471613"/>
            <a:ext cx="147637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17" name="Line 76"/>
          <p:cNvSpPr>
            <a:spLocks noChangeShapeType="1"/>
          </p:cNvSpPr>
          <p:nvPr/>
        </p:nvSpPr>
        <p:spPr bwMode="auto">
          <a:xfrm>
            <a:off x="5335588" y="1673225"/>
            <a:ext cx="14763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8" name="Line 77"/>
          <p:cNvSpPr>
            <a:spLocks noChangeShapeType="1"/>
          </p:cNvSpPr>
          <p:nvPr/>
        </p:nvSpPr>
        <p:spPr bwMode="auto">
          <a:xfrm>
            <a:off x="5335588" y="1882775"/>
            <a:ext cx="14763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9" name="Rectangle 78"/>
          <p:cNvSpPr>
            <a:spLocks noChangeArrowheads="1"/>
          </p:cNvSpPr>
          <p:nvPr/>
        </p:nvSpPr>
        <p:spPr bwMode="auto">
          <a:xfrm>
            <a:off x="5283200" y="1465263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20" name="Rectangle 79"/>
          <p:cNvSpPr>
            <a:spLocks noChangeArrowheads="1"/>
          </p:cNvSpPr>
          <p:nvPr/>
        </p:nvSpPr>
        <p:spPr bwMode="auto">
          <a:xfrm>
            <a:off x="5275263" y="16652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21" name="Rectangle 80"/>
          <p:cNvSpPr>
            <a:spLocks noChangeArrowheads="1"/>
          </p:cNvSpPr>
          <p:nvPr/>
        </p:nvSpPr>
        <p:spPr bwMode="auto">
          <a:xfrm>
            <a:off x="5283200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22" name="Rectangle 81"/>
          <p:cNvSpPr>
            <a:spLocks noChangeArrowheads="1"/>
          </p:cNvSpPr>
          <p:nvPr/>
        </p:nvSpPr>
        <p:spPr bwMode="auto">
          <a:xfrm>
            <a:off x="6445250" y="1471613"/>
            <a:ext cx="146050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23" name="Line 82"/>
          <p:cNvSpPr>
            <a:spLocks noChangeShapeType="1"/>
          </p:cNvSpPr>
          <p:nvPr/>
        </p:nvSpPr>
        <p:spPr bwMode="auto">
          <a:xfrm>
            <a:off x="6445250" y="167322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24" name="Line 83"/>
          <p:cNvSpPr>
            <a:spLocks noChangeShapeType="1"/>
          </p:cNvSpPr>
          <p:nvPr/>
        </p:nvSpPr>
        <p:spPr bwMode="auto">
          <a:xfrm>
            <a:off x="6445250" y="188277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25" name="Rectangle 84"/>
          <p:cNvSpPr>
            <a:spLocks noChangeArrowheads="1"/>
          </p:cNvSpPr>
          <p:nvPr/>
        </p:nvSpPr>
        <p:spPr bwMode="auto">
          <a:xfrm>
            <a:off x="6381750" y="14557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26" name="Rectangle 85"/>
          <p:cNvSpPr>
            <a:spLocks noChangeArrowheads="1"/>
          </p:cNvSpPr>
          <p:nvPr/>
        </p:nvSpPr>
        <p:spPr bwMode="auto">
          <a:xfrm>
            <a:off x="6381750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27" name="Rectangle 86"/>
          <p:cNvSpPr>
            <a:spLocks noChangeArrowheads="1"/>
          </p:cNvSpPr>
          <p:nvPr/>
        </p:nvSpPr>
        <p:spPr bwMode="auto">
          <a:xfrm>
            <a:off x="6391275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28" name="Rectangle 87"/>
          <p:cNvSpPr>
            <a:spLocks noChangeArrowheads="1"/>
          </p:cNvSpPr>
          <p:nvPr/>
        </p:nvSpPr>
        <p:spPr bwMode="auto">
          <a:xfrm>
            <a:off x="6804025" y="1471613"/>
            <a:ext cx="163513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29" name="Line 88"/>
          <p:cNvSpPr>
            <a:spLocks noChangeShapeType="1"/>
          </p:cNvSpPr>
          <p:nvPr/>
        </p:nvSpPr>
        <p:spPr bwMode="auto">
          <a:xfrm>
            <a:off x="6804025" y="1673225"/>
            <a:ext cx="1635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30" name="Line 89"/>
          <p:cNvSpPr>
            <a:spLocks noChangeShapeType="1"/>
          </p:cNvSpPr>
          <p:nvPr/>
        </p:nvSpPr>
        <p:spPr bwMode="auto">
          <a:xfrm>
            <a:off x="6804025" y="1882775"/>
            <a:ext cx="1635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31" name="Rectangle 90"/>
          <p:cNvSpPr>
            <a:spLocks noChangeArrowheads="1"/>
          </p:cNvSpPr>
          <p:nvPr/>
        </p:nvSpPr>
        <p:spPr bwMode="auto">
          <a:xfrm>
            <a:off x="6756400" y="14557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32" name="Rectangle 91"/>
          <p:cNvSpPr>
            <a:spLocks noChangeArrowheads="1"/>
          </p:cNvSpPr>
          <p:nvPr/>
        </p:nvSpPr>
        <p:spPr bwMode="auto">
          <a:xfrm>
            <a:off x="6759575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33" name="Rectangle 92"/>
          <p:cNvSpPr>
            <a:spLocks noChangeArrowheads="1"/>
          </p:cNvSpPr>
          <p:nvPr/>
        </p:nvSpPr>
        <p:spPr bwMode="auto">
          <a:xfrm>
            <a:off x="6746875" y="1873250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34" name="Rectangle 93"/>
          <p:cNvSpPr>
            <a:spLocks noChangeArrowheads="1"/>
          </p:cNvSpPr>
          <p:nvPr/>
        </p:nvSpPr>
        <p:spPr bwMode="auto">
          <a:xfrm>
            <a:off x="7929563" y="1471613"/>
            <a:ext cx="146050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35" name="Line 94"/>
          <p:cNvSpPr>
            <a:spLocks noChangeShapeType="1"/>
          </p:cNvSpPr>
          <p:nvPr/>
        </p:nvSpPr>
        <p:spPr bwMode="auto">
          <a:xfrm>
            <a:off x="7929563" y="167322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36" name="Line 95"/>
          <p:cNvSpPr>
            <a:spLocks noChangeShapeType="1"/>
          </p:cNvSpPr>
          <p:nvPr/>
        </p:nvSpPr>
        <p:spPr bwMode="auto">
          <a:xfrm>
            <a:off x="7929563" y="1882775"/>
            <a:ext cx="14605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37" name="Rectangle 96"/>
          <p:cNvSpPr>
            <a:spLocks noChangeArrowheads="1"/>
          </p:cNvSpPr>
          <p:nvPr/>
        </p:nvSpPr>
        <p:spPr bwMode="auto">
          <a:xfrm>
            <a:off x="7867650" y="14557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38" name="Rectangle 97"/>
          <p:cNvSpPr>
            <a:spLocks noChangeArrowheads="1"/>
          </p:cNvSpPr>
          <p:nvPr/>
        </p:nvSpPr>
        <p:spPr bwMode="auto">
          <a:xfrm>
            <a:off x="7867650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39" name="Rectangle 98"/>
          <p:cNvSpPr>
            <a:spLocks noChangeArrowheads="1"/>
          </p:cNvSpPr>
          <p:nvPr/>
        </p:nvSpPr>
        <p:spPr bwMode="auto">
          <a:xfrm>
            <a:off x="7867650" y="1873250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40" name="Rectangle 99"/>
          <p:cNvSpPr>
            <a:spLocks noChangeArrowheads="1"/>
          </p:cNvSpPr>
          <p:nvPr/>
        </p:nvSpPr>
        <p:spPr bwMode="auto">
          <a:xfrm>
            <a:off x="8288338" y="1471613"/>
            <a:ext cx="161925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41" name="Line 100"/>
          <p:cNvSpPr>
            <a:spLocks noChangeShapeType="1"/>
          </p:cNvSpPr>
          <p:nvPr/>
        </p:nvSpPr>
        <p:spPr bwMode="auto">
          <a:xfrm>
            <a:off x="8288338" y="1673225"/>
            <a:ext cx="1619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42" name="Line 101"/>
          <p:cNvSpPr>
            <a:spLocks noChangeShapeType="1"/>
          </p:cNvSpPr>
          <p:nvPr/>
        </p:nvSpPr>
        <p:spPr bwMode="auto">
          <a:xfrm>
            <a:off x="8288338" y="1882775"/>
            <a:ext cx="16192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43" name="Rectangle 102"/>
          <p:cNvSpPr>
            <a:spLocks noChangeArrowheads="1"/>
          </p:cNvSpPr>
          <p:nvPr/>
        </p:nvSpPr>
        <p:spPr bwMode="auto">
          <a:xfrm>
            <a:off x="8235950" y="14557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44" name="Rectangle 103"/>
          <p:cNvSpPr>
            <a:spLocks noChangeArrowheads="1"/>
          </p:cNvSpPr>
          <p:nvPr/>
        </p:nvSpPr>
        <p:spPr bwMode="auto">
          <a:xfrm>
            <a:off x="8237538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45" name="Rectangle 104"/>
          <p:cNvSpPr>
            <a:spLocks noChangeArrowheads="1"/>
          </p:cNvSpPr>
          <p:nvPr/>
        </p:nvSpPr>
        <p:spPr bwMode="auto">
          <a:xfrm>
            <a:off x="8235950" y="1873250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46" name="Rectangle 105"/>
          <p:cNvSpPr>
            <a:spLocks noChangeArrowheads="1"/>
          </p:cNvSpPr>
          <p:nvPr/>
        </p:nvSpPr>
        <p:spPr bwMode="auto">
          <a:xfrm>
            <a:off x="8662988" y="1471613"/>
            <a:ext cx="147637" cy="6016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47" name="Line 106"/>
          <p:cNvSpPr>
            <a:spLocks noChangeShapeType="1"/>
          </p:cNvSpPr>
          <p:nvPr/>
        </p:nvSpPr>
        <p:spPr bwMode="auto">
          <a:xfrm>
            <a:off x="8662988" y="1673225"/>
            <a:ext cx="14763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48" name="Line 107"/>
          <p:cNvSpPr>
            <a:spLocks noChangeShapeType="1"/>
          </p:cNvSpPr>
          <p:nvPr/>
        </p:nvSpPr>
        <p:spPr bwMode="auto">
          <a:xfrm>
            <a:off x="8662988" y="1882775"/>
            <a:ext cx="147637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49" name="Rectangle 108"/>
          <p:cNvSpPr>
            <a:spLocks noChangeArrowheads="1"/>
          </p:cNvSpPr>
          <p:nvPr/>
        </p:nvSpPr>
        <p:spPr bwMode="auto">
          <a:xfrm>
            <a:off x="8609013" y="145573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50" name="Rectangle 109"/>
          <p:cNvSpPr>
            <a:spLocks noChangeArrowheads="1"/>
          </p:cNvSpPr>
          <p:nvPr/>
        </p:nvSpPr>
        <p:spPr bwMode="auto">
          <a:xfrm>
            <a:off x="8605838" y="166528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51" name="Rectangle 110"/>
          <p:cNvSpPr>
            <a:spLocks noChangeArrowheads="1"/>
          </p:cNvSpPr>
          <p:nvPr/>
        </p:nvSpPr>
        <p:spPr bwMode="auto">
          <a:xfrm>
            <a:off x="8609013" y="18732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52" name="Rectangle 111"/>
          <p:cNvSpPr>
            <a:spLocks noChangeArrowheads="1"/>
          </p:cNvSpPr>
          <p:nvPr/>
        </p:nvSpPr>
        <p:spPr bwMode="auto">
          <a:xfrm>
            <a:off x="1470025" y="2155825"/>
            <a:ext cx="10890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 frames</a:t>
            </a:r>
          </a:p>
        </p:txBody>
      </p:sp>
      <p:sp>
        <p:nvSpPr>
          <p:cNvPr id="35953" name="Rectangle 112"/>
          <p:cNvSpPr>
            <a:spLocks noChangeArrowheads="1"/>
          </p:cNvSpPr>
          <p:nvPr/>
        </p:nvSpPr>
        <p:spPr bwMode="auto">
          <a:xfrm>
            <a:off x="1401763" y="952500"/>
            <a:ext cx="13858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Reference string</a:t>
            </a:r>
          </a:p>
        </p:txBody>
      </p:sp>
      <p:sp>
        <p:nvSpPr>
          <p:cNvPr id="35954" name="Rectangle 113"/>
          <p:cNvSpPr>
            <a:spLocks noChangeArrowheads="1"/>
          </p:cNvSpPr>
          <p:nvPr/>
        </p:nvSpPr>
        <p:spPr bwMode="auto">
          <a:xfrm>
            <a:off x="1436688" y="3208338"/>
            <a:ext cx="2587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-</a:t>
            </a:r>
          </a:p>
        </p:txBody>
      </p:sp>
      <p:sp>
        <p:nvSpPr>
          <p:cNvPr id="35955" name="Rectangle 114"/>
          <p:cNvSpPr>
            <a:spLocks noChangeArrowheads="1"/>
          </p:cNvSpPr>
          <p:nvPr/>
        </p:nvSpPr>
        <p:spPr bwMode="auto">
          <a:xfrm>
            <a:off x="619125" y="2613025"/>
            <a:ext cx="8202613" cy="132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FIFO algorithm selects the page that has been in memory the longest time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Using a queue - every time a page is loaded, its 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                           identification is inserted in the queue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Easy to implement</a:t>
            </a:r>
          </a:p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May result in a frequent page fault</a:t>
            </a:r>
          </a:p>
        </p:txBody>
      </p:sp>
      <p:sp>
        <p:nvSpPr>
          <p:cNvPr id="35956" name="Rectangle 115"/>
          <p:cNvSpPr>
            <a:spLocks noChangeArrowheads="1"/>
          </p:cNvSpPr>
          <p:nvPr/>
        </p:nvSpPr>
        <p:spPr bwMode="auto">
          <a:xfrm>
            <a:off x="319088" y="4054475"/>
            <a:ext cx="7586662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2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u="sng">
                <a:solidFill>
                  <a:srgbClr val="000000"/>
                </a:solidFill>
                <a:latin typeface="Arial" charset="0"/>
              </a:rPr>
              <a:t>Optimal Replacement</a:t>
            </a:r>
            <a:r>
              <a:rPr lang="en-GB" sz="1800" b="1">
                <a:solidFill>
                  <a:srgbClr val="000000"/>
                </a:solidFill>
                <a:latin typeface="Arial" charset="0"/>
              </a:rPr>
              <a:t> (OPT) - Lowest page fault rate of all algorithms</a:t>
            </a:r>
          </a:p>
        </p:txBody>
      </p:sp>
      <p:sp>
        <p:nvSpPr>
          <p:cNvPr id="35957" name="Rectangle 116"/>
          <p:cNvSpPr>
            <a:spLocks noChangeArrowheads="1"/>
          </p:cNvSpPr>
          <p:nvPr/>
        </p:nvSpPr>
        <p:spPr bwMode="auto">
          <a:xfrm>
            <a:off x="1017588" y="4514850"/>
            <a:ext cx="7789862" cy="328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63360" tIns="25560" rIns="63360" bIns="25560">
            <a:spAutoFit/>
          </a:bodyPr>
          <a:lstStyle/>
          <a:p>
            <a:pPr>
              <a:lnSpc>
                <a:spcPct val="101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</a:rPr>
              <a:t>Replace that page which will not be used for the longest period of time</a:t>
            </a:r>
          </a:p>
        </p:txBody>
      </p:sp>
      <p:sp>
        <p:nvSpPr>
          <p:cNvPr id="35958" name="Rectangle 117"/>
          <p:cNvSpPr>
            <a:spLocks noChangeArrowheads="1"/>
          </p:cNvSpPr>
          <p:nvPr/>
        </p:nvSpPr>
        <p:spPr bwMode="auto">
          <a:xfrm>
            <a:off x="1001713" y="4486275"/>
            <a:ext cx="7837487" cy="344488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59" name="Rectangle 118"/>
          <p:cNvSpPr>
            <a:spLocks noChangeArrowheads="1"/>
          </p:cNvSpPr>
          <p:nvPr/>
        </p:nvSpPr>
        <p:spPr bwMode="auto">
          <a:xfrm>
            <a:off x="4360863" y="4811713"/>
            <a:ext cx="33337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60" name="Rectangle 119"/>
          <p:cNvSpPr>
            <a:spLocks noChangeArrowheads="1"/>
          </p:cNvSpPr>
          <p:nvPr/>
        </p:nvSpPr>
        <p:spPr bwMode="auto">
          <a:xfrm>
            <a:off x="1376363" y="5527675"/>
            <a:ext cx="152400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61" name="Line 120"/>
          <p:cNvSpPr>
            <a:spLocks noChangeShapeType="1"/>
          </p:cNvSpPr>
          <p:nvPr/>
        </p:nvSpPr>
        <p:spPr bwMode="auto">
          <a:xfrm>
            <a:off x="1376363" y="573087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62" name="Line 121"/>
          <p:cNvSpPr>
            <a:spLocks noChangeShapeType="1"/>
          </p:cNvSpPr>
          <p:nvPr/>
        </p:nvSpPr>
        <p:spPr bwMode="auto">
          <a:xfrm>
            <a:off x="1376363" y="594042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63" name="Rectangle 122"/>
          <p:cNvSpPr>
            <a:spLocks noChangeArrowheads="1"/>
          </p:cNvSpPr>
          <p:nvPr/>
        </p:nvSpPr>
        <p:spPr bwMode="auto">
          <a:xfrm>
            <a:off x="1052513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64" name="Rectangle 123"/>
          <p:cNvSpPr>
            <a:spLocks noChangeArrowheads="1"/>
          </p:cNvSpPr>
          <p:nvPr/>
        </p:nvSpPr>
        <p:spPr bwMode="auto">
          <a:xfrm>
            <a:off x="1338263" y="55133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65" name="Rectangle 124"/>
          <p:cNvSpPr>
            <a:spLocks noChangeArrowheads="1"/>
          </p:cNvSpPr>
          <p:nvPr/>
        </p:nvSpPr>
        <p:spPr bwMode="auto">
          <a:xfrm>
            <a:off x="1747838" y="5527675"/>
            <a:ext cx="168275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66" name="Line 125"/>
          <p:cNvSpPr>
            <a:spLocks noChangeShapeType="1"/>
          </p:cNvSpPr>
          <p:nvPr/>
        </p:nvSpPr>
        <p:spPr bwMode="auto">
          <a:xfrm>
            <a:off x="1747838" y="5730875"/>
            <a:ext cx="1682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67" name="Line 126"/>
          <p:cNvSpPr>
            <a:spLocks noChangeShapeType="1"/>
          </p:cNvSpPr>
          <p:nvPr/>
        </p:nvSpPr>
        <p:spPr bwMode="auto">
          <a:xfrm>
            <a:off x="1747838" y="5940425"/>
            <a:ext cx="1682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68" name="Rectangle 127"/>
          <p:cNvSpPr>
            <a:spLocks noChangeArrowheads="1"/>
          </p:cNvSpPr>
          <p:nvPr/>
        </p:nvSpPr>
        <p:spPr bwMode="auto">
          <a:xfrm>
            <a:off x="1441450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69" name="Rectangle 128"/>
          <p:cNvSpPr>
            <a:spLocks noChangeArrowheads="1"/>
          </p:cNvSpPr>
          <p:nvPr/>
        </p:nvSpPr>
        <p:spPr bwMode="auto">
          <a:xfrm>
            <a:off x="1700213" y="55133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70" name="Rectangle 129"/>
          <p:cNvSpPr>
            <a:spLocks noChangeArrowheads="1"/>
          </p:cNvSpPr>
          <p:nvPr/>
        </p:nvSpPr>
        <p:spPr bwMode="auto">
          <a:xfrm>
            <a:off x="1812925" y="52403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71" name="Rectangle 130"/>
          <p:cNvSpPr>
            <a:spLocks noChangeArrowheads="1"/>
          </p:cNvSpPr>
          <p:nvPr/>
        </p:nvSpPr>
        <p:spPr bwMode="auto">
          <a:xfrm>
            <a:off x="2200275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72" name="Rectangle 131"/>
          <p:cNvSpPr>
            <a:spLocks noChangeArrowheads="1"/>
          </p:cNvSpPr>
          <p:nvPr/>
        </p:nvSpPr>
        <p:spPr bwMode="auto">
          <a:xfrm>
            <a:off x="2587625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73" name="Rectangle 132"/>
          <p:cNvSpPr>
            <a:spLocks noChangeArrowheads="1"/>
          </p:cNvSpPr>
          <p:nvPr/>
        </p:nvSpPr>
        <p:spPr bwMode="auto">
          <a:xfrm>
            <a:off x="2959100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74" name="Rectangle 133"/>
          <p:cNvSpPr>
            <a:spLocks noChangeArrowheads="1"/>
          </p:cNvSpPr>
          <p:nvPr/>
        </p:nvSpPr>
        <p:spPr bwMode="auto">
          <a:xfrm>
            <a:off x="3344863" y="5240338"/>
            <a:ext cx="268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975" name="Rectangle 134"/>
          <p:cNvSpPr>
            <a:spLocks noChangeArrowheads="1"/>
          </p:cNvSpPr>
          <p:nvPr/>
        </p:nvSpPr>
        <p:spPr bwMode="auto">
          <a:xfrm>
            <a:off x="3732213" y="524033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76" name="Rectangle 135"/>
          <p:cNvSpPr>
            <a:spLocks noChangeArrowheads="1"/>
          </p:cNvSpPr>
          <p:nvPr/>
        </p:nvSpPr>
        <p:spPr bwMode="auto">
          <a:xfrm>
            <a:off x="4105275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77" name="Rectangle 136"/>
          <p:cNvSpPr>
            <a:spLocks noChangeArrowheads="1"/>
          </p:cNvSpPr>
          <p:nvPr/>
        </p:nvSpPr>
        <p:spPr bwMode="auto">
          <a:xfrm>
            <a:off x="4494213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78" name="Rectangle 137"/>
          <p:cNvSpPr>
            <a:spLocks noChangeArrowheads="1"/>
          </p:cNvSpPr>
          <p:nvPr/>
        </p:nvSpPr>
        <p:spPr bwMode="auto">
          <a:xfrm>
            <a:off x="4878388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5979" name="Rectangle 138"/>
          <p:cNvSpPr>
            <a:spLocks noChangeArrowheads="1"/>
          </p:cNvSpPr>
          <p:nvPr/>
        </p:nvSpPr>
        <p:spPr bwMode="auto">
          <a:xfrm>
            <a:off x="5251450" y="52403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80" name="Rectangle 139"/>
          <p:cNvSpPr>
            <a:spLocks noChangeArrowheads="1"/>
          </p:cNvSpPr>
          <p:nvPr/>
        </p:nvSpPr>
        <p:spPr bwMode="auto">
          <a:xfrm>
            <a:off x="5641975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81" name="Rectangle 140"/>
          <p:cNvSpPr>
            <a:spLocks noChangeArrowheads="1"/>
          </p:cNvSpPr>
          <p:nvPr/>
        </p:nvSpPr>
        <p:spPr bwMode="auto">
          <a:xfrm>
            <a:off x="6029325" y="52403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82" name="Rectangle 141"/>
          <p:cNvSpPr>
            <a:spLocks noChangeArrowheads="1"/>
          </p:cNvSpPr>
          <p:nvPr/>
        </p:nvSpPr>
        <p:spPr bwMode="auto">
          <a:xfrm>
            <a:off x="6396038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83" name="Rectangle 142"/>
          <p:cNvSpPr>
            <a:spLocks noChangeArrowheads="1"/>
          </p:cNvSpPr>
          <p:nvPr/>
        </p:nvSpPr>
        <p:spPr bwMode="auto">
          <a:xfrm>
            <a:off x="6788150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84" name="Rectangle 143"/>
          <p:cNvSpPr>
            <a:spLocks noChangeArrowheads="1"/>
          </p:cNvSpPr>
          <p:nvPr/>
        </p:nvSpPr>
        <p:spPr bwMode="auto">
          <a:xfrm>
            <a:off x="7175500" y="52403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85" name="Rectangle 144"/>
          <p:cNvSpPr>
            <a:spLocks noChangeArrowheads="1"/>
          </p:cNvSpPr>
          <p:nvPr/>
        </p:nvSpPr>
        <p:spPr bwMode="auto">
          <a:xfrm>
            <a:off x="989013" y="5527675"/>
            <a:ext cx="152400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86" name="Line 145"/>
          <p:cNvSpPr>
            <a:spLocks noChangeShapeType="1"/>
          </p:cNvSpPr>
          <p:nvPr/>
        </p:nvSpPr>
        <p:spPr bwMode="auto">
          <a:xfrm>
            <a:off x="989013" y="573087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87" name="Line 146"/>
          <p:cNvSpPr>
            <a:spLocks noChangeShapeType="1"/>
          </p:cNvSpPr>
          <p:nvPr/>
        </p:nvSpPr>
        <p:spPr bwMode="auto">
          <a:xfrm>
            <a:off x="989013" y="594042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88" name="Rectangle 147"/>
          <p:cNvSpPr>
            <a:spLocks noChangeArrowheads="1"/>
          </p:cNvSpPr>
          <p:nvPr/>
        </p:nvSpPr>
        <p:spPr bwMode="auto">
          <a:xfrm>
            <a:off x="666750" y="524033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89" name="Rectangle 148"/>
          <p:cNvSpPr>
            <a:spLocks noChangeArrowheads="1"/>
          </p:cNvSpPr>
          <p:nvPr/>
        </p:nvSpPr>
        <p:spPr bwMode="auto">
          <a:xfrm>
            <a:off x="7562850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90" name="Rectangle 149"/>
          <p:cNvSpPr>
            <a:spLocks noChangeArrowheads="1"/>
          </p:cNvSpPr>
          <p:nvPr/>
        </p:nvSpPr>
        <p:spPr bwMode="auto">
          <a:xfrm>
            <a:off x="7931150" y="5240338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91" name="Rectangle 150"/>
          <p:cNvSpPr>
            <a:spLocks noChangeArrowheads="1"/>
          </p:cNvSpPr>
          <p:nvPr/>
        </p:nvSpPr>
        <p:spPr bwMode="auto">
          <a:xfrm>
            <a:off x="1317625" y="57181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92" name="Rectangle 151"/>
          <p:cNvSpPr>
            <a:spLocks noChangeArrowheads="1"/>
          </p:cNvSpPr>
          <p:nvPr/>
        </p:nvSpPr>
        <p:spPr bwMode="auto">
          <a:xfrm>
            <a:off x="1700213" y="57181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5993" name="Rectangle 152"/>
          <p:cNvSpPr>
            <a:spLocks noChangeArrowheads="1"/>
          </p:cNvSpPr>
          <p:nvPr/>
        </p:nvSpPr>
        <p:spPr bwMode="auto">
          <a:xfrm>
            <a:off x="933450" y="551338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5994" name="Rectangle 153"/>
          <p:cNvSpPr>
            <a:spLocks noChangeArrowheads="1"/>
          </p:cNvSpPr>
          <p:nvPr/>
        </p:nvSpPr>
        <p:spPr bwMode="auto">
          <a:xfrm>
            <a:off x="1700213" y="59213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5995" name="Rectangle 154"/>
          <p:cNvSpPr>
            <a:spLocks noChangeArrowheads="1"/>
          </p:cNvSpPr>
          <p:nvPr/>
        </p:nvSpPr>
        <p:spPr bwMode="auto">
          <a:xfrm>
            <a:off x="2135188" y="5527675"/>
            <a:ext cx="152400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96" name="Line 155"/>
          <p:cNvSpPr>
            <a:spLocks noChangeShapeType="1"/>
          </p:cNvSpPr>
          <p:nvPr/>
        </p:nvSpPr>
        <p:spPr bwMode="auto">
          <a:xfrm>
            <a:off x="2135188" y="573087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97" name="Line 156"/>
          <p:cNvSpPr>
            <a:spLocks noChangeShapeType="1"/>
          </p:cNvSpPr>
          <p:nvPr/>
        </p:nvSpPr>
        <p:spPr bwMode="auto">
          <a:xfrm>
            <a:off x="2135188" y="594042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98" name="Rectangle 157"/>
          <p:cNvSpPr>
            <a:spLocks noChangeArrowheads="1"/>
          </p:cNvSpPr>
          <p:nvPr/>
        </p:nvSpPr>
        <p:spPr bwMode="auto">
          <a:xfrm>
            <a:off x="2070100" y="5518150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5999" name="Rectangle 158"/>
          <p:cNvSpPr>
            <a:spLocks noChangeArrowheads="1"/>
          </p:cNvSpPr>
          <p:nvPr/>
        </p:nvSpPr>
        <p:spPr bwMode="auto">
          <a:xfrm>
            <a:off x="2079625" y="57277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6000" name="Rectangle 159"/>
          <p:cNvSpPr>
            <a:spLocks noChangeArrowheads="1"/>
          </p:cNvSpPr>
          <p:nvPr/>
        </p:nvSpPr>
        <p:spPr bwMode="auto">
          <a:xfrm>
            <a:off x="2076450" y="59213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6001" name="Rectangle 160"/>
          <p:cNvSpPr>
            <a:spLocks noChangeArrowheads="1"/>
          </p:cNvSpPr>
          <p:nvPr/>
        </p:nvSpPr>
        <p:spPr bwMode="auto">
          <a:xfrm>
            <a:off x="2894013" y="5527675"/>
            <a:ext cx="168275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02" name="Line 161"/>
          <p:cNvSpPr>
            <a:spLocks noChangeShapeType="1"/>
          </p:cNvSpPr>
          <p:nvPr/>
        </p:nvSpPr>
        <p:spPr bwMode="auto">
          <a:xfrm>
            <a:off x="2894013" y="5730875"/>
            <a:ext cx="1682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03" name="Line 162"/>
          <p:cNvSpPr>
            <a:spLocks noChangeShapeType="1"/>
          </p:cNvSpPr>
          <p:nvPr/>
        </p:nvSpPr>
        <p:spPr bwMode="auto">
          <a:xfrm>
            <a:off x="2894013" y="5940425"/>
            <a:ext cx="168275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04" name="Rectangle 163"/>
          <p:cNvSpPr>
            <a:spLocks noChangeArrowheads="1"/>
          </p:cNvSpPr>
          <p:nvPr/>
        </p:nvSpPr>
        <p:spPr bwMode="auto">
          <a:xfrm>
            <a:off x="2846388" y="55133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6005" name="Rectangle 164"/>
          <p:cNvSpPr>
            <a:spLocks noChangeArrowheads="1"/>
          </p:cNvSpPr>
          <p:nvPr/>
        </p:nvSpPr>
        <p:spPr bwMode="auto">
          <a:xfrm>
            <a:off x="2847975" y="57181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6006" name="Rectangle 165"/>
          <p:cNvSpPr>
            <a:spLocks noChangeArrowheads="1"/>
          </p:cNvSpPr>
          <p:nvPr/>
        </p:nvSpPr>
        <p:spPr bwMode="auto">
          <a:xfrm>
            <a:off x="2846388" y="59309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6007" name="Rectangle 166"/>
          <p:cNvSpPr>
            <a:spLocks noChangeArrowheads="1"/>
          </p:cNvSpPr>
          <p:nvPr/>
        </p:nvSpPr>
        <p:spPr bwMode="auto">
          <a:xfrm>
            <a:off x="3668713" y="5527675"/>
            <a:ext cx="152400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08" name="Line 167"/>
          <p:cNvSpPr>
            <a:spLocks noChangeShapeType="1"/>
          </p:cNvSpPr>
          <p:nvPr/>
        </p:nvSpPr>
        <p:spPr bwMode="auto">
          <a:xfrm>
            <a:off x="3668713" y="573087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09" name="Line 168"/>
          <p:cNvSpPr>
            <a:spLocks noChangeShapeType="1"/>
          </p:cNvSpPr>
          <p:nvPr/>
        </p:nvSpPr>
        <p:spPr bwMode="auto">
          <a:xfrm>
            <a:off x="3668713" y="594042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10" name="Rectangle 169"/>
          <p:cNvSpPr>
            <a:spLocks noChangeArrowheads="1"/>
          </p:cNvSpPr>
          <p:nvPr/>
        </p:nvSpPr>
        <p:spPr bwMode="auto">
          <a:xfrm>
            <a:off x="3613150" y="5513388"/>
            <a:ext cx="26511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6011" name="Rectangle 170"/>
          <p:cNvSpPr>
            <a:spLocks noChangeArrowheads="1"/>
          </p:cNvSpPr>
          <p:nvPr/>
        </p:nvSpPr>
        <p:spPr bwMode="auto">
          <a:xfrm>
            <a:off x="3602038" y="5715000"/>
            <a:ext cx="268287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6012" name="Rectangle 171"/>
          <p:cNvSpPr>
            <a:spLocks noChangeArrowheads="1"/>
          </p:cNvSpPr>
          <p:nvPr/>
        </p:nvSpPr>
        <p:spPr bwMode="auto">
          <a:xfrm>
            <a:off x="3603625" y="59309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6013" name="Rectangle 172"/>
          <p:cNvSpPr>
            <a:spLocks noChangeArrowheads="1"/>
          </p:cNvSpPr>
          <p:nvPr/>
        </p:nvSpPr>
        <p:spPr bwMode="auto">
          <a:xfrm>
            <a:off x="4816475" y="5527675"/>
            <a:ext cx="150813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14" name="Line 173"/>
          <p:cNvSpPr>
            <a:spLocks noChangeShapeType="1"/>
          </p:cNvSpPr>
          <p:nvPr/>
        </p:nvSpPr>
        <p:spPr bwMode="auto">
          <a:xfrm>
            <a:off x="4816475" y="5730875"/>
            <a:ext cx="1508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15" name="Line 174"/>
          <p:cNvSpPr>
            <a:spLocks noChangeShapeType="1"/>
          </p:cNvSpPr>
          <p:nvPr/>
        </p:nvSpPr>
        <p:spPr bwMode="auto">
          <a:xfrm>
            <a:off x="4816475" y="5940425"/>
            <a:ext cx="1508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16" name="Rectangle 175"/>
          <p:cNvSpPr>
            <a:spLocks noChangeArrowheads="1"/>
          </p:cNvSpPr>
          <p:nvPr/>
        </p:nvSpPr>
        <p:spPr bwMode="auto">
          <a:xfrm>
            <a:off x="4770438" y="5503863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6017" name="Rectangle 176"/>
          <p:cNvSpPr>
            <a:spLocks noChangeArrowheads="1"/>
          </p:cNvSpPr>
          <p:nvPr/>
        </p:nvSpPr>
        <p:spPr bwMode="auto">
          <a:xfrm>
            <a:off x="4764088" y="57277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6018" name="Rectangle 177"/>
          <p:cNvSpPr>
            <a:spLocks noChangeArrowheads="1"/>
          </p:cNvSpPr>
          <p:nvPr/>
        </p:nvSpPr>
        <p:spPr bwMode="auto">
          <a:xfrm>
            <a:off x="4760913" y="59213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6019" name="Rectangle 178"/>
          <p:cNvSpPr>
            <a:spLocks noChangeArrowheads="1"/>
          </p:cNvSpPr>
          <p:nvPr/>
        </p:nvSpPr>
        <p:spPr bwMode="auto">
          <a:xfrm>
            <a:off x="5962650" y="5527675"/>
            <a:ext cx="150813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20" name="Line 179"/>
          <p:cNvSpPr>
            <a:spLocks noChangeShapeType="1"/>
          </p:cNvSpPr>
          <p:nvPr/>
        </p:nvSpPr>
        <p:spPr bwMode="auto">
          <a:xfrm>
            <a:off x="5962650" y="5730875"/>
            <a:ext cx="1508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21" name="Line 180"/>
          <p:cNvSpPr>
            <a:spLocks noChangeShapeType="1"/>
          </p:cNvSpPr>
          <p:nvPr/>
        </p:nvSpPr>
        <p:spPr bwMode="auto">
          <a:xfrm>
            <a:off x="5962650" y="5940425"/>
            <a:ext cx="150813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22" name="Rectangle 181"/>
          <p:cNvSpPr>
            <a:spLocks noChangeArrowheads="1"/>
          </p:cNvSpPr>
          <p:nvPr/>
        </p:nvSpPr>
        <p:spPr bwMode="auto">
          <a:xfrm>
            <a:off x="5897563" y="55133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6023" name="Rectangle 182"/>
          <p:cNvSpPr>
            <a:spLocks noChangeArrowheads="1"/>
          </p:cNvSpPr>
          <p:nvPr/>
        </p:nvSpPr>
        <p:spPr bwMode="auto">
          <a:xfrm>
            <a:off x="5900738" y="572770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6024" name="Rectangle 183"/>
          <p:cNvSpPr>
            <a:spLocks noChangeArrowheads="1"/>
          </p:cNvSpPr>
          <p:nvPr/>
        </p:nvSpPr>
        <p:spPr bwMode="auto">
          <a:xfrm>
            <a:off x="5897563" y="59213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6025" name="Rectangle 184"/>
          <p:cNvSpPr>
            <a:spLocks noChangeArrowheads="1"/>
          </p:cNvSpPr>
          <p:nvPr/>
        </p:nvSpPr>
        <p:spPr bwMode="auto">
          <a:xfrm>
            <a:off x="7496175" y="5527675"/>
            <a:ext cx="152400" cy="604838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26" name="Line 185"/>
          <p:cNvSpPr>
            <a:spLocks noChangeShapeType="1"/>
          </p:cNvSpPr>
          <p:nvPr/>
        </p:nvSpPr>
        <p:spPr bwMode="auto">
          <a:xfrm>
            <a:off x="7496175" y="573087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27" name="Line 186"/>
          <p:cNvSpPr>
            <a:spLocks noChangeShapeType="1"/>
          </p:cNvSpPr>
          <p:nvPr/>
        </p:nvSpPr>
        <p:spPr bwMode="auto">
          <a:xfrm>
            <a:off x="7496175" y="5940425"/>
            <a:ext cx="152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028" name="Rectangle 187"/>
          <p:cNvSpPr>
            <a:spLocks noChangeArrowheads="1"/>
          </p:cNvSpPr>
          <p:nvPr/>
        </p:nvSpPr>
        <p:spPr bwMode="auto">
          <a:xfrm>
            <a:off x="7440613" y="5513388"/>
            <a:ext cx="265112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36029" name="Rectangle 188"/>
          <p:cNvSpPr>
            <a:spLocks noChangeArrowheads="1"/>
          </p:cNvSpPr>
          <p:nvPr/>
        </p:nvSpPr>
        <p:spPr bwMode="auto">
          <a:xfrm>
            <a:off x="7445375" y="5718175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6030" name="Rectangle 189"/>
          <p:cNvSpPr>
            <a:spLocks noChangeArrowheads="1"/>
          </p:cNvSpPr>
          <p:nvPr/>
        </p:nvSpPr>
        <p:spPr bwMode="auto">
          <a:xfrm>
            <a:off x="7439025" y="5911850"/>
            <a:ext cx="26670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6031" name="Rectangle 190"/>
          <p:cNvSpPr>
            <a:spLocks noChangeArrowheads="1"/>
          </p:cNvSpPr>
          <p:nvPr/>
        </p:nvSpPr>
        <p:spPr bwMode="auto">
          <a:xfrm>
            <a:off x="817563" y="6215063"/>
            <a:ext cx="1089025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Page frames</a:t>
            </a:r>
          </a:p>
        </p:txBody>
      </p:sp>
      <p:sp>
        <p:nvSpPr>
          <p:cNvPr id="36032" name="Rectangle 191"/>
          <p:cNvSpPr>
            <a:spLocks noChangeArrowheads="1"/>
          </p:cNvSpPr>
          <p:nvPr/>
        </p:nvSpPr>
        <p:spPr bwMode="auto">
          <a:xfrm>
            <a:off x="749300" y="5005388"/>
            <a:ext cx="1385888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Arial" charset="0"/>
              </a:rPr>
              <a:t>Reference string</a:t>
            </a:r>
          </a:p>
        </p:txBody>
      </p:sp>
      <p:pic>
        <p:nvPicPr>
          <p:cNvPr id="194" name="Picture 193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" name="Rectangle 194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774</Words>
  <Application>Microsoft Office PowerPoint</Application>
  <PresentationFormat>On-screen Show (4:3)</PresentationFormat>
  <Paragraphs>342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COMPUTER ARCHITECTURE BTCS-2301    </vt:lpstr>
      <vt:lpstr>Topic:- Virtual Memory</vt:lpstr>
      <vt:lpstr>VIRTUAL  MEMORY</vt:lpstr>
      <vt:lpstr>ADDRESS  MAPPING</vt:lpstr>
      <vt:lpstr>ASSOCIATIVE  MEMORY  PAGE  TABLE</vt:lpstr>
      <vt:lpstr>PAGE  FAULT</vt:lpstr>
      <vt:lpstr>PAGE  REPLACEMENT</vt:lpstr>
      <vt:lpstr>PAGE  REPLACEMENT  ALGORITHMS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BTCS-2301</dc:title>
  <dc:creator>Intel</dc:creator>
  <cp:lastModifiedBy>Intel</cp:lastModifiedBy>
  <cp:revision>3</cp:revision>
  <dcterms:created xsi:type="dcterms:W3CDTF">2023-06-20T08:14:48Z</dcterms:created>
  <dcterms:modified xsi:type="dcterms:W3CDTF">2023-06-20T10:00:24Z</dcterms:modified>
</cp:coreProperties>
</file>