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9D0E-7DE7-4B0F-B78C-9EBB2FC90AAD}" type="datetimeFigureOut">
              <a:rPr lang="en-US" smtClean="0"/>
              <a:t>2/26/2023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B087-E8F9-464E-9D7C-F8D52BF5E5FF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39" y="457200"/>
            <a:ext cx="3848100" cy="581660"/>
          </a:xfrm>
          <a:prstGeom prst="rect">
            <a:avLst/>
          </a:prstGeom>
          <a:solidFill>
            <a:srgbClr val="FCE9D9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3200" dirty="0">
                <a:solidFill>
                  <a:srgbClr val="16365D"/>
                </a:solidFill>
                <a:latin typeface="Times New Roman"/>
                <a:cs typeface="Times New Roman"/>
              </a:rPr>
              <a:t>Water</a:t>
            </a:r>
            <a:r>
              <a:rPr sz="3200" spc="-15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6365D"/>
                </a:solidFill>
                <a:latin typeface="Times New Roman"/>
                <a:cs typeface="Times New Roman"/>
              </a:rPr>
              <a:t>Resources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570" y="1532890"/>
            <a:ext cx="7439659" cy="425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Importance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spcBef>
                <a:spcPts val="1530"/>
              </a:spcBef>
              <a:buFont typeface="MS UI Gothic"/>
              <a:buChar char="➢"/>
              <a:tabLst>
                <a:tab pos="419100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Water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basic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component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every</a:t>
            </a:r>
            <a:r>
              <a:rPr sz="2400" spc="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living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cell.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Font typeface="MS UI Gothic"/>
              <a:buChar char="➢"/>
              <a:tabLst>
                <a:tab pos="4191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It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basic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input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required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for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agriculture.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Font typeface="MS UI Gothic"/>
              <a:buChar char="➢"/>
              <a:tabLst>
                <a:tab pos="4191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Hydel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power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can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 be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used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generating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hydroelectricity.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Font typeface="MS UI Gothic"/>
              <a:buChar char="➢"/>
              <a:tabLst>
                <a:tab pos="419100" algn="l"/>
              </a:tabLst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provides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habitat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aquatic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flora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fauna.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Font typeface="MS UI Gothic"/>
              <a:buChar char="➢"/>
              <a:tabLst>
                <a:tab pos="419100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Common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salt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can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be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obtained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 from</a:t>
            </a:r>
            <a:r>
              <a:rPr sz="2400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709" y="4489450"/>
            <a:ext cx="8239125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BF0000"/>
                </a:solidFill>
                <a:latin typeface="Cambria"/>
                <a:cs typeface="Cambria"/>
              </a:rPr>
              <a:t>Drought</a:t>
            </a:r>
            <a:endParaRPr sz="2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287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drought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is a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condition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in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which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a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region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suffers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from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severe </a:t>
            </a:r>
            <a:r>
              <a:rPr sz="2400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scarcity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in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its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water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availability.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030" y="152400"/>
            <a:ext cx="7543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984" y="714356"/>
            <a:ext cx="40722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/>
              <a:t>Various</a:t>
            </a:r>
            <a:r>
              <a:rPr sz="2800" b="1" spc="-35" dirty="0"/>
              <a:t> </a:t>
            </a:r>
            <a:r>
              <a:rPr sz="2800" b="1" spc="-5" dirty="0"/>
              <a:t>kinds</a:t>
            </a:r>
            <a:r>
              <a:rPr sz="2800" b="1" spc="-30" dirty="0"/>
              <a:t> </a:t>
            </a:r>
            <a:r>
              <a:rPr sz="2800" b="1" dirty="0"/>
              <a:t>of</a:t>
            </a:r>
            <a:r>
              <a:rPr sz="2800" b="1" spc="-35" dirty="0"/>
              <a:t> </a:t>
            </a:r>
            <a:r>
              <a:rPr sz="2800" b="1" spc="-5" dirty="0"/>
              <a:t>drought</a:t>
            </a:r>
            <a:endParaRPr sz="2800" b="1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  <a:buSzPct val="95833"/>
              <a:buFont typeface="MS UI Gothic"/>
              <a:buChar char="✓"/>
              <a:tabLst>
                <a:tab pos="291465" algn="l"/>
                <a:tab pos="2679065" algn="l"/>
                <a:tab pos="4130675" algn="l"/>
              </a:tabLst>
            </a:pP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ro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og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l	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ght	</a:t>
            </a:r>
            <a:r>
              <a:rPr sz="2400" dirty="0"/>
              <a:t>(</a:t>
            </a:r>
            <a:r>
              <a:rPr sz="2400"/>
              <a:t>A</a:t>
            </a:r>
            <a:r>
              <a:rPr sz="2400" spc="-10"/>
              <a:t>c</a:t>
            </a:r>
            <a:r>
              <a:rPr sz="2400" spc="5"/>
              <a:t>t</a:t>
            </a:r>
            <a:r>
              <a:rPr sz="2400" spc="-10"/>
              <a:t>u</a:t>
            </a:r>
            <a:r>
              <a:rPr sz="2400" spc="-5"/>
              <a:t>al  </a:t>
            </a:r>
            <a:r>
              <a:rPr sz="2400" spc="-5" smtClean="0"/>
              <a:t>climatological</a:t>
            </a:r>
            <a:r>
              <a:rPr sz="2400" spc="-10" smtClean="0"/>
              <a:t> </a:t>
            </a:r>
            <a:r>
              <a:rPr sz="2400" spc="-5" dirty="0"/>
              <a:t>mean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dirty="0"/>
              <a:t>that</a:t>
            </a:r>
            <a:r>
              <a:rPr sz="2400" spc="-10" dirty="0"/>
              <a:t> </a:t>
            </a:r>
            <a:r>
              <a:rPr sz="2400" dirty="0"/>
              <a:t>area)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MS UI Gothic"/>
              <a:buChar char="✓"/>
            </a:pPr>
            <a:endParaRPr sz="2450"/>
          </a:p>
          <a:p>
            <a:pPr marL="290830" indent="-253365">
              <a:lnSpc>
                <a:spcPct val="100000"/>
              </a:lnSpc>
              <a:buSzPct val="95833"/>
              <a:buFont typeface="MS UI Gothic"/>
              <a:buChar char="✓"/>
              <a:tabLst>
                <a:tab pos="291465" algn="l"/>
                <a:tab pos="2303145" algn="l"/>
                <a:tab pos="3681095" algn="l"/>
              </a:tabLst>
            </a:pP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Hydrological	Drought	</a:t>
            </a:r>
            <a:r>
              <a:rPr sz="2400" spc="-5" dirty="0"/>
              <a:t>(Running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0577" y="2613659"/>
            <a:ext cx="3128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9520" algn="l"/>
                <a:tab pos="1743075" algn="l"/>
                <a:tab pos="2524125" algn="l"/>
              </a:tabLst>
            </a:pP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spc="1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l	is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s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th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3856" y="3710940"/>
            <a:ext cx="3373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3930" algn="l"/>
                <a:tab pos="1431925" algn="l"/>
                <a:tab pos="2596515" algn="l"/>
              </a:tabLst>
            </a:pP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dow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n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f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e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w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690" y="4076700"/>
            <a:ext cx="84753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leading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to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 very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low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stream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flow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and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drying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of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lakes,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rivers.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25400" marR="17780">
              <a:lnSpc>
                <a:spcPct val="100000"/>
              </a:lnSpc>
              <a:buSzPct val="95833"/>
              <a:buFont typeface="MS UI Gothic"/>
              <a:buChar char="✓"/>
              <a:tabLst>
                <a:tab pos="278765" algn="l"/>
              </a:tabLst>
            </a:pP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Agricultural</a:t>
            </a:r>
            <a:r>
              <a:rPr sz="2400" b="1" spc="1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Drought</a:t>
            </a:r>
            <a:r>
              <a:rPr sz="2400" b="1" spc="1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(In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adequate</a:t>
            </a:r>
            <a:r>
              <a:rPr sz="24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soil</a:t>
            </a:r>
            <a:r>
              <a:rPr sz="2400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moisture</a:t>
            </a: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result</a:t>
            </a:r>
            <a:r>
              <a:rPr sz="2400" spc="1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in</a:t>
            </a:r>
            <a:r>
              <a:rPr sz="2400" spc="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fall </a:t>
            </a:r>
            <a:r>
              <a:rPr sz="2400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in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agricultural productivity)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81000"/>
            <a:ext cx="7772400" cy="459740"/>
          </a:xfrm>
          <a:prstGeom prst="rect">
            <a:avLst/>
          </a:prstGeom>
          <a:solidFill>
            <a:srgbClr val="FCE9D9"/>
          </a:solidFill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BF0000"/>
                </a:solidFill>
                <a:latin typeface="Cambria"/>
                <a:cs typeface="Cambria"/>
              </a:rPr>
              <a:t>Water</a:t>
            </a:r>
            <a:r>
              <a:rPr sz="2400" b="1" spc="-35" dirty="0">
                <a:solidFill>
                  <a:srgbClr val="B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Cambria"/>
                <a:cs typeface="Cambria"/>
              </a:rPr>
              <a:t>Woes:</a:t>
            </a:r>
            <a:r>
              <a:rPr sz="2400" b="1" spc="-30" dirty="0">
                <a:solidFill>
                  <a:srgbClr val="B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BF0000"/>
                </a:solidFill>
                <a:latin typeface="Cambria"/>
                <a:cs typeface="Cambria"/>
              </a:rPr>
              <a:t>Junagarh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770" y="1060450"/>
            <a:ext cx="875093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19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mbria"/>
                <a:cs typeface="Cambria"/>
              </a:rPr>
              <a:t>Junagarh</a:t>
            </a:r>
            <a:r>
              <a:rPr sz="2400" b="1" spc="6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Gujarat,</a:t>
            </a:r>
            <a:r>
              <a:rPr sz="2400" spc="6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indiscriminate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consumption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spc="7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ground</a:t>
            </a:r>
            <a:r>
              <a:rPr sz="2400" spc="6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water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has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caused </a:t>
            </a:r>
            <a:r>
              <a:rPr sz="2400" dirty="0">
                <a:latin typeface="Cambria"/>
                <a:cs typeface="Cambria"/>
              </a:rPr>
              <a:t>an</a:t>
            </a:r>
            <a:r>
              <a:rPr sz="2400" spc="-5" dirty="0">
                <a:latin typeface="Cambria"/>
                <a:cs typeface="Cambria"/>
              </a:rPr>
              <a:t> alarming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decrease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 the water</a:t>
            </a:r>
            <a:r>
              <a:rPr sz="2400" spc="-5" dirty="0">
                <a:latin typeface="Cambria"/>
                <a:cs typeface="Cambria"/>
              </a:rPr>
              <a:t> table.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</a:pPr>
            <a:r>
              <a:rPr sz="2400" b="1" spc="-5" dirty="0">
                <a:solidFill>
                  <a:srgbClr val="BF0000"/>
                </a:solidFill>
                <a:latin typeface="Cambria"/>
                <a:cs typeface="Cambria"/>
              </a:rPr>
              <a:t>Reasons: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mbria"/>
              <a:cs typeface="Cambria"/>
            </a:endParaRPr>
          </a:p>
          <a:p>
            <a:pPr marL="50800" marR="43180" algn="just">
              <a:lnSpc>
                <a:spcPct val="100000"/>
              </a:lnSpc>
              <a:buSzPct val="95833"/>
              <a:buFont typeface="MS UI Gothic"/>
              <a:buChar char="➢"/>
              <a:tabLst>
                <a:tab pos="294640" algn="l"/>
              </a:tabLst>
            </a:pPr>
            <a:r>
              <a:rPr sz="2400" dirty="0">
                <a:latin typeface="Cambria"/>
                <a:cs typeface="Cambria"/>
              </a:rPr>
              <a:t>Person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that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can</a:t>
            </a:r>
            <a:r>
              <a:rPr sz="2400" dirty="0">
                <a:latin typeface="Cambria"/>
                <a:cs typeface="Cambria"/>
              </a:rPr>
              <a:t> afford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dig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bore-well,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did</a:t>
            </a:r>
            <a:r>
              <a:rPr sz="2400" dirty="0">
                <a:latin typeface="Cambria"/>
                <a:cs typeface="Cambria"/>
              </a:rPr>
              <a:t> so</a:t>
            </a:r>
            <a:r>
              <a:rPr sz="2400" spc="5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without 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adhering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any</a:t>
            </a:r>
            <a:r>
              <a:rPr sz="2400" spc="-5" dirty="0">
                <a:latin typeface="Cambria"/>
                <a:cs typeface="Cambria"/>
              </a:rPr>
              <a:t> limit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regarding</a:t>
            </a:r>
            <a:r>
              <a:rPr sz="2400" dirty="0">
                <a:latin typeface="Cambria"/>
                <a:cs typeface="Cambria"/>
              </a:rPr>
              <a:t> its</a:t>
            </a:r>
            <a:r>
              <a:rPr sz="2400" spc="-5" dirty="0">
                <a:latin typeface="Cambria"/>
                <a:cs typeface="Cambria"/>
              </a:rPr>
              <a:t> depth.</a:t>
            </a:r>
            <a:endParaRPr sz="2400">
              <a:latin typeface="Cambria"/>
              <a:cs typeface="Cambria"/>
            </a:endParaRPr>
          </a:p>
          <a:p>
            <a:pPr marL="294005" indent="-243840" algn="just">
              <a:lnSpc>
                <a:spcPct val="100000"/>
              </a:lnSpc>
              <a:buSzPct val="95833"/>
              <a:buFont typeface="MS UI Gothic"/>
              <a:buChar char="➢"/>
              <a:tabLst>
                <a:tab pos="294640" algn="l"/>
              </a:tabLst>
            </a:pPr>
            <a:r>
              <a:rPr sz="2400" dirty="0">
                <a:latin typeface="Cambria"/>
                <a:cs typeface="Cambria"/>
              </a:rPr>
              <a:t>Motors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are </a:t>
            </a:r>
            <a:r>
              <a:rPr sz="2400" spc="-5" dirty="0">
                <a:latin typeface="Cambria"/>
                <a:cs typeface="Cambria"/>
              </a:rPr>
              <a:t>used to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withdrawn large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amount of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water.</a:t>
            </a:r>
            <a:endParaRPr sz="2400">
              <a:latin typeface="Cambria"/>
              <a:cs typeface="Cambria"/>
            </a:endParaRPr>
          </a:p>
          <a:p>
            <a:pPr marL="294005" indent="-243840" algn="just">
              <a:lnSpc>
                <a:spcPct val="100000"/>
              </a:lnSpc>
              <a:buSzPct val="95833"/>
              <a:buFont typeface="MS UI Gothic"/>
              <a:buChar char="➢"/>
              <a:tabLst>
                <a:tab pos="294640" algn="l"/>
              </a:tabLst>
            </a:pPr>
            <a:r>
              <a:rPr sz="2400" spc="-5" dirty="0">
                <a:latin typeface="Cambria"/>
                <a:cs typeface="Cambria"/>
              </a:rPr>
              <a:t>Reduction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 </a:t>
            </a:r>
            <a:r>
              <a:rPr sz="2400" dirty="0">
                <a:latin typeface="Cambria"/>
                <a:cs typeface="Cambria"/>
              </a:rPr>
              <a:t>water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tables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by </a:t>
            </a:r>
            <a:r>
              <a:rPr sz="2400" dirty="0">
                <a:latin typeface="Cambria"/>
                <a:cs typeface="Cambria"/>
              </a:rPr>
              <a:t>20%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every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summer.</a:t>
            </a:r>
            <a:endParaRPr sz="2400">
              <a:latin typeface="Cambria"/>
              <a:cs typeface="Cambria"/>
            </a:endParaRPr>
          </a:p>
          <a:p>
            <a:pPr marL="294005" indent="-243840" algn="just">
              <a:lnSpc>
                <a:spcPct val="100000"/>
              </a:lnSpc>
              <a:buSzPct val="95833"/>
              <a:buFont typeface="MS UI Gothic"/>
              <a:buChar char="➢"/>
              <a:tabLst>
                <a:tab pos="294640" algn="l"/>
              </a:tabLst>
            </a:pPr>
            <a:r>
              <a:rPr sz="2400" spc="-5" dirty="0">
                <a:latin typeface="Cambria"/>
                <a:cs typeface="Cambria"/>
              </a:rPr>
              <a:t>Women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have </a:t>
            </a:r>
            <a:r>
              <a:rPr sz="2400" dirty="0">
                <a:latin typeface="Cambria"/>
                <a:cs typeface="Cambria"/>
              </a:rPr>
              <a:t>to</a:t>
            </a:r>
            <a:r>
              <a:rPr sz="2400" spc="-5" dirty="0">
                <a:latin typeface="Cambria"/>
                <a:cs typeface="Cambria"/>
              </a:rPr>
              <a:t> move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up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to </a:t>
            </a:r>
            <a:r>
              <a:rPr sz="2400" dirty="0">
                <a:latin typeface="Cambria"/>
                <a:cs typeface="Cambria"/>
              </a:rPr>
              <a:t>4 km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search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of</a:t>
            </a:r>
            <a:r>
              <a:rPr sz="2400" dirty="0">
                <a:latin typeface="Cambria"/>
                <a:cs typeface="Cambria"/>
              </a:rPr>
              <a:t> water.</a:t>
            </a:r>
            <a:endParaRPr sz="2400">
              <a:latin typeface="Cambria"/>
              <a:cs typeface="Cambria"/>
            </a:endParaRPr>
          </a:p>
          <a:p>
            <a:pPr marL="50800" marR="43180" algn="just">
              <a:lnSpc>
                <a:spcPct val="100000"/>
              </a:lnSpc>
              <a:buSzPct val="95833"/>
              <a:buFont typeface="MS UI Gothic"/>
              <a:buChar char="➢"/>
              <a:tabLst>
                <a:tab pos="294640" algn="l"/>
              </a:tabLst>
            </a:pPr>
            <a:r>
              <a:rPr sz="2400" spc="-5" dirty="0">
                <a:latin typeface="Cambria"/>
                <a:cs typeface="Cambria"/>
              </a:rPr>
              <a:t>Ingress </a:t>
            </a:r>
            <a:r>
              <a:rPr sz="2400" dirty="0">
                <a:latin typeface="Cambria"/>
                <a:cs typeface="Cambria"/>
              </a:rPr>
              <a:t>of sea water is the </a:t>
            </a:r>
            <a:r>
              <a:rPr sz="2400" spc="-5" dirty="0">
                <a:latin typeface="Cambria"/>
                <a:cs typeface="Cambria"/>
              </a:rPr>
              <a:t>another problems </a:t>
            </a:r>
            <a:r>
              <a:rPr sz="2400" dirty="0">
                <a:latin typeface="Cambria"/>
                <a:cs typeface="Cambria"/>
              </a:rPr>
              <a:t>faced </a:t>
            </a:r>
            <a:r>
              <a:rPr sz="2400" spc="-5" dirty="0">
                <a:latin typeface="Cambria"/>
                <a:cs typeface="Cambria"/>
              </a:rPr>
              <a:t>by villagers, </a:t>
            </a:r>
            <a:r>
              <a:rPr sz="2400" dirty="0">
                <a:latin typeface="Cambria"/>
                <a:cs typeface="Cambria"/>
              </a:rPr>
              <a:t> increases the </a:t>
            </a:r>
            <a:r>
              <a:rPr sz="2400" spc="-5" dirty="0">
                <a:latin typeface="Cambria"/>
                <a:cs typeface="Cambria"/>
              </a:rPr>
              <a:t>salinity </a:t>
            </a:r>
            <a:r>
              <a:rPr sz="2400" dirty="0">
                <a:latin typeface="Cambria"/>
                <a:cs typeface="Cambria"/>
              </a:rPr>
              <a:t>in </a:t>
            </a:r>
            <a:r>
              <a:rPr sz="2400" spc="-5" dirty="0">
                <a:latin typeface="Cambria"/>
                <a:cs typeface="Cambria"/>
              </a:rPr>
              <a:t>ground </a:t>
            </a:r>
            <a:r>
              <a:rPr sz="2400" dirty="0">
                <a:latin typeface="Cambria"/>
                <a:cs typeface="Cambria"/>
              </a:rPr>
              <a:t>water and </a:t>
            </a:r>
            <a:r>
              <a:rPr sz="2400" spc="-5" dirty="0">
                <a:latin typeface="Cambria"/>
                <a:cs typeface="Cambria"/>
              </a:rPr>
              <a:t>soil, health issues </a:t>
            </a:r>
            <a:r>
              <a:rPr sz="2400" dirty="0">
                <a:latin typeface="Cambria"/>
                <a:cs typeface="Cambria"/>
              </a:rPr>
              <a:t>are 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increased.</a:t>
            </a:r>
            <a:endParaRPr sz="2400">
              <a:latin typeface="Cambria"/>
              <a:cs typeface="Cambria"/>
            </a:endParaRPr>
          </a:p>
          <a:p>
            <a:pPr marL="294005" indent="-243840" algn="just">
              <a:lnSpc>
                <a:spcPct val="100000"/>
              </a:lnSpc>
              <a:buSzPct val="95833"/>
              <a:buFont typeface="MS UI Gothic"/>
              <a:buChar char="➢"/>
              <a:tabLst>
                <a:tab pos="294640" algn="l"/>
              </a:tabLst>
            </a:pPr>
            <a:r>
              <a:rPr sz="2400" spc="-5" dirty="0">
                <a:latin typeface="Cambria"/>
                <a:cs typeface="Cambria"/>
              </a:rPr>
              <a:t>Hardness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is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increased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in</a:t>
            </a:r>
            <a:r>
              <a:rPr sz="2400" spc="-5" dirty="0">
                <a:latin typeface="Cambria"/>
                <a:cs typeface="Cambria"/>
              </a:rPr>
              <a:t> water.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" y="857232"/>
            <a:ext cx="8729692" cy="59817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7357" y="76201"/>
            <a:ext cx="507209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5" dirty="0" smtClean="0">
                <a:solidFill>
                  <a:srgbClr val="006FBF"/>
                </a:solidFill>
                <a:latin typeface="Arial"/>
                <a:cs typeface="Arial"/>
              </a:rPr>
              <a:t>Earth:</a:t>
            </a:r>
            <a:br>
              <a:rPr lang="en-IN" spc="-5" dirty="0" smtClean="0">
                <a:solidFill>
                  <a:srgbClr val="006FBF"/>
                </a:solidFill>
                <a:latin typeface="Arial"/>
                <a:cs typeface="Arial"/>
              </a:rPr>
            </a:br>
            <a:r>
              <a:rPr spc="-5" smtClean="0">
                <a:solidFill>
                  <a:srgbClr val="006FBF"/>
                </a:solidFill>
                <a:latin typeface="Arial"/>
                <a:cs typeface="Arial"/>
              </a:rPr>
              <a:t>“</a:t>
            </a:r>
            <a:r>
              <a:rPr spc="-5" dirty="0">
                <a:solidFill>
                  <a:srgbClr val="006FBF"/>
                </a:solidFill>
                <a:latin typeface="Arial"/>
                <a:cs typeface="Arial"/>
              </a:rPr>
              <a:t>Blue</a:t>
            </a:r>
            <a:r>
              <a:rPr spc="-40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6FBF"/>
                </a:solidFill>
                <a:latin typeface="Arial"/>
                <a:cs typeface="Arial"/>
              </a:rPr>
              <a:t>Planet”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69010"/>
            <a:ext cx="870458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929" y="271779"/>
            <a:ext cx="2806700" cy="520700"/>
          </a:xfrm>
          <a:prstGeom prst="rect">
            <a:avLst/>
          </a:prstGeom>
          <a:solidFill>
            <a:srgbClr val="FCE9D9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800" spc="-10" dirty="0">
                <a:solidFill>
                  <a:srgbClr val="16365D"/>
                </a:solidFill>
                <a:latin typeface="Times New Roman"/>
                <a:cs typeface="Times New Roman"/>
              </a:rPr>
              <a:t>Sources</a:t>
            </a:r>
            <a:r>
              <a:rPr sz="2800" spc="-25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6365D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6365D"/>
                </a:solidFill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259" y="843395"/>
            <a:ext cx="8531225" cy="562483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30"/>
              </a:spcBef>
            </a:pPr>
            <a:r>
              <a:rPr sz="2400" b="1" spc="-5" dirty="0">
                <a:latin typeface="Times New Roman"/>
                <a:cs typeface="Times New Roman"/>
              </a:rPr>
              <a:t>Ground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16510" marR="5080" algn="just">
              <a:lnSpc>
                <a:spcPct val="100000"/>
              </a:lnSpc>
              <a:spcBef>
                <a:spcPts val="1310"/>
              </a:spcBef>
            </a:pP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 that is hidden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underground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in </a:t>
            </a:r>
            <a:r>
              <a:rPr sz="2200" spc="-10" dirty="0">
                <a:solidFill>
                  <a:srgbClr val="000066"/>
                </a:solidFill>
                <a:latin typeface="Times New Roman"/>
                <a:cs typeface="Times New Roman"/>
              </a:rPr>
              <a:t>spaces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between soil and rock particles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is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known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as </a:t>
            </a:r>
            <a:r>
              <a:rPr sz="22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ground water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. This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ground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 is the source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 for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wells,</a:t>
            </a:r>
            <a:r>
              <a:rPr sz="2200" spc="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springs,</a:t>
            </a:r>
            <a:r>
              <a:rPr sz="2200" spc="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2200" spc="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even</a:t>
            </a:r>
            <a:r>
              <a:rPr sz="2200" spc="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2200" spc="2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rivers.</a:t>
            </a:r>
            <a:r>
              <a:rPr sz="2200" spc="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Times New Roman"/>
                <a:cs typeface="Times New Roman"/>
              </a:rPr>
              <a:t>Rainwater</a:t>
            </a:r>
            <a:r>
              <a:rPr sz="2200" spc="2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seeps</a:t>
            </a:r>
            <a:r>
              <a:rPr sz="2200" spc="26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into</a:t>
            </a:r>
            <a:r>
              <a:rPr sz="2200" spc="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200" spc="25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ground,</a:t>
            </a:r>
            <a:r>
              <a:rPr sz="2200" spc="254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some </a:t>
            </a:r>
            <a:r>
              <a:rPr sz="2200" spc="-5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are</a:t>
            </a:r>
            <a:r>
              <a:rPr sz="2200" spc="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clings</a:t>
            </a:r>
            <a:r>
              <a:rPr sz="22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2200" spc="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particle</a:t>
            </a:r>
            <a:r>
              <a:rPr sz="2200" spc="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or</a:t>
            </a:r>
            <a:r>
              <a:rPr sz="2200" spc="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to</a:t>
            </a:r>
            <a:r>
              <a:rPr sz="2200" spc="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200" spc="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root</a:t>
            </a:r>
            <a:r>
              <a:rPr sz="2200" spc="1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200" spc="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200" spc="1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plants.</a:t>
            </a:r>
            <a:r>
              <a:rPr sz="2200" spc="1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This</a:t>
            </a:r>
            <a:r>
              <a:rPr sz="22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moisture</a:t>
            </a:r>
            <a:r>
              <a:rPr sz="2200" spc="1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is</a:t>
            </a:r>
            <a:r>
              <a:rPr sz="2200" spc="1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provided </a:t>
            </a:r>
            <a:r>
              <a:rPr sz="2200" spc="-5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to the plants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for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their growth.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Most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 moves deeper into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ground.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Most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usable water is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at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depth of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750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Times New Roman"/>
                <a:cs typeface="Times New Roman"/>
              </a:rPr>
              <a:t>m.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3335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Surface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16510" marR="83820" algn="just">
              <a:lnSpc>
                <a:spcPct val="100000"/>
              </a:lnSpc>
              <a:spcBef>
                <a:spcPts val="1110"/>
              </a:spcBef>
            </a:pP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After precipitation,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amount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 that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does not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percolate down into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ground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or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does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not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return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to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atmosphere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by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evaporation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or 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transpiration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enters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the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rivers,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66"/>
                </a:solidFill>
                <a:latin typeface="Times New Roman"/>
                <a:cs typeface="Times New Roman"/>
              </a:rPr>
              <a:t>streams,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 lakes,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ponds,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wetland,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or </a:t>
            </a:r>
            <a:r>
              <a:rPr sz="22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artificial</a:t>
            </a:r>
            <a:r>
              <a:rPr sz="22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reservoirs</a:t>
            </a:r>
            <a:r>
              <a:rPr sz="22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constitutes</a:t>
            </a:r>
            <a:r>
              <a:rPr sz="2200" spc="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surface</a:t>
            </a:r>
            <a:r>
              <a:rPr sz="2200" b="1" i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000066"/>
                </a:solidFill>
                <a:latin typeface="Times New Roman"/>
                <a:cs typeface="Times New Roman"/>
              </a:rPr>
              <a:t>water</a:t>
            </a:r>
            <a:r>
              <a:rPr sz="2200" spc="-5" dirty="0">
                <a:solidFill>
                  <a:srgbClr val="000066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2036445" marR="630555" indent="-147193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Ground water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purer than surface water, the chance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pollution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less in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ground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5139" y="69850"/>
            <a:ext cx="5715000" cy="685800"/>
          </a:xfrm>
          <a:custGeom>
            <a:avLst/>
            <a:gdLst/>
            <a:ahLst/>
            <a:cxnLst/>
            <a:rect l="l" t="t" r="r" b="b"/>
            <a:pathLst>
              <a:path w="5715000" h="685800">
                <a:moveTo>
                  <a:pt x="5715000" y="0"/>
                </a:moveTo>
                <a:lnTo>
                  <a:pt x="0" y="0"/>
                </a:lnTo>
                <a:lnTo>
                  <a:pt x="0" y="685800"/>
                </a:lnTo>
                <a:lnTo>
                  <a:pt x="2857500" y="685800"/>
                </a:lnTo>
                <a:lnTo>
                  <a:pt x="5715000" y="685800"/>
                </a:lnTo>
                <a:lnTo>
                  <a:pt x="5715000" y="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0" y="156209"/>
            <a:ext cx="2112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Cambria"/>
                <a:cs typeface="Cambria"/>
              </a:rPr>
              <a:t>Water</a:t>
            </a:r>
            <a:r>
              <a:rPr sz="3200" b="0" spc="-70" dirty="0">
                <a:latin typeface="Cambria"/>
                <a:cs typeface="Cambria"/>
              </a:rPr>
              <a:t> </a:t>
            </a:r>
            <a:r>
              <a:rPr sz="3200" b="0" spc="-5" dirty="0">
                <a:latin typeface="Cambria"/>
                <a:cs typeface="Cambria"/>
              </a:rPr>
              <a:t>Cycle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829" y="1002611"/>
            <a:ext cx="8534400" cy="47898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7719" y="5892800"/>
            <a:ext cx="7526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 marR="5080" indent="-1066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Water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never</a:t>
            </a:r>
            <a:r>
              <a:rPr sz="2400" spc="-5" dirty="0">
                <a:latin typeface="Cambria"/>
                <a:cs typeface="Cambria"/>
              </a:rPr>
              <a:t> leaves</a:t>
            </a:r>
            <a:r>
              <a:rPr sz="2400" dirty="0">
                <a:latin typeface="Cambria"/>
                <a:cs typeface="Cambria"/>
              </a:rPr>
              <a:t> the </a:t>
            </a:r>
            <a:r>
              <a:rPr sz="2400" spc="-5" dirty="0">
                <a:latin typeface="Cambria"/>
                <a:cs typeface="Cambria"/>
              </a:rPr>
              <a:t>Earth.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It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 </a:t>
            </a:r>
            <a:r>
              <a:rPr sz="2400" spc="-5" dirty="0">
                <a:latin typeface="Cambria"/>
                <a:cs typeface="Cambria"/>
              </a:rPr>
              <a:t>constantly being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cycled </a:t>
            </a:r>
            <a:r>
              <a:rPr sz="2400" spc="-509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through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the </a:t>
            </a:r>
            <a:r>
              <a:rPr sz="2400" spc="-5" dirty="0">
                <a:latin typeface="Cambria"/>
                <a:cs typeface="Cambria"/>
              </a:rPr>
              <a:t>atmosphere, ocean, </a:t>
            </a:r>
            <a:r>
              <a:rPr sz="2400" dirty="0">
                <a:latin typeface="Cambria"/>
                <a:cs typeface="Cambria"/>
              </a:rPr>
              <a:t>and</a:t>
            </a:r>
            <a:r>
              <a:rPr sz="2400" spc="-5" dirty="0">
                <a:latin typeface="Cambria"/>
                <a:cs typeface="Cambria"/>
              </a:rPr>
              <a:t> land.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089" y="201929"/>
            <a:ext cx="6951980" cy="520700"/>
          </a:xfrm>
          <a:prstGeom prst="rect">
            <a:avLst/>
          </a:prstGeom>
          <a:solidFill>
            <a:srgbClr val="FCE9D9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800" spc="-5" dirty="0">
                <a:solidFill>
                  <a:srgbClr val="16365D"/>
                </a:solidFill>
                <a:latin typeface="Times New Roman"/>
                <a:cs typeface="Times New Roman"/>
              </a:rPr>
              <a:t>Effects</a:t>
            </a:r>
            <a:r>
              <a:rPr sz="2800" spc="-10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16365D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6365D"/>
                </a:solidFill>
                <a:latin typeface="Times New Roman"/>
                <a:cs typeface="Times New Roman"/>
              </a:rPr>
              <a:t>Over-utilization </a:t>
            </a:r>
            <a:r>
              <a:rPr sz="2800" dirty="0">
                <a:solidFill>
                  <a:srgbClr val="16365D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6365D"/>
                </a:solidFill>
                <a:latin typeface="Times New Roman"/>
                <a:cs typeface="Times New Roman"/>
              </a:rPr>
              <a:t>Ground</a:t>
            </a:r>
            <a:r>
              <a:rPr sz="2800" spc="-10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16365D"/>
                </a:solidFill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81280" y="1024890"/>
            <a:ext cx="4340225" cy="508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Font typeface="MS UI Gothic"/>
              <a:buChar char="➢"/>
              <a:tabLst>
                <a:tab pos="39370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Reduced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flow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surface water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MS UI Gothic"/>
              <a:buChar char="➢"/>
              <a:tabLst>
                <a:tab pos="39370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Lowering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table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MS UI Gothic"/>
              <a:buChar char="➢"/>
              <a:tabLst>
                <a:tab pos="393700" algn="l"/>
              </a:tabLst>
            </a:pP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Water</a:t>
            </a:r>
            <a:r>
              <a:rPr sz="24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logging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000" dirty="0">
                <a:solidFill>
                  <a:srgbClr val="000066"/>
                </a:solidFill>
                <a:latin typeface="Cambria"/>
                <a:cs typeface="Cambria"/>
              </a:rPr>
              <a:t>(</a:t>
            </a:r>
            <a:r>
              <a:rPr sz="2000" dirty="0">
                <a:latin typeface="Cambria"/>
                <a:cs typeface="Cambria"/>
              </a:rPr>
              <a:t>saturation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of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the</a:t>
            </a:r>
            <a:r>
              <a:rPr sz="2000" spc="-5" dirty="0">
                <a:latin typeface="Cambria"/>
                <a:cs typeface="Cambria"/>
              </a:rPr>
              <a:t> soil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by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groundwater)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mbria"/>
              <a:cs typeface="Cambria"/>
            </a:endParaRPr>
          </a:p>
          <a:p>
            <a:pPr marL="393700" indent="-342900">
              <a:lnSpc>
                <a:spcPct val="100000"/>
              </a:lnSpc>
              <a:buFont typeface="MS UI Gothic"/>
              <a:buChar char="➢"/>
              <a:tabLst>
                <a:tab pos="39370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Subsidence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MS UI Gothic"/>
              <a:buChar char="➢"/>
              <a:tabLst>
                <a:tab pos="39370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Degradation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water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quality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MS UI Gothic"/>
              <a:buChar char="➢"/>
              <a:tabLst>
                <a:tab pos="39370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Increased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salt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content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MS UI Gothic"/>
              <a:buChar char="➢"/>
            </a:pPr>
            <a:endParaRPr sz="25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MS UI Gothic"/>
              <a:buChar char="➢"/>
              <a:tabLst>
                <a:tab pos="393700" algn="l"/>
              </a:tabLst>
            </a:pP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Increased</a:t>
            </a:r>
            <a:r>
              <a:rPr sz="24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/>
                <a:cs typeface="Times New Roman"/>
              </a:rPr>
              <a:t>power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9500" y="989330"/>
            <a:ext cx="3949700" cy="26581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9500" y="3953509"/>
            <a:ext cx="3949700" cy="25996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330" y="2578100"/>
            <a:ext cx="7543800" cy="1068070"/>
          </a:xfrm>
          <a:custGeom>
            <a:avLst/>
            <a:gdLst/>
            <a:ahLst/>
            <a:cxnLst/>
            <a:rect l="l" t="t" r="r" b="b"/>
            <a:pathLst>
              <a:path w="7543800" h="1068070">
                <a:moveTo>
                  <a:pt x="0" y="0"/>
                </a:moveTo>
                <a:lnTo>
                  <a:pt x="7543800" y="0"/>
                </a:lnTo>
                <a:lnTo>
                  <a:pt x="7543800" y="1068070"/>
                </a:lnTo>
                <a:lnTo>
                  <a:pt x="0" y="1068070"/>
                </a:lnTo>
                <a:lnTo>
                  <a:pt x="0" y="0"/>
                </a:lnTo>
                <a:close/>
              </a:path>
            </a:pathLst>
          </a:custGeom>
          <a:solidFill>
            <a:srgbClr val="FCE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1530" y="2611120"/>
            <a:ext cx="55689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19804" algn="l"/>
              </a:tabLst>
            </a:pPr>
            <a:r>
              <a:rPr sz="3200" dirty="0">
                <a:solidFill>
                  <a:srgbClr val="BF0000"/>
                </a:solidFill>
              </a:rPr>
              <a:t>Water</a:t>
            </a:r>
            <a:r>
              <a:rPr sz="3200" spc="15" dirty="0">
                <a:solidFill>
                  <a:srgbClr val="BF0000"/>
                </a:solidFill>
              </a:rPr>
              <a:t> </a:t>
            </a:r>
            <a:r>
              <a:rPr sz="3200" spc="-5" dirty="0">
                <a:solidFill>
                  <a:srgbClr val="BF0000"/>
                </a:solidFill>
              </a:rPr>
              <a:t>Calamities:	Floods</a:t>
            </a:r>
            <a:r>
              <a:rPr sz="3200" spc="-70" dirty="0">
                <a:solidFill>
                  <a:srgbClr val="BF0000"/>
                </a:solidFill>
              </a:rPr>
              <a:t> </a:t>
            </a:r>
            <a:r>
              <a:rPr sz="3200" spc="-5" dirty="0">
                <a:solidFill>
                  <a:srgbClr val="BF0000"/>
                </a:solidFill>
              </a:rPr>
              <a:t>and </a:t>
            </a:r>
            <a:r>
              <a:rPr sz="3200" spc="-690" dirty="0">
                <a:solidFill>
                  <a:srgbClr val="BF0000"/>
                </a:solidFill>
              </a:rPr>
              <a:t> </a:t>
            </a:r>
            <a:r>
              <a:rPr sz="3200" spc="-5" dirty="0">
                <a:solidFill>
                  <a:srgbClr val="BF0000"/>
                </a:solidFill>
              </a:rPr>
              <a:t>Droughts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4274820"/>
            <a:ext cx="852170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BF0000"/>
                </a:solidFill>
                <a:latin typeface="Cambria"/>
                <a:cs typeface="Cambria"/>
              </a:rPr>
              <a:t>Floods</a:t>
            </a:r>
            <a:endParaRPr sz="2800">
              <a:latin typeface="Cambria"/>
              <a:cs typeface="Cambria"/>
            </a:endParaRPr>
          </a:p>
          <a:p>
            <a:pPr marL="12700" marR="5080" algn="just">
              <a:lnSpc>
                <a:spcPct val="150000"/>
              </a:lnSpc>
              <a:spcBef>
                <a:spcPts val="2870"/>
              </a:spcBef>
            </a:pP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Floods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refers to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the presence of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unusually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large amount of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water 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at</a:t>
            </a:r>
            <a:r>
              <a:rPr sz="24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any</a:t>
            </a:r>
            <a:r>
              <a:rPr sz="24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place</a:t>
            </a:r>
            <a:r>
              <a:rPr sz="24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or</a:t>
            </a:r>
            <a:r>
              <a:rPr sz="24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more</a:t>
            </a:r>
            <a:r>
              <a:rPr sz="2400" spc="1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water</a:t>
            </a:r>
            <a:r>
              <a:rPr sz="2400" spc="20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that</a:t>
            </a:r>
            <a:r>
              <a:rPr sz="24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can</a:t>
            </a:r>
            <a:r>
              <a:rPr sz="24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be</a:t>
            </a:r>
            <a:r>
              <a:rPr sz="2400" spc="2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handled</a:t>
            </a:r>
            <a:r>
              <a:rPr sz="24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by</a:t>
            </a:r>
            <a:r>
              <a:rPr sz="2400" spc="19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the</a:t>
            </a:r>
            <a:r>
              <a:rPr sz="2400" spc="1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drainage </a:t>
            </a:r>
            <a:r>
              <a:rPr sz="2400" spc="-5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of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the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area.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The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various types of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floods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are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1129"/>
            <a:ext cx="8686800" cy="40182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109" y="2045970"/>
            <a:ext cx="865505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MS UI Gothic"/>
              <a:buChar char="➢"/>
              <a:tabLst>
                <a:tab pos="3810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Flash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Floods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(due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to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sudden heavy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rain</a:t>
            </a:r>
            <a:r>
              <a:rPr sz="2400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fall,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dam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 failure)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MS UI Gothic"/>
              <a:buChar char="➢"/>
            </a:pPr>
            <a:endParaRPr sz="2450">
              <a:latin typeface="Cambria"/>
              <a:cs typeface="Cambria"/>
            </a:endParaRPr>
          </a:p>
          <a:p>
            <a:pPr marL="380365" marR="30480" indent="-342900">
              <a:lnSpc>
                <a:spcPct val="100000"/>
              </a:lnSpc>
              <a:buFont typeface="MS UI Gothic"/>
              <a:buChar char="➢"/>
              <a:tabLst>
                <a:tab pos="3810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River</a:t>
            </a:r>
            <a:r>
              <a:rPr sz="2400" b="1" spc="9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floods</a:t>
            </a:r>
            <a:r>
              <a:rPr sz="2400" b="1" spc="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(when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rain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over</a:t>
            </a:r>
            <a:r>
              <a:rPr sz="2400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large</a:t>
            </a:r>
            <a:r>
              <a:rPr sz="2400" spc="1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the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catchment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area</a:t>
            </a:r>
            <a:r>
              <a:rPr sz="2400" spc="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slowly,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melting of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snow)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MS UI Gothic"/>
              <a:buChar char="➢"/>
            </a:pPr>
            <a:endParaRPr sz="2450">
              <a:latin typeface="Cambria"/>
              <a:cs typeface="Cambria"/>
            </a:endParaRPr>
          </a:p>
          <a:p>
            <a:pPr marL="380365" marR="32384" indent="-342900">
              <a:lnSpc>
                <a:spcPct val="100000"/>
              </a:lnSpc>
              <a:buFont typeface="MS UI Gothic"/>
              <a:buChar char="➢"/>
              <a:tabLst>
                <a:tab pos="381000" algn="l"/>
                <a:tab pos="1607185" algn="l"/>
                <a:tab pos="2746375" algn="l"/>
                <a:tab pos="3554095" algn="l"/>
                <a:tab pos="4025900" algn="l"/>
                <a:tab pos="5288280" algn="l"/>
                <a:tab pos="6461760" algn="l"/>
                <a:tab pos="7144384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Co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al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d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s	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(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d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e	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o	c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y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lon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ic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v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y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k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e	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h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ic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s,  tropical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cyclones)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498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Water Resources</vt:lpstr>
      <vt:lpstr>Earth: “Blue Planet”</vt:lpstr>
      <vt:lpstr>Slide 3</vt:lpstr>
      <vt:lpstr>Sources of Water</vt:lpstr>
      <vt:lpstr>Water Cycle</vt:lpstr>
      <vt:lpstr>Effects of Over-utilization of Ground Water</vt:lpstr>
      <vt:lpstr>Water Calamities: Floods and  Droughts</vt:lpstr>
      <vt:lpstr>Slide 8</vt:lpstr>
      <vt:lpstr>Slide 9</vt:lpstr>
      <vt:lpstr>Slide 10</vt:lpstr>
      <vt:lpstr>Various kinds of drought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Vijay</dc:creator>
  <cp:lastModifiedBy>Vijay</cp:lastModifiedBy>
  <cp:revision>1</cp:revision>
  <dcterms:created xsi:type="dcterms:W3CDTF">2023-02-26T13:49:33Z</dcterms:created>
  <dcterms:modified xsi:type="dcterms:W3CDTF">2023-02-26T13:55:03Z</dcterms:modified>
</cp:coreProperties>
</file>