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8" r:id="rId1"/>
  </p:sldMasterIdLst>
  <p:notesMasterIdLst>
    <p:notesMasterId r:id="rId24"/>
  </p:notesMasterIdLst>
  <p:sldIdLst>
    <p:sldId id="469" r:id="rId2"/>
    <p:sldId id="259" r:id="rId3"/>
    <p:sldId id="427" r:id="rId4"/>
    <p:sldId id="431" r:id="rId5"/>
    <p:sldId id="300" r:id="rId6"/>
    <p:sldId id="432" r:id="rId7"/>
    <p:sldId id="433" r:id="rId8"/>
    <p:sldId id="435" r:id="rId9"/>
    <p:sldId id="434" r:id="rId10"/>
    <p:sldId id="436" r:id="rId11"/>
    <p:sldId id="438" r:id="rId12"/>
    <p:sldId id="437" r:id="rId13"/>
    <p:sldId id="439" r:id="rId14"/>
    <p:sldId id="415" r:id="rId15"/>
    <p:sldId id="441" r:id="rId16"/>
    <p:sldId id="442" r:id="rId17"/>
    <p:sldId id="443" r:id="rId18"/>
    <p:sldId id="444" r:id="rId19"/>
    <p:sldId id="445" r:id="rId20"/>
    <p:sldId id="440" r:id="rId21"/>
    <p:sldId id="446" r:id="rId22"/>
    <p:sldId id="45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808BC"/>
    <a:srgbClr val="ECEFF8"/>
    <a:srgbClr val="DFE8F1"/>
    <a:srgbClr val="000000"/>
    <a:srgbClr val="DDE2F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F98F6-046C-4A61-A4DD-0818A66BB8A0}" type="datetimeFigureOut">
              <a:rPr lang="en-IN" smtClean="0"/>
              <a:pPr/>
              <a:t>23-06-2023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BE6B3-2D16-4A1B-99C8-9BB68DB86518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34426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671592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551806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99827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15261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06338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61790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52987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26292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81582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93893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7908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7358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5110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CS 11001 : Programming and Data Structures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2D51A-C1C7-4F6F-ADB4-90C3724E8DB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984" y="2996952"/>
            <a:ext cx="7488832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Stack using Linked List</a:t>
            </a:r>
            <a:endParaRPr lang="en-IN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7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5632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48B1E3-FEA0-472D-91EA-8D58A742BA76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6327" name="Group 4"/>
          <p:cNvGrpSpPr>
            <a:grpSpLocks/>
          </p:cNvGrpSpPr>
          <p:nvPr/>
        </p:nvGrpSpPr>
        <p:grpSpPr bwMode="auto">
          <a:xfrm>
            <a:off x="1028700" y="4114800"/>
            <a:ext cx="7086600" cy="914400"/>
            <a:chOff x="1008" y="3072"/>
            <a:chExt cx="4464" cy="576"/>
          </a:xfrm>
        </p:grpSpPr>
        <p:sp>
          <p:nvSpPr>
            <p:cNvPr id="56335" name="Rectangle 5"/>
            <p:cNvSpPr>
              <a:spLocks noChangeArrowheads="1"/>
            </p:cNvSpPr>
            <p:nvPr/>
          </p:nvSpPr>
          <p:spPr bwMode="auto">
            <a:xfrm>
              <a:off x="1008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36" name="Rectangle 6"/>
            <p:cNvSpPr>
              <a:spLocks noChangeArrowheads="1"/>
            </p:cNvSpPr>
            <p:nvPr/>
          </p:nvSpPr>
          <p:spPr bwMode="auto">
            <a:xfrm>
              <a:off x="1920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37" name="Rectangle 7"/>
            <p:cNvSpPr>
              <a:spLocks noChangeArrowheads="1"/>
            </p:cNvSpPr>
            <p:nvPr/>
          </p:nvSpPr>
          <p:spPr bwMode="auto">
            <a:xfrm>
              <a:off x="2832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38" name="Rectangle 8"/>
            <p:cNvSpPr>
              <a:spLocks noChangeArrowheads="1"/>
            </p:cNvSpPr>
            <p:nvPr/>
          </p:nvSpPr>
          <p:spPr bwMode="auto">
            <a:xfrm>
              <a:off x="4656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39" name="Rectangle 9"/>
            <p:cNvSpPr>
              <a:spLocks noChangeArrowheads="1"/>
            </p:cNvSpPr>
            <p:nvPr/>
          </p:nvSpPr>
          <p:spPr bwMode="auto">
            <a:xfrm>
              <a:off x="3744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40" name="Line 10"/>
            <p:cNvSpPr>
              <a:spLocks noChangeShapeType="1"/>
            </p:cNvSpPr>
            <p:nvPr/>
          </p:nvSpPr>
          <p:spPr bwMode="auto">
            <a:xfrm>
              <a:off x="1488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6341" name="Line 11"/>
            <p:cNvSpPr>
              <a:spLocks noChangeShapeType="1"/>
            </p:cNvSpPr>
            <p:nvPr/>
          </p:nvSpPr>
          <p:spPr bwMode="auto">
            <a:xfrm>
              <a:off x="2400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6342" name="Line 12"/>
            <p:cNvSpPr>
              <a:spLocks noChangeShapeType="1"/>
            </p:cNvSpPr>
            <p:nvPr/>
          </p:nvSpPr>
          <p:spPr bwMode="auto">
            <a:xfrm>
              <a:off x="3312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6343" name="Line 13"/>
            <p:cNvSpPr>
              <a:spLocks noChangeShapeType="1"/>
            </p:cNvSpPr>
            <p:nvPr/>
          </p:nvSpPr>
          <p:spPr bwMode="auto">
            <a:xfrm>
              <a:off x="4224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6344" name="Line 14"/>
            <p:cNvSpPr>
              <a:spLocks noChangeShapeType="1"/>
            </p:cNvSpPr>
            <p:nvPr/>
          </p:nvSpPr>
          <p:spPr bwMode="auto">
            <a:xfrm>
              <a:off x="5136" y="3264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6345" name="Line 15"/>
            <p:cNvSpPr>
              <a:spLocks noChangeShapeType="1"/>
            </p:cNvSpPr>
            <p:nvPr/>
          </p:nvSpPr>
          <p:spPr bwMode="auto">
            <a:xfrm>
              <a:off x="5472" y="3264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56328" name="Text Box 16"/>
          <p:cNvSpPr txBox="1">
            <a:spLocks noChangeArrowheads="1"/>
          </p:cNvSpPr>
          <p:nvPr/>
        </p:nvSpPr>
        <p:spPr bwMode="auto">
          <a:xfrm>
            <a:off x="990600" y="3092450"/>
            <a:ext cx="639763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top</a:t>
            </a:r>
          </a:p>
        </p:txBody>
      </p:sp>
      <p:sp>
        <p:nvSpPr>
          <p:cNvPr id="106513" name="Line 17"/>
          <p:cNvSpPr>
            <a:spLocks noChangeShapeType="1"/>
          </p:cNvSpPr>
          <p:nvPr/>
        </p:nvSpPr>
        <p:spPr bwMode="auto">
          <a:xfrm>
            <a:off x="1295400" y="3581400"/>
            <a:ext cx="0" cy="5334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  <p:sp>
        <p:nvSpPr>
          <p:cNvPr id="106517" name="Line 21"/>
          <p:cNvSpPr>
            <a:spLocks noChangeShapeType="1"/>
          </p:cNvSpPr>
          <p:nvPr/>
        </p:nvSpPr>
        <p:spPr bwMode="auto">
          <a:xfrm>
            <a:off x="1600200" y="3276600"/>
            <a:ext cx="533400" cy="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676400" y="3048000"/>
            <a:ext cx="1219200" cy="1066800"/>
            <a:chOff x="1008" y="1920"/>
            <a:chExt cx="768" cy="672"/>
          </a:xfrm>
        </p:grpSpPr>
        <p:sp>
          <p:nvSpPr>
            <p:cNvPr id="56333" name="Rectangle 18"/>
            <p:cNvSpPr>
              <a:spLocks noChangeArrowheads="1"/>
            </p:cNvSpPr>
            <p:nvPr/>
          </p:nvSpPr>
          <p:spPr bwMode="auto">
            <a:xfrm>
              <a:off x="1296" y="1920"/>
              <a:ext cx="480" cy="336"/>
            </a:xfrm>
            <a:prstGeom prst="rect">
              <a:avLst/>
            </a:prstGeom>
            <a:solidFill>
              <a:srgbClr val="CCFFFF"/>
            </a:solidFill>
            <a:ln w="317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34" name="Line 23"/>
            <p:cNvSpPr>
              <a:spLocks noChangeShapeType="1"/>
            </p:cNvSpPr>
            <p:nvPr/>
          </p:nvSpPr>
          <p:spPr bwMode="auto">
            <a:xfrm flipH="1">
              <a:off x="1008" y="2256"/>
              <a:ext cx="480" cy="336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06521" name="Text Box 25"/>
          <p:cNvSpPr txBox="1">
            <a:spLocks noChangeArrowheads="1"/>
          </p:cNvSpPr>
          <p:nvPr/>
        </p:nvSpPr>
        <p:spPr bwMode="auto">
          <a:xfrm>
            <a:off x="3336925" y="2022475"/>
            <a:ext cx="2919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PUSH OPERATION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Push using Linked List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241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6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13" grpId="0" animBg="1"/>
      <p:bldP spid="106517" grpId="0" animBg="1"/>
      <p:bldP spid="1065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5734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A9AA4E-80E3-40AB-8656-7D9CDC0D5027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028700" y="4114800"/>
            <a:ext cx="1447800" cy="609600"/>
            <a:chOff x="648" y="2592"/>
            <a:chExt cx="912" cy="384"/>
          </a:xfrm>
        </p:grpSpPr>
        <p:sp>
          <p:nvSpPr>
            <p:cNvPr id="57365" name="Rectangle 5"/>
            <p:cNvSpPr>
              <a:spLocks noChangeArrowheads="1"/>
            </p:cNvSpPr>
            <p:nvPr/>
          </p:nvSpPr>
          <p:spPr bwMode="auto">
            <a:xfrm>
              <a:off x="648" y="259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7366" name="Line 10"/>
            <p:cNvSpPr>
              <a:spLocks noChangeShapeType="1"/>
            </p:cNvSpPr>
            <p:nvPr/>
          </p:nvSpPr>
          <p:spPr bwMode="auto">
            <a:xfrm>
              <a:off x="1128" y="2784"/>
              <a:ext cx="432" cy="0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IN"/>
            </a:p>
          </p:txBody>
        </p:sp>
      </p:grpSp>
      <p:grpSp>
        <p:nvGrpSpPr>
          <p:cNvPr id="57351" name="Group 23"/>
          <p:cNvGrpSpPr>
            <a:grpSpLocks/>
          </p:cNvGrpSpPr>
          <p:nvPr/>
        </p:nvGrpSpPr>
        <p:grpSpPr bwMode="auto">
          <a:xfrm>
            <a:off x="2476500" y="4114800"/>
            <a:ext cx="5638800" cy="914400"/>
            <a:chOff x="1560" y="2592"/>
            <a:chExt cx="3552" cy="576"/>
          </a:xfrm>
        </p:grpSpPr>
        <p:sp>
          <p:nvSpPr>
            <p:cNvPr id="57356" name="Rectangle 6"/>
            <p:cNvSpPr>
              <a:spLocks noChangeArrowheads="1"/>
            </p:cNvSpPr>
            <p:nvPr/>
          </p:nvSpPr>
          <p:spPr bwMode="auto">
            <a:xfrm>
              <a:off x="1560" y="259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7357" name="Rectangle 7"/>
            <p:cNvSpPr>
              <a:spLocks noChangeArrowheads="1"/>
            </p:cNvSpPr>
            <p:nvPr/>
          </p:nvSpPr>
          <p:spPr bwMode="auto">
            <a:xfrm>
              <a:off x="2472" y="259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7358" name="Rectangle 8"/>
            <p:cNvSpPr>
              <a:spLocks noChangeArrowheads="1"/>
            </p:cNvSpPr>
            <p:nvPr/>
          </p:nvSpPr>
          <p:spPr bwMode="auto">
            <a:xfrm>
              <a:off x="4296" y="259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7359" name="Rectangle 9"/>
            <p:cNvSpPr>
              <a:spLocks noChangeArrowheads="1"/>
            </p:cNvSpPr>
            <p:nvPr/>
          </p:nvSpPr>
          <p:spPr bwMode="auto">
            <a:xfrm>
              <a:off x="3384" y="259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7360" name="Line 11"/>
            <p:cNvSpPr>
              <a:spLocks noChangeShapeType="1"/>
            </p:cNvSpPr>
            <p:nvPr/>
          </p:nvSpPr>
          <p:spPr bwMode="auto">
            <a:xfrm>
              <a:off x="2040" y="278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7361" name="Line 12"/>
            <p:cNvSpPr>
              <a:spLocks noChangeShapeType="1"/>
            </p:cNvSpPr>
            <p:nvPr/>
          </p:nvSpPr>
          <p:spPr bwMode="auto">
            <a:xfrm>
              <a:off x="2952" y="278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7362" name="Line 13"/>
            <p:cNvSpPr>
              <a:spLocks noChangeShapeType="1"/>
            </p:cNvSpPr>
            <p:nvPr/>
          </p:nvSpPr>
          <p:spPr bwMode="auto">
            <a:xfrm>
              <a:off x="3864" y="278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7363" name="Line 14"/>
            <p:cNvSpPr>
              <a:spLocks noChangeShapeType="1"/>
            </p:cNvSpPr>
            <p:nvPr/>
          </p:nvSpPr>
          <p:spPr bwMode="auto">
            <a:xfrm>
              <a:off x="4776" y="2784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7364" name="Line 15"/>
            <p:cNvSpPr>
              <a:spLocks noChangeShapeType="1"/>
            </p:cNvSpPr>
            <p:nvPr/>
          </p:nvSpPr>
          <p:spPr bwMode="auto">
            <a:xfrm>
              <a:off x="5112" y="2784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57352" name="Text Box 16"/>
          <p:cNvSpPr txBox="1">
            <a:spLocks noChangeArrowheads="1"/>
          </p:cNvSpPr>
          <p:nvPr/>
        </p:nvSpPr>
        <p:spPr bwMode="auto">
          <a:xfrm>
            <a:off x="990600" y="3092450"/>
            <a:ext cx="639763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top</a:t>
            </a:r>
          </a:p>
        </p:txBody>
      </p:sp>
      <p:sp>
        <p:nvSpPr>
          <p:cNvPr id="107537" name="Line 17"/>
          <p:cNvSpPr>
            <a:spLocks noChangeShapeType="1"/>
          </p:cNvSpPr>
          <p:nvPr/>
        </p:nvSpPr>
        <p:spPr bwMode="auto">
          <a:xfrm>
            <a:off x="1295400" y="3581400"/>
            <a:ext cx="0" cy="533400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  <p:sp>
        <p:nvSpPr>
          <p:cNvPr id="107542" name="Text Box 22"/>
          <p:cNvSpPr txBox="1">
            <a:spLocks noChangeArrowheads="1"/>
          </p:cNvSpPr>
          <p:nvPr/>
        </p:nvSpPr>
        <p:spPr bwMode="auto">
          <a:xfrm>
            <a:off x="3336925" y="2022475"/>
            <a:ext cx="2714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POP OPERATION</a:t>
            </a:r>
          </a:p>
        </p:txBody>
      </p:sp>
      <p:sp>
        <p:nvSpPr>
          <p:cNvPr id="107545" name="Line 25"/>
          <p:cNvSpPr>
            <a:spLocks noChangeShapeType="1"/>
          </p:cNvSpPr>
          <p:nvPr/>
        </p:nvSpPr>
        <p:spPr bwMode="auto">
          <a:xfrm>
            <a:off x="1371600" y="3581400"/>
            <a:ext cx="1143000" cy="76200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Pop using Linked List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26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7" grpId="0" animBg="1"/>
      <p:bldP spid="107542" grpId="0"/>
      <p:bldP spid="1075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8153400" cy="51054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the array implementation, we would: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Declare an array of fixed size (which determines the maximum size of the stack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8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Keep a variable which always points to the “top” of the stack.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Contains the array index of the “top” element</a:t>
            </a:r>
            <a:r>
              <a:rPr lang="en-US" altLang="en-US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8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the linked list implementation, we would: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Maintain the stack as a linked list.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pointer variable top points to the start of the list.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first element of the linked list is considered as the stack top.</a:t>
            </a:r>
          </a:p>
        </p:txBody>
      </p:sp>
      <p:sp>
        <p:nvSpPr>
          <p:cNvPr id="5939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5939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249626-CC83-4AFE-B21A-5901CC80B905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Basic Idea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60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5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Declaration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3649" y="1327944"/>
            <a:ext cx="3936615" cy="324948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#define MAXSIZE 100</a:t>
            </a: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[MAXSIZE];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top;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</a:pP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typedef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          stack;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stack s;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24400" y="1327944"/>
            <a:ext cx="3936615" cy="324948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value;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*next;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</a:pP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typedef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          stack;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stack *top;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  <a:endParaRPr lang="en-US" altLang="en-US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557863" y="4699992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334000" y="4699992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</a:p>
        </p:txBody>
      </p:sp>
      <p:pic>
        <p:nvPicPr>
          <p:cNvPr id="13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61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Stack Creation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3649" y="1327944"/>
            <a:ext cx="3936615" cy="324948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void create (stack *s)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s-&gt;top = -1;       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 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/* s-&gt;top points to  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last element 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pushed in;  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initially -1 */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24400" y="1327944"/>
            <a:ext cx="3936615" cy="324948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void create (stack **top)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*top = NULL;</a:t>
            </a:r>
          </a:p>
          <a:p>
            <a:pPr>
              <a:lnSpc>
                <a:spcPct val="80000"/>
              </a:lnSpc>
            </a:pPr>
            <a:endParaRPr lang="en-IN" altLang="en-US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/* top points to NULL,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indicating empty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     stack            */</a:t>
            </a:r>
          </a:p>
          <a:p>
            <a:pPr>
              <a:lnSpc>
                <a:spcPct val="80000"/>
              </a:lnSpc>
            </a:pPr>
            <a:r>
              <a:rPr lang="en-IN" alt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557863" y="4699992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334000" y="4699992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</a:p>
        </p:txBody>
      </p:sp>
      <p:pic>
        <p:nvPicPr>
          <p:cNvPr id="13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86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Pushing an </a:t>
            </a: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element into stack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1468264"/>
            <a:ext cx="3888432" cy="403788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void push (stack *s,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element)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{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if 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(s-&gt;top == (MAXSIZE-1))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(“\n Stack overflow”);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exit(-1);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}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else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{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s-&gt;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top++;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s-&gt;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[s-&gt;top] = element;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}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}</a:t>
            </a:r>
            <a:endParaRPr lang="en-US" altLang="en-US" sz="1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07624" y="5506144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61108" y="1399952"/>
            <a:ext cx="4775388" cy="403788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void push (stack **top,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element)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stack *new;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endParaRPr lang="en-US" altLang="en-US" sz="8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new = (stack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*)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malloc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(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sizeof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(stack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if (new == NULL)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(“\n Stack is full”);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exit(-1);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}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endParaRPr lang="en-US" altLang="en-US" sz="8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new-&gt;value = element; 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new-&gt;next = *top;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*top = new;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638800" y="5506144"/>
            <a:ext cx="2317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  <a:endParaRPr lang="en-US" altLang="en-US" sz="24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Popping an element from stack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9512" y="1445816"/>
            <a:ext cx="4320479" cy="403788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pop (stack *s)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{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if (s-&gt;top == -1)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{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(“\n Stack underflow”);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exit(-1);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}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else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{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return (s-&gt;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[s-&gt;top--]);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}</a:t>
            </a:r>
          </a:p>
          <a:p>
            <a:pPr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}</a:t>
            </a:r>
            <a:endParaRPr lang="en-US" altLang="en-US" sz="1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07624" y="5506144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78318" y="1445816"/>
            <a:ext cx="4464496" cy="403788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pop (stack **top)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t;  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stack *p;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endParaRPr lang="en-US" altLang="en-US" sz="8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if (*top == NULL)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{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(“\n Stack is empty”);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exit(-1);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}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else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{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t = (*top)-&gt;value;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p = *top;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*top = (*top)-&gt;next;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free (p);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return t;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}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600" dirty="0">
              <a:latin typeface="Courier New" panose="02070309020205020404" pitchFamily="49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638800" y="5506144"/>
            <a:ext cx="2317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  <a:endParaRPr lang="en-US" altLang="en-US" sz="24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50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Checking for stack empty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199" y="2244700"/>
            <a:ext cx="3744415" cy="212720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(stack *s)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if (s-&gt;top == -1)  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 return 1;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else  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 return (0);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07624" y="4653136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638800" y="4653136"/>
            <a:ext cx="2317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  <a:endParaRPr lang="en-US" altLang="en-US" sz="24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49180" y="2244700"/>
            <a:ext cx="3744415" cy="212720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(stack *top)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if (top == NULL)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return (1);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else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return (0);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/>
          </a:p>
        </p:txBody>
      </p:sp>
      <p:pic>
        <p:nvPicPr>
          <p:cNvPr id="12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46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Checking for </a:t>
            </a: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Stack </a:t>
            </a: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ull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199" y="2244700"/>
            <a:ext cx="3744415" cy="212720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(stack *s)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if (s-&gt;top == -1)  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 return 1;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else  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  return (0);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07624" y="4653136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ARRAY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638800" y="4653136"/>
            <a:ext cx="2317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 LIST</a:t>
            </a:r>
            <a:endParaRPr lang="en-US" altLang="en-US" sz="24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49180" y="2244700"/>
            <a:ext cx="3744415" cy="212720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(stack *top)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if (top == NULL)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return (1);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else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    return (0);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/>
          </a:p>
        </p:txBody>
      </p:sp>
      <p:pic>
        <p:nvPicPr>
          <p:cNvPr id="12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8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00811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Stack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Lecture #00: © DSamanta</a:t>
            </a:r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000" i="1" smtClean="0"/>
              <a:t>CS 11001 : Programming and Data Structures</a:t>
            </a:r>
            <a:endParaRPr lang="en-IN" sz="1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/>
              <a:pPr/>
              <a:t>2</a:t>
            </a:fld>
            <a:endParaRPr lang="en-IN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31912" y="1637184"/>
            <a:ext cx="3456384" cy="4641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Font typeface="Georgia" pitchFamily="18" charset="0"/>
              <a:buNone/>
            </a:pPr>
            <a:endParaRPr lang="en-US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Basic principles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Operation of stack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Stack using Array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Stack using Linked List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Applications of stack</a:t>
            </a:r>
          </a:p>
          <a:p>
            <a:pPr lvl="1"/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3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Example: A Stack using an Array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9361" y="980728"/>
            <a:ext cx="6781278" cy="511256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#include &lt;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stdio.h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#define MAXSIZE 100</a:t>
            </a:r>
          </a:p>
          <a:p>
            <a:pPr>
              <a:lnSpc>
                <a:spcPct val="90000"/>
              </a:lnSpc>
            </a:pPr>
            <a:endParaRPr lang="en-US" altLang="en-US" sz="6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[MAXSIZE];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top;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typedef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stack;</a:t>
            </a:r>
          </a:p>
          <a:p>
            <a:pPr>
              <a:lnSpc>
                <a:spcPct val="90000"/>
              </a:lnSpc>
            </a:pPr>
            <a:endParaRPr lang="en-US" altLang="en-US" sz="6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() 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stack A, B;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create(&amp;A); 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create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push(&amp;A,10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); 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push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(&amp;A,20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push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(&amp;A,30);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push(&amp;B,100); 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push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(&amp;B,5);</a:t>
            </a:r>
          </a:p>
          <a:p>
            <a:pPr>
              <a:lnSpc>
                <a:spcPct val="90000"/>
              </a:lnSpc>
            </a:pPr>
            <a:r>
              <a:rPr lang="en-US" altLang="en-US" sz="800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(“%d %d”, pop(&amp;A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), pop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(&amp;B));</a:t>
            </a:r>
          </a:p>
          <a:p>
            <a:pPr>
              <a:lnSpc>
                <a:spcPct val="90000"/>
              </a:lnSpc>
            </a:pPr>
            <a:endParaRPr lang="en-US" altLang="en-US" sz="8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 (&amp;A, pop(&amp;B));</a:t>
            </a:r>
          </a:p>
          <a:p>
            <a:pPr>
              <a:lnSpc>
                <a:spcPct val="90000"/>
              </a:lnSpc>
            </a:pPr>
            <a:endParaRPr lang="en-US" altLang="en-US" sz="8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if (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(&amp;B))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(“\n B is empty”);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return;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30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Example: A Stack using Linked </a:t>
            </a: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ist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9361" y="1124744"/>
            <a:ext cx="6781278" cy="4896544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#include &lt;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stdio.h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</a:t>
            </a:r>
          </a:p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value;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*next;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typedef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lifo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stack;</a:t>
            </a:r>
          </a:p>
          <a:p>
            <a:pPr>
              <a:lnSpc>
                <a:spcPct val="90000"/>
              </a:lnSpc>
            </a:pPr>
            <a:r>
              <a:rPr lang="en-US" altLang="en-US" sz="1000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() 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stack *A, *B;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create(&amp;A);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create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push(&amp;A,10);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push(&amp;A,20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push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(&amp;A,30);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push(&amp;B,100); 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push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(&amp;B,5);</a:t>
            </a:r>
          </a:p>
          <a:p>
            <a:pPr>
              <a:lnSpc>
                <a:spcPct val="90000"/>
              </a:lnSpc>
            </a:pPr>
            <a:r>
              <a:rPr lang="en-US" altLang="en-US" sz="1000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(“%d %d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”, pop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(&amp;A), pop(&amp;B));</a:t>
            </a:r>
          </a:p>
          <a:p>
            <a:pPr>
              <a:lnSpc>
                <a:spcPct val="90000"/>
              </a:lnSpc>
            </a:pPr>
            <a:endParaRPr lang="en-US" altLang="en-US" sz="10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push (&amp;A, pop(&amp;B));</a:t>
            </a:r>
          </a:p>
          <a:p>
            <a:pPr>
              <a:lnSpc>
                <a:spcPct val="90000"/>
              </a:lnSpc>
            </a:pPr>
            <a:endParaRPr lang="en-US" altLang="en-US" sz="10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if (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(B))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printf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(“\n B is empty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”);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return;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7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Applications of Stacks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3"/>
            <a:ext cx="8363272" cy="475252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Direct applications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Page-visited history in a Web browser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Undo sequence in a text editor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Chain of method calls in the Java Virtual Machine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Validate XML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Indirect applications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Auxiliary data structure for algorithms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Component of other data structures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5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Basic Idea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3"/>
            <a:ext cx="8363272" cy="47525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stack is an Abstract Data Type (ADT), commonly used in most programming languages. It is named stack as it behaves like a real-world stack, for example – a deck of cards or a pile of plates, etc.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 descr="Stack Exa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21510"/>
            <a:ext cx="6134937" cy="1593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3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Stack Representation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34057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 be </a:t>
            </a: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implemented by means of Array, Structure,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Pointers and Linked List.</a:t>
            </a: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Stack </a:t>
            </a: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 either be a fixed size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 dynamic.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50" name="Picture 2" descr="Stack Represen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5898628" cy="3604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8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4991100" y="1257300"/>
            <a:ext cx="2514600" cy="4572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STACK</a:t>
            </a:r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3009900" y="1333500"/>
            <a:ext cx="23622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086100" y="2400300"/>
            <a:ext cx="2057400" cy="76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>
            <a:off x="3162300" y="3390900"/>
            <a:ext cx="1828800" cy="158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 flipV="1">
            <a:off x="3086100" y="4000500"/>
            <a:ext cx="19050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V="1">
            <a:off x="3086100" y="4457700"/>
            <a:ext cx="20574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943100" y="10287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1866900" y="30861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2019300" y="21717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pop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1638300" y="4983559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isfull</a:t>
            </a:r>
            <a:endParaRPr lang="en-US" altLang="en-US" sz="2400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1638300" y="39243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isempty</a:t>
            </a:r>
            <a:endParaRPr lang="en-US" altLang="en-US" sz="2400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21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STACK: Last-In-First-Out (LIFO)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34057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push (stack *s, </a:t>
            </a:r>
            <a:r>
              <a:rPr lang="en-IN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N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element</a:t>
            </a: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" indent="0" algn="just">
              <a:buNone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IN" dirty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/* Insert an element in the stack */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N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pop (stack *s);</a:t>
            </a:r>
          </a:p>
          <a:p>
            <a:pPr marL="45720" indent="0" algn="just">
              <a:buNone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IN" dirty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/* Remove and return the top element */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 (stack  *s);</a:t>
            </a:r>
          </a:p>
          <a:p>
            <a:pPr marL="45720" indent="0" algn="just">
              <a:buNone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IN" dirty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/* Create a new stack */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N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N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isempty</a:t>
            </a: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(stack *s);</a:t>
            </a:r>
          </a:p>
          <a:p>
            <a:pPr marL="45720" indent="0" algn="just">
              <a:buNone/>
            </a:pPr>
            <a:r>
              <a:rPr lang="en-IN" dirty="0" smtClean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IN" dirty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/* Check if stack is empty */</a:t>
            </a:r>
          </a:p>
          <a:p>
            <a:pPr algn="just">
              <a:buFont typeface="Arial" pitchFamily="34" charset="0"/>
              <a:buChar char="•"/>
            </a:pPr>
            <a:r>
              <a:rPr lang="en-IN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IN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IN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isfull</a:t>
            </a:r>
            <a:r>
              <a:rPr lang="en-IN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(stack *s);</a:t>
            </a:r>
          </a:p>
          <a:p>
            <a:pPr marL="45720" indent="0" algn="just">
              <a:buNone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IN" dirty="0">
                <a:solidFill>
                  <a:srgbClr val="B808BC"/>
                </a:solidFill>
                <a:latin typeface="Times New Roman" pitchFamily="18" charset="0"/>
                <a:cs typeface="Times New Roman" pitchFamily="18" charset="0"/>
              </a:rPr>
              <a:t>/* Check if stack is full */</a:t>
            </a:r>
          </a:p>
          <a:p>
            <a:pPr algn="just"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55820" y="5802868"/>
            <a:ext cx="4899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"/>
              </a:spcBef>
            </a:pPr>
            <a:r>
              <a:rPr lang="en-US" altLang="en-US" u="sng" dirty="0" smtClean="0"/>
              <a:t>Assumption: </a:t>
            </a:r>
            <a:r>
              <a:rPr lang="en-US" altLang="en-US" u="sng" dirty="0"/>
              <a:t>stack contains integer </a:t>
            </a:r>
            <a:r>
              <a:rPr lang="en-US" altLang="en-US" u="sng" dirty="0" smtClean="0"/>
              <a:t>elements!</a:t>
            </a:r>
            <a:endParaRPr lang="en-US" altLang="en-US" u="sng" dirty="0"/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24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984" y="2996952"/>
            <a:ext cx="7488832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Stack using Array</a:t>
            </a:r>
            <a:endParaRPr lang="en-IN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52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3F2038-4F56-497A-BF39-189FB0F2CD00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9" name="Rectangle 4"/>
          <p:cNvSpPr>
            <a:spLocks noChangeArrowheads="1"/>
          </p:cNvSpPr>
          <p:nvPr/>
        </p:nvSpPr>
        <p:spPr bwMode="auto">
          <a:xfrm>
            <a:off x="4262909" y="4005064"/>
            <a:ext cx="685800" cy="1295400"/>
          </a:xfrm>
          <a:prstGeom prst="rect">
            <a:avLst/>
          </a:prstGeom>
          <a:solidFill>
            <a:srgbClr val="CC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80" name="Rectangle 5"/>
          <p:cNvSpPr>
            <a:spLocks noChangeArrowheads="1"/>
          </p:cNvSpPr>
          <p:nvPr/>
        </p:nvSpPr>
        <p:spPr bwMode="auto">
          <a:xfrm>
            <a:off x="4262909" y="2557264"/>
            <a:ext cx="685800" cy="14478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005609" y="3789168"/>
            <a:ext cx="1219200" cy="461963"/>
            <a:chOff x="576" y="2448"/>
            <a:chExt cx="768" cy="291"/>
          </a:xfrm>
        </p:grpSpPr>
        <p:sp>
          <p:nvSpPr>
            <p:cNvPr id="54287" name="Text Box 6"/>
            <p:cNvSpPr txBox="1">
              <a:spLocks noChangeArrowheads="1"/>
            </p:cNvSpPr>
            <p:nvPr/>
          </p:nvSpPr>
          <p:spPr bwMode="auto">
            <a:xfrm>
              <a:off x="576" y="2448"/>
              <a:ext cx="432" cy="291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FC000"/>
              </a:solidFill>
              <a:miter lim="800000"/>
              <a:headEnd/>
              <a:tailEnd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</a:rPr>
                <a:t>top</a:t>
              </a:r>
            </a:p>
          </p:txBody>
        </p:sp>
        <p:sp>
          <p:nvSpPr>
            <p:cNvPr id="54288" name="Line 8"/>
            <p:cNvSpPr>
              <a:spLocks noChangeShapeType="1"/>
            </p:cNvSpPr>
            <p:nvPr/>
          </p:nvSpPr>
          <p:spPr bwMode="auto">
            <a:xfrm>
              <a:off x="1056" y="2592"/>
              <a:ext cx="288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005609" y="3239889"/>
            <a:ext cx="1219200" cy="488950"/>
            <a:chOff x="576" y="2448"/>
            <a:chExt cx="768" cy="308"/>
          </a:xfrm>
        </p:grpSpPr>
        <p:sp>
          <p:nvSpPr>
            <p:cNvPr id="54285" name="Text Box 11"/>
            <p:cNvSpPr txBox="1">
              <a:spLocks noChangeArrowheads="1"/>
            </p:cNvSpPr>
            <p:nvPr/>
          </p:nvSpPr>
          <p:spPr bwMode="auto">
            <a:xfrm>
              <a:off x="576" y="2448"/>
              <a:ext cx="432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top</a:t>
              </a:r>
            </a:p>
          </p:txBody>
        </p:sp>
        <p:sp>
          <p:nvSpPr>
            <p:cNvPr id="54286" name="Line 12"/>
            <p:cNvSpPr>
              <a:spLocks noChangeShapeType="1"/>
            </p:cNvSpPr>
            <p:nvPr/>
          </p:nvSpPr>
          <p:spPr bwMode="auto">
            <a:xfrm>
              <a:off x="1056" y="2592"/>
              <a:ext cx="288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0605" name="Rectangle 13"/>
          <p:cNvSpPr>
            <a:spLocks noChangeArrowheads="1"/>
          </p:cNvSpPr>
          <p:nvPr/>
        </p:nvSpPr>
        <p:spPr bwMode="auto">
          <a:xfrm>
            <a:off x="4262909" y="3471664"/>
            <a:ext cx="685800" cy="533400"/>
          </a:xfrm>
          <a:prstGeom prst="rect">
            <a:avLst/>
          </a:prstGeom>
          <a:solidFill>
            <a:srgbClr val="CC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0606" name="Text Box 14"/>
          <p:cNvSpPr txBox="1">
            <a:spLocks noChangeArrowheads="1"/>
          </p:cNvSpPr>
          <p:nvPr/>
        </p:nvSpPr>
        <p:spPr bwMode="auto">
          <a:xfrm>
            <a:off x="6206480" y="2557264"/>
            <a:ext cx="996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PUSH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Push using Stack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55776" y="3140968"/>
            <a:ext cx="0" cy="11371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608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5" grpId="0" animBg="1"/>
      <p:bldP spid="1106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127E7F-7B62-438F-9964-96F7BC5D014B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3" name="Rectangle 4"/>
          <p:cNvSpPr>
            <a:spLocks noChangeArrowheads="1"/>
          </p:cNvSpPr>
          <p:nvPr/>
        </p:nvSpPr>
        <p:spPr bwMode="auto">
          <a:xfrm>
            <a:off x="4355976" y="4005064"/>
            <a:ext cx="685800" cy="1295400"/>
          </a:xfrm>
          <a:prstGeom prst="rect">
            <a:avLst/>
          </a:prstGeom>
          <a:solidFill>
            <a:srgbClr val="CC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4" name="Rectangle 5"/>
          <p:cNvSpPr>
            <a:spLocks noChangeArrowheads="1"/>
          </p:cNvSpPr>
          <p:nvPr/>
        </p:nvSpPr>
        <p:spPr bwMode="auto">
          <a:xfrm>
            <a:off x="4355976" y="2557264"/>
            <a:ext cx="685800" cy="14478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098676" y="3789164"/>
            <a:ext cx="1219200" cy="488950"/>
            <a:chOff x="576" y="2448"/>
            <a:chExt cx="768" cy="308"/>
          </a:xfrm>
        </p:grpSpPr>
        <p:sp>
          <p:nvSpPr>
            <p:cNvPr id="55311" name="Text Box 7"/>
            <p:cNvSpPr txBox="1">
              <a:spLocks noChangeArrowheads="1"/>
            </p:cNvSpPr>
            <p:nvPr/>
          </p:nvSpPr>
          <p:spPr bwMode="auto">
            <a:xfrm>
              <a:off x="576" y="2448"/>
              <a:ext cx="432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top</a:t>
              </a:r>
            </a:p>
          </p:txBody>
        </p:sp>
        <p:sp>
          <p:nvSpPr>
            <p:cNvPr id="55312" name="Line 8"/>
            <p:cNvSpPr>
              <a:spLocks noChangeShapeType="1"/>
            </p:cNvSpPr>
            <p:nvPr/>
          </p:nvSpPr>
          <p:spPr bwMode="auto">
            <a:xfrm>
              <a:off x="1056" y="2592"/>
              <a:ext cx="288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098676" y="3239893"/>
            <a:ext cx="1219200" cy="461963"/>
            <a:chOff x="576" y="2448"/>
            <a:chExt cx="768" cy="291"/>
          </a:xfrm>
        </p:grpSpPr>
        <p:sp>
          <p:nvSpPr>
            <p:cNvPr id="55309" name="Text Box 10"/>
            <p:cNvSpPr txBox="1">
              <a:spLocks noChangeArrowheads="1"/>
            </p:cNvSpPr>
            <p:nvPr/>
          </p:nvSpPr>
          <p:spPr bwMode="auto">
            <a:xfrm>
              <a:off x="576" y="2448"/>
              <a:ext cx="432" cy="291"/>
            </a:xfrm>
            <a:prstGeom prst="rect">
              <a:avLst/>
            </a:prstGeom>
            <a:noFill/>
            <a:ln w="31750">
              <a:solidFill>
                <a:srgbClr val="FFC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</a:rPr>
                <a:t>top</a:t>
              </a:r>
            </a:p>
          </p:txBody>
        </p:sp>
        <p:sp>
          <p:nvSpPr>
            <p:cNvPr id="55310" name="Line 11"/>
            <p:cNvSpPr>
              <a:spLocks noChangeShapeType="1"/>
            </p:cNvSpPr>
            <p:nvPr/>
          </p:nvSpPr>
          <p:spPr bwMode="auto">
            <a:xfrm>
              <a:off x="1056" y="2592"/>
              <a:ext cx="288" cy="0"/>
            </a:xfrm>
            <a:prstGeom prst="line">
              <a:avLst/>
            </a:prstGeom>
            <a:noFill/>
            <a:ln w="317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1628" name="Rectangle 12"/>
          <p:cNvSpPr>
            <a:spLocks noChangeArrowheads="1"/>
          </p:cNvSpPr>
          <p:nvPr/>
        </p:nvSpPr>
        <p:spPr bwMode="auto">
          <a:xfrm>
            <a:off x="4355976" y="3471664"/>
            <a:ext cx="685800" cy="533400"/>
          </a:xfrm>
          <a:prstGeom prst="rect">
            <a:avLst/>
          </a:prstGeom>
          <a:solidFill>
            <a:srgbClr val="CC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1629" name="Text Box 13"/>
          <p:cNvSpPr txBox="1">
            <a:spLocks noChangeArrowheads="1"/>
          </p:cNvSpPr>
          <p:nvPr/>
        </p:nvSpPr>
        <p:spPr bwMode="auto">
          <a:xfrm>
            <a:off x="6372200" y="2557264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POP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Pop using Stack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27784" y="3140968"/>
            <a:ext cx="0" cy="12241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20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8" grpId="0" animBg="1"/>
      <p:bldP spid="1116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5594</TotalTime>
  <Words>1465</Words>
  <Application>Microsoft Office PowerPoint</Application>
  <PresentationFormat>On-screen Show (4:3)</PresentationFormat>
  <Paragraphs>372</Paragraphs>
  <Slides>22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Data Structure/BTCS-2304</vt:lpstr>
      <vt:lpstr>Stack</vt:lpstr>
      <vt:lpstr>Basic Idea</vt:lpstr>
      <vt:lpstr>Stack Representation</vt:lpstr>
      <vt:lpstr>Slide 5</vt:lpstr>
      <vt:lpstr>STACK: Last-In-First-Out (LIFO)</vt:lpstr>
      <vt:lpstr>Stack using Array</vt:lpstr>
      <vt:lpstr>Slide 8</vt:lpstr>
      <vt:lpstr>Slide 9</vt:lpstr>
      <vt:lpstr>Stack using Linked List</vt:lpstr>
      <vt:lpstr>Slide 11</vt:lpstr>
      <vt:lpstr>Slide 12</vt:lpstr>
      <vt:lpstr>Slide 13</vt:lpstr>
      <vt:lpstr>Declaration</vt:lpstr>
      <vt:lpstr>Stack Creation</vt:lpstr>
      <vt:lpstr>Pushing an element into stack</vt:lpstr>
      <vt:lpstr>Popping an element from stack</vt:lpstr>
      <vt:lpstr>Checking for stack empty</vt:lpstr>
      <vt:lpstr>Checking for Stack Full</vt:lpstr>
      <vt:lpstr>Example: A Stack using an Array</vt:lpstr>
      <vt:lpstr>Example: A Stack using Linked List</vt:lpstr>
      <vt:lpstr>Applications of Stacks</vt:lpstr>
    </vt:vector>
  </TitlesOfParts>
  <Company>IIT Kharagpur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and Data Structures</dc:title>
  <dc:creator>Debasis Samanta</dc:creator>
  <cp:lastModifiedBy>Yogesh</cp:lastModifiedBy>
  <cp:revision>352</cp:revision>
  <dcterms:created xsi:type="dcterms:W3CDTF">2016-12-06T07:31:32Z</dcterms:created>
  <dcterms:modified xsi:type="dcterms:W3CDTF">2023-06-23T05:10:27Z</dcterms:modified>
</cp:coreProperties>
</file>