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6" r:id="rId2"/>
    <p:sldId id="282" r:id="rId3"/>
    <p:sldId id="344" r:id="rId4"/>
    <p:sldId id="345" r:id="rId5"/>
    <p:sldId id="346" r:id="rId6"/>
    <p:sldId id="349" r:id="rId7"/>
    <p:sldId id="348" r:id="rId8"/>
    <p:sldId id="347" r:id="rId9"/>
    <p:sldId id="350" r:id="rId10"/>
    <p:sldId id="351" r:id="rId11"/>
    <p:sldId id="352"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7541"/>
    <p:restoredTop sz="94729"/>
  </p:normalViewPr>
  <p:slideViewPr>
    <p:cSldViewPr>
      <p:cViewPr>
        <p:scale>
          <a:sx n="55" d="100"/>
          <a:sy n="55" d="100"/>
        </p:scale>
        <p:origin x="-1194" y="-366"/>
      </p:cViewPr>
      <p:guideLst>
        <p:guide orient="horz" pos="2160"/>
        <p:guide pos="384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5E0460-E654-42CE-A030-2BB41F913000}" type="datetimeFigureOut">
              <a:rPr lang="en-US" smtClean="0"/>
              <a:pPr/>
              <a:t>7/19/2023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093022-06E1-473B-909F-B1570F971297}" type="slidenum">
              <a:rPr lang="en-US" smtClean="0"/>
              <a:pPr/>
              <a:t>‹#›</a:t>
            </a:fld>
            <a:endParaRPr lang="en-US"/>
          </a:p>
        </p:txBody>
      </p:sp>
    </p:spTree>
    <p:extLst>
      <p:ext uri="{BB962C8B-B14F-4D97-AF65-F5344CB8AC3E}">
        <p14:creationId xmlns:p14="http://schemas.microsoft.com/office/powerpoint/2010/main" xmlns="" val="3403562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7/19/2023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7/19/2023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7/19/2023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7/19/2023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DDB4388-F365-43A6-8496-C4CC9C5DDCA0}" type="datetimeFigureOut">
              <a:rPr lang="en-US" smtClean="0"/>
              <a:pPr/>
              <a:t>7/19/2023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DDB4388-F365-43A6-8496-C4CC9C5DDCA0}" type="datetimeFigureOut">
              <a:rPr lang="en-US" smtClean="0"/>
              <a:pPr/>
              <a:t>7/19/2023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DDB4388-F365-43A6-8496-C4CC9C5DDCA0}" type="datetimeFigureOut">
              <a:rPr lang="en-US" smtClean="0"/>
              <a:pPr/>
              <a:t>7/19/2023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DDB4388-F365-43A6-8496-C4CC9C5DDCA0}" type="datetimeFigureOut">
              <a:rPr lang="en-US" smtClean="0"/>
              <a:pPr/>
              <a:t>7/19/2023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B4388-F365-43A6-8496-C4CC9C5DDCA0}" type="datetimeFigureOut">
              <a:rPr lang="en-US" smtClean="0"/>
              <a:pPr/>
              <a:t>7/19/2023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7/19/2023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7/19/2023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B4388-F365-43A6-8496-C4CC9C5DDCA0}" type="datetimeFigureOut">
              <a:rPr lang="en-US" smtClean="0"/>
              <a:pPr/>
              <a:t>7/19/2023</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C20909-B731-40E6-B40D-2B16F286356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762000"/>
            <a:ext cx="10513168" cy="2286000"/>
          </a:xfrm>
        </p:spPr>
        <p:txBody>
          <a:bodyPr>
            <a:normAutofit/>
          </a:bodyPr>
          <a:lstStyle/>
          <a:p>
            <a:r>
              <a:rPr lang="en-US" sz="4000" b="1" dirty="0" smtClean="0">
                <a:solidFill>
                  <a:srgbClr val="7030A0"/>
                </a:solidFill>
                <a:latin typeface="American Typewriter" panose="02090604020004020304" pitchFamily="18" charset="77"/>
              </a:rPr>
              <a:t>MACHINE DRAWING WITH AUTOCAD*</a:t>
            </a:r>
            <a:endParaRPr lang="en-US" b="1" dirty="0"/>
          </a:p>
        </p:txBody>
      </p:sp>
      <p:sp>
        <p:nvSpPr>
          <p:cNvPr id="14" name="Footer Placeholder 4">
            <a:extLst>
              <a:ext uri="{FF2B5EF4-FFF2-40B4-BE49-F238E27FC236}">
                <a16:creationId xmlns="" xmlns:a16="http://schemas.microsoft.com/office/drawing/2014/main" id="{9DF95F34-A162-CA4C-889B-0891699B6A5A}"/>
              </a:ext>
            </a:extLst>
          </p:cNvPr>
          <p:cNvSpPr>
            <a:spLocks noGrp="1"/>
          </p:cNvSpPr>
          <p:nvPr>
            <p:ph type="ftr" sz="quarter" idx="11"/>
          </p:nvPr>
        </p:nvSpPr>
        <p:spPr>
          <a:xfrm>
            <a:off x="3175000" y="6365229"/>
            <a:ext cx="4114800" cy="365125"/>
          </a:xfrm>
        </p:spPr>
        <p:txBody>
          <a:bodyPr/>
          <a:lstStyle/>
          <a:p>
            <a:r>
              <a:rPr lang="en-US" b="1" dirty="0" err="1">
                <a:solidFill>
                  <a:schemeClr val="bg1"/>
                </a:solidFill>
              </a:rPr>
              <a:t>Dr.Nitin</a:t>
            </a:r>
            <a:r>
              <a:rPr lang="en-US" b="1">
                <a:solidFill>
                  <a:schemeClr val="bg1"/>
                </a:solidFill>
              </a:rPr>
              <a:t> Thapar_SOMC_ITFM</a:t>
            </a:r>
            <a:endParaRPr lang="en-US" b="1" dirty="0">
              <a:solidFill>
                <a:schemeClr val="bg1"/>
              </a:solidFill>
            </a:endParaRPr>
          </a:p>
        </p:txBody>
      </p:sp>
      <p:sp>
        <p:nvSpPr>
          <p:cNvPr id="13" name="Slide Number Placeholder 5">
            <a:extLst>
              <a:ext uri="{FF2B5EF4-FFF2-40B4-BE49-F238E27FC236}">
                <a16:creationId xmlns="" xmlns:a16="http://schemas.microsoft.com/office/drawing/2014/main" id="{C3EF51EB-3DA5-4842-B82C-4F75593C592D}"/>
              </a:ext>
            </a:extLst>
          </p:cNvPr>
          <p:cNvSpPr>
            <a:spLocks noGrp="1"/>
          </p:cNvSpPr>
          <p:nvPr>
            <p:ph type="sldNum" sz="quarter" idx="12"/>
          </p:nvPr>
        </p:nvSpPr>
        <p:spPr>
          <a:xfrm>
            <a:off x="8610600" y="6356350"/>
            <a:ext cx="2743200" cy="365125"/>
          </a:xfrm>
        </p:spPr>
        <p:txBody>
          <a:bodyPr/>
          <a:lstStyle/>
          <a:p>
            <a:fld id="{4074E40B-79F9-F74D-8D9E-1BC4B8F861E8}" type="slidenum">
              <a:rPr lang="en-US" smtClean="0"/>
              <a:pPr/>
              <a:t>1</a:t>
            </a:fld>
            <a:endParaRPr lang="en-US" dirty="0"/>
          </a:p>
        </p:txBody>
      </p:sp>
      <p:pic>
        <p:nvPicPr>
          <p:cNvPr id="12"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15" name="Rectangle 14">
            <a:extLst>
              <a:ext uri="{FF2B5EF4-FFF2-40B4-BE49-F238E27FC236}">
                <a16:creationId xmlns="" xmlns:a16="http://schemas.microsoft.com/office/drawing/2014/main" id="{10D8ABEA-F2E3-8B43-9C07-09D62BFBF7A6}"/>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6" name="Rectangle 15">
            <a:extLst>
              <a:ext uri="{FF2B5EF4-FFF2-40B4-BE49-F238E27FC236}">
                <a16:creationId xmlns="" xmlns:a16="http://schemas.microsoft.com/office/drawing/2014/main" id="{64FE491C-50AE-C347-9BEA-9FF9A5452B72}"/>
              </a:ext>
            </a:extLst>
          </p:cNvPr>
          <p:cNvSpPr/>
          <p:nvPr/>
        </p:nvSpPr>
        <p:spPr>
          <a:xfrm>
            <a:off x="-1295400" y="6330244"/>
            <a:ext cx="8585200" cy="400110"/>
          </a:xfrm>
          <a:prstGeom prst="rect">
            <a:avLst/>
          </a:prstGeom>
          <a:noFill/>
        </p:spPr>
        <p:txBody>
          <a:bodyPr wrap="square" lIns="91440" tIns="45720" rIns="91440" bIns="45720">
            <a:spAutoFit/>
          </a:bodyPr>
          <a:lstStyle/>
          <a:p>
            <a:pPr algn="ctr"/>
            <a:r>
              <a:rPr lang="en-GB" sz="2000" b="1" cap="none" spc="0" dirty="0">
                <a:ln w="22225">
                  <a:noFill/>
                  <a:prstDash val="solid"/>
                </a:ln>
                <a:solidFill>
                  <a:schemeClr val="bg1"/>
                </a:solidFill>
              </a:rPr>
              <a:t>education for life                                          </a:t>
            </a:r>
            <a:r>
              <a:rPr lang="en-GB" b="1" cap="none" spc="0" dirty="0">
                <a:ln w="22225">
                  <a:noFill/>
                  <a:prstDash val="solid"/>
                </a:ln>
                <a:solidFill>
                  <a:schemeClr val="bg1"/>
                </a:solidFill>
              </a:rPr>
              <a:t>www.rimt.ac.in</a:t>
            </a:r>
            <a:endParaRPr lang="en-GB" sz="2400" b="1" cap="none" spc="0" dirty="0">
              <a:ln w="22225">
                <a:noFill/>
                <a:prstDash val="solid"/>
              </a:ln>
              <a:solidFill>
                <a:schemeClr val="bg1"/>
              </a:solidFill>
            </a:endParaRPr>
          </a:p>
        </p:txBody>
      </p:sp>
      <p:sp>
        <p:nvSpPr>
          <p:cNvPr id="17"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0" name="Title 3"/>
          <p:cNvSpPr txBox="1">
            <a:spLocks/>
          </p:cNvSpPr>
          <p:nvPr/>
        </p:nvSpPr>
        <p:spPr>
          <a:xfrm>
            <a:off x="7289800" y="4038600"/>
            <a:ext cx="4626154" cy="1447800"/>
          </a:xfrm>
          <a:prstGeom prst="rect">
            <a:avLst/>
          </a:prstGeom>
        </p:spPr>
        <p:txBody>
          <a:bodyPr vert="horz" lIns="91440" tIns="45720" rIns="91440" bIns="45720" rtlCol="0" anchor="ctr">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b="1" dirty="0" smtClean="0">
                <a:solidFill>
                  <a:srgbClr val="7030A0"/>
                </a:solidFill>
                <a:latin typeface="American Typewriter" panose="02090604020004020304" pitchFamily="18" charset="77"/>
              </a:rPr>
              <a:t/>
            </a:r>
            <a:br>
              <a:rPr lang="en-IN" sz="4000" b="1" dirty="0" smtClean="0">
                <a:solidFill>
                  <a:srgbClr val="7030A0"/>
                </a:solidFill>
                <a:latin typeface="American Typewriter" panose="02090604020004020304" pitchFamily="18" charset="77"/>
              </a:rPr>
            </a:br>
            <a:r>
              <a:rPr lang="en-IN" sz="4000" b="1" dirty="0" smtClean="0">
                <a:solidFill>
                  <a:srgbClr val="7030A0"/>
                </a:solidFill>
                <a:latin typeface="American Typewriter" panose="02090604020004020304" pitchFamily="18" charset="77"/>
              </a:rPr>
              <a:t/>
            </a:r>
            <a:br>
              <a:rPr lang="en-IN" sz="4000" b="1" dirty="0" smtClean="0">
                <a:solidFill>
                  <a:srgbClr val="7030A0"/>
                </a:solidFill>
                <a:latin typeface="American Typewriter" panose="02090604020004020304" pitchFamily="18" charset="77"/>
              </a:rPr>
            </a:br>
            <a:r>
              <a:rPr lang="en-IN" sz="4000" b="1" dirty="0"/>
              <a:t>Prepared by</a:t>
            </a:r>
            <a:r>
              <a:rPr lang="en-IN" sz="4000" b="1" dirty="0" smtClean="0"/>
              <a:t>:  Dr. Talwinder Singh Bedi</a:t>
            </a:r>
            <a:r>
              <a:rPr lang="en-US" b="1" dirty="0" smtClean="0"/>
              <a:t/>
            </a:r>
            <a:br>
              <a:rPr lang="en-US" b="1" dirty="0" smtClean="0"/>
            </a:br>
            <a:r>
              <a:rPr lang="en-US" b="1" dirty="0" smtClean="0"/>
              <a:t/>
            </a:r>
            <a:br>
              <a:rPr lang="en-US" b="1" dirty="0" smtClean="0"/>
            </a:br>
            <a:endParaRPr lang="en-US" b="1" dirty="0"/>
          </a:p>
        </p:txBody>
      </p:sp>
      <p:sp>
        <p:nvSpPr>
          <p:cNvPr id="11" name="Title 3"/>
          <p:cNvSpPr txBox="1">
            <a:spLocks/>
          </p:cNvSpPr>
          <p:nvPr/>
        </p:nvSpPr>
        <p:spPr>
          <a:xfrm>
            <a:off x="990600" y="2590800"/>
            <a:ext cx="4626154" cy="1447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Name</a:t>
            </a:r>
            <a:r>
              <a:rPr lang="en-US" sz="9600" dirty="0" smtClean="0">
                <a:latin typeface="+mn-lt"/>
              </a:rPr>
              <a:t>: B.Tech-ME </a:t>
            </a:r>
            <a:r>
              <a:rPr lang="en-US" sz="9600" dirty="0">
                <a:latin typeface="+mn-lt"/>
              </a:rPr>
              <a:t/>
            </a:r>
            <a:br>
              <a:rPr lang="en-US" sz="9600" dirty="0">
                <a:latin typeface="+mn-lt"/>
              </a:rPr>
            </a:br>
            <a:r>
              <a:rPr lang="en-US" sz="9600" dirty="0">
                <a:latin typeface="+mn-lt"/>
              </a:rPr>
              <a:t>Semester</a:t>
            </a:r>
            <a:r>
              <a:rPr lang="en-US" sz="9600" dirty="0" smtClean="0">
                <a:latin typeface="+mn-lt"/>
              </a:rPr>
              <a:t>: 3</a:t>
            </a:r>
            <a:r>
              <a:rPr lang="en-US" sz="9600" baseline="30000" dirty="0" smtClean="0">
                <a:latin typeface="+mn-lt"/>
              </a:rPr>
              <a:t>rd</a:t>
            </a:r>
            <a:r>
              <a:rPr lang="en-US" sz="9600" dirty="0" smtClean="0">
                <a:latin typeface="+mn-lt"/>
              </a:rPr>
              <a:t> </a:t>
            </a:r>
            <a:r>
              <a:rPr lang="en-US" dirty="0" smtClean="0"/>
              <a:t/>
            </a:r>
            <a:br>
              <a:rPr lang="en-US" dirty="0" smtClean="0"/>
            </a:b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7"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0" name="Title 1"/>
          <p:cNvSpPr>
            <a:spLocks noGrp="1"/>
          </p:cNvSpPr>
          <p:nvPr>
            <p:ph type="title"/>
          </p:nvPr>
        </p:nvSpPr>
        <p:spPr>
          <a:xfrm>
            <a:off x="3962400" y="0"/>
            <a:ext cx="4419600" cy="1143000"/>
          </a:xfrm>
        </p:spPr>
        <p:txBody>
          <a:bodyPr>
            <a:normAutofit/>
          </a:bodyPr>
          <a:lstStyle/>
          <a:p>
            <a:r>
              <a:rPr lang="en-US" b="1" dirty="0" smtClean="0"/>
              <a:t>Important Note</a:t>
            </a:r>
            <a:endParaRPr lang="en-IN" b="1" dirty="0"/>
          </a:p>
        </p:txBody>
      </p:sp>
      <p:pic>
        <p:nvPicPr>
          <p:cNvPr id="6146" name="Picture 2"/>
          <p:cNvPicPr>
            <a:picLocks noChangeAspect="1" noChangeArrowheads="1"/>
          </p:cNvPicPr>
          <p:nvPr/>
        </p:nvPicPr>
        <p:blipFill>
          <a:blip r:embed="rId3"/>
          <a:srcRect/>
          <a:stretch>
            <a:fillRect/>
          </a:stretch>
        </p:blipFill>
        <p:spPr bwMode="auto">
          <a:xfrm>
            <a:off x="3429000" y="990600"/>
            <a:ext cx="5467350" cy="5203171"/>
          </a:xfrm>
          <a:prstGeom prst="rect">
            <a:avLst/>
          </a:prstGeom>
          <a:noFill/>
          <a:ln w="9525">
            <a:noFill/>
            <a:miter lim="800000"/>
            <a:headEnd/>
            <a:tailEnd/>
          </a:ln>
          <a:effectLst/>
        </p:spPr>
      </p:pic>
      <p:sp>
        <p:nvSpPr>
          <p:cNvPr id="8" name="Title 1"/>
          <p:cNvSpPr txBox="1">
            <a:spLocks/>
          </p:cNvSpPr>
          <p:nvPr/>
        </p:nvSpPr>
        <p:spPr>
          <a:xfrm>
            <a:off x="0" y="0"/>
            <a:ext cx="2209800" cy="8382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IN" sz="4800" b="1" i="0" u="none" strike="noStrike" kern="1200" cap="none" spc="0" normalizeH="0" baseline="0" noProof="0" dirty="0" smtClean="0">
                <a:ln>
                  <a:noFill/>
                </a:ln>
                <a:solidFill>
                  <a:srgbClr val="FF0000"/>
                </a:solidFill>
                <a:effectLst/>
                <a:uLnTx/>
                <a:uFillTx/>
                <a:latin typeface="+mj-lt"/>
                <a:ea typeface="+mj-ea"/>
                <a:cs typeface="+mj-cs"/>
              </a:rPr>
              <a:t>UNIT</a:t>
            </a:r>
            <a:r>
              <a:rPr lang="en-IN" sz="4800" b="1" dirty="0" smtClean="0">
                <a:solidFill>
                  <a:srgbClr val="FF0000"/>
                </a:solidFill>
                <a:latin typeface="+mj-lt"/>
                <a:ea typeface="+mj-ea"/>
                <a:cs typeface="+mj-cs"/>
              </a:rPr>
              <a:t>: I</a:t>
            </a:r>
            <a:endParaRPr kumimoji="0" lang="en-IN" sz="4800" b="1" i="0" u="none" strike="noStrike" kern="1200" cap="none" spc="0" normalizeH="0" baseline="0" noProof="0" dirty="0" smtClean="0">
              <a:ln>
                <a:noFill/>
              </a:ln>
              <a:solidFill>
                <a:srgbClr val="FF0000"/>
              </a:solidFill>
              <a:effectLst/>
              <a:uLnTx/>
              <a:uFillTx/>
              <a:latin typeface="+mj-lt"/>
              <a:ea typeface="+mj-ea"/>
              <a:cs typeface="+mj-cs"/>
            </a:endParaRPr>
          </a:p>
        </p:txBody>
      </p:sp>
    </p:spTree>
    <p:extLst>
      <p:ext uri="{BB962C8B-B14F-4D97-AF65-F5344CB8AC3E}">
        <p14:creationId xmlns:p14="http://schemas.microsoft.com/office/powerpoint/2010/main" xmlns="" val="8699768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7"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0" name="Title 1"/>
          <p:cNvSpPr>
            <a:spLocks noGrp="1"/>
          </p:cNvSpPr>
          <p:nvPr>
            <p:ph type="title"/>
          </p:nvPr>
        </p:nvSpPr>
        <p:spPr>
          <a:xfrm>
            <a:off x="3200400" y="0"/>
            <a:ext cx="5715000" cy="1143000"/>
          </a:xfrm>
        </p:spPr>
        <p:txBody>
          <a:bodyPr>
            <a:normAutofit fontScale="90000"/>
          </a:bodyPr>
          <a:lstStyle/>
          <a:p>
            <a:r>
              <a:rPr lang="en-US" b="1" dirty="0" smtClean="0"/>
              <a:t>Limits, Fits and Tolerance</a:t>
            </a:r>
            <a:endParaRPr lang="en-IN" b="1" dirty="0"/>
          </a:p>
        </p:txBody>
      </p:sp>
      <p:pic>
        <p:nvPicPr>
          <p:cNvPr id="7170" name="Picture 2"/>
          <p:cNvPicPr>
            <a:picLocks noChangeAspect="1" noChangeArrowheads="1"/>
          </p:cNvPicPr>
          <p:nvPr/>
        </p:nvPicPr>
        <p:blipFill>
          <a:blip r:embed="rId3"/>
          <a:srcRect/>
          <a:stretch>
            <a:fillRect/>
          </a:stretch>
        </p:blipFill>
        <p:spPr bwMode="auto">
          <a:xfrm>
            <a:off x="0" y="1066800"/>
            <a:ext cx="6691312" cy="3986772"/>
          </a:xfrm>
          <a:prstGeom prst="rect">
            <a:avLst/>
          </a:prstGeom>
          <a:noFill/>
          <a:ln w="9525">
            <a:noFill/>
            <a:miter lim="800000"/>
            <a:headEnd/>
            <a:tailEnd/>
          </a:ln>
          <a:effectLst/>
        </p:spPr>
      </p:pic>
      <p:pic>
        <p:nvPicPr>
          <p:cNvPr id="7171" name="Picture 3"/>
          <p:cNvPicPr>
            <a:picLocks noChangeAspect="1" noChangeArrowheads="1"/>
          </p:cNvPicPr>
          <p:nvPr/>
        </p:nvPicPr>
        <p:blipFill>
          <a:blip r:embed="rId4"/>
          <a:srcRect/>
          <a:stretch>
            <a:fillRect/>
          </a:stretch>
        </p:blipFill>
        <p:spPr bwMode="auto">
          <a:xfrm>
            <a:off x="6434138" y="2971800"/>
            <a:ext cx="5757862" cy="3043804"/>
          </a:xfrm>
          <a:prstGeom prst="rect">
            <a:avLst/>
          </a:prstGeom>
          <a:noFill/>
          <a:ln w="9525">
            <a:noFill/>
            <a:miter lim="800000"/>
            <a:headEnd/>
            <a:tailEnd/>
          </a:ln>
          <a:effectLst/>
        </p:spPr>
      </p:pic>
      <p:sp>
        <p:nvSpPr>
          <p:cNvPr id="8" name="Title 1"/>
          <p:cNvSpPr txBox="1">
            <a:spLocks/>
          </p:cNvSpPr>
          <p:nvPr/>
        </p:nvSpPr>
        <p:spPr>
          <a:xfrm>
            <a:off x="0" y="0"/>
            <a:ext cx="2209800" cy="8382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IN" sz="4800" b="1" i="0" u="none" strike="noStrike" kern="1200" cap="none" spc="0" normalizeH="0" baseline="0" noProof="0" dirty="0" smtClean="0">
                <a:ln>
                  <a:noFill/>
                </a:ln>
                <a:solidFill>
                  <a:srgbClr val="FF0000"/>
                </a:solidFill>
                <a:effectLst/>
                <a:uLnTx/>
                <a:uFillTx/>
                <a:latin typeface="+mj-lt"/>
                <a:ea typeface="+mj-ea"/>
                <a:cs typeface="+mj-cs"/>
              </a:rPr>
              <a:t>UNIT</a:t>
            </a:r>
            <a:r>
              <a:rPr lang="en-IN" sz="4800" b="1" dirty="0" smtClean="0">
                <a:solidFill>
                  <a:srgbClr val="FF0000"/>
                </a:solidFill>
                <a:latin typeface="+mj-lt"/>
                <a:ea typeface="+mj-ea"/>
                <a:cs typeface="+mj-cs"/>
              </a:rPr>
              <a:t>: I</a:t>
            </a:r>
            <a:endParaRPr kumimoji="0" lang="en-IN" sz="4800" b="1" i="0" u="none" strike="noStrike" kern="1200" cap="none" spc="0" normalizeH="0" baseline="0" noProof="0" dirty="0" smtClean="0">
              <a:ln>
                <a:noFill/>
              </a:ln>
              <a:solidFill>
                <a:srgbClr val="FF0000"/>
              </a:solidFill>
              <a:effectLst/>
              <a:uLnTx/>
              <a:uFillTx/>
              <a:latin typeface="+mj-lt"/>
              <a:ea typeface="+mj-ea"/>
              <a:cs typeface="+mj-cs"/>
            </a:endParaRPr>
          </a:p>
        </p:txBody>
      </p:sp>
    </p:spTree>
    <p:extLst>
      <p:ext uri="{BB962C8B-B14F-4D97-AF65-F5344CB8AC3E}">
        <p14:creationId xmlns:p14="http://schemas.microsoft.com/office/powerpoint/2010/main" xmlns="" val="8699768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Topic: Introduction</a:t>
            </a:r>
            <a:endParaRPr lang="en-IN" b="1"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7"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1026" name="Picture 2"/>
          <p:cNvPicPr>
            <a:picLocks noChangeAspect="1" noChangeArrowheads="1"/>
          </p:cNvPicPr>
          <p:nvPr/>
        </p:nvPicPr>
        <p:blipFill>
          <a:blip r:embed="rId3"/>
          <a:srcRect/>
          <a:stretch>
            <a:fillRect/>
          </a:stretch>
        </p:blipFill>
        <p:spPr bwMode="auto">
          <a:xfrm>
            <a:off x="0" y="1371600"/>
            <a:ext cx="6165318" cy="4114800"/>
          </a:xfrm>
          <a:prstGeom prst="rect">
            <a:avLst/>
          </a:prstGeom>
          <a:noFill/>
          <a:ln w="9525">
            <a:noFill/>
            <a:miter lim="800000"/>
            <a:headEnd/>
            <a:tailEnd/>
          </a:ln>
          <a:effectLst/>
        </p:spPr>
      </p:pic>
      <p:cxnSp>
        <p:nvCxnSpPr>
          <p:cNvPr id="10" name="Straight Connector 9"/>
          <p:cNvCxnSpPr/>
          <p:nvPr/>
        </p:nvCxnSpPr>
        <p:spPr>
          <a:xfrm rot="5400000">
            <a:off x="3771900" y="3695700"/>
            <a:ext cx="4495800"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1027" name="Picture 3"/>
          <p:cNvPicPr>
            <a:picLocks noChangeAspect="1" noChangeArrowheads="1"/>
          </p:cNvPicPr>
          <p:nvPr/>
        </p:nvPicPr>
        <p:blipFill>
          <a:blip r:embed="rId4"/>
          <a:srcRect l="4124"/>
          <a:stretch>
            <a:fillRect/>
          </a:stretch>
        </p:blipFill>
        <p:spPr bwMode="auto">
          <a:xfrm>
            <a:off x="6248400" y="1752600"/>
            <a:ext cx="5619944" cy="3947917"/>
          </a:xfrm>
          <a:prstGeom prst="rect">
            <a:avLst/>
          </a:prstGeom>
          <a:noFill/>
          <a:ln w="9525">
            <a:noFill/>
            <a:miter lim="800000"/>
            <a:headEnd/>
            <a:tailEnd/>
          </a:ln>
          <a:effectLst/>
        </p:spPr>
      </p:pic>
      <p:sp>
        <p:nvSpPr>
          <p:cNvPr id="9" name="Title 1"/>
          <p:cNvSpPr txBox="1">
            <a:spLocks/>
          </p:cNvSpPr>
          <p:nvPr/>
        </p:nvSpPr>
        <p:spPr>
          <a:xfrm>
            <a:off x="0" y="0"/>
            <a:ext cx="2209800" cy="8382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IN" sz="4800" b="1" i="0" u="none" strike="noStrike" kern="1200" cap="none" spc="0" normalizeH="0" baseline="0" noProof="0" dirty="0" smtClean="0">
                <a:ln>
                  <a:noFill/>
                </a:ln>
                <a:solidFill>
                  <a:srgbClr val="FF0000"/>
                </a:solidFill>
                <a:effectLst/>
                <a:uLnTx/>
                <a:uFillTx/>
                <a:latin typeface="+mj-lt"/>
                <a:ea typeface="+mj-ea"/>
                <a:cs typeface="+mj-cs"/>
              </a:rPr>
              <a:t>UNIT</a:t>
            </a:r>
            <a:r>
              <a:rPr lang="en-IN" sz="4800" b="1" dirty="0" smtClean="0">
                <a:solidFill>
                  <a:srgbClr val="FF0000"/>
                </a:solidFill>
                <a:latin typeface="+mj-lt"/>
                <a:ea typeface="+mj-ea"/>
                <a:cs typeface="+mj-cs"/>
              </a:rPr>
              <a:t>: I</a:t>
            </a:r>
            <a:endParaRPr kumimoji="0" lang="en-IN" sz="4800" b="1" i="0" u="none" strike="noStrike" kern="1200" cap="none" spc="0" normalizeH="0" baseline="0" noProof="0" dirty="0" smtClean="0">
              <a:ln>
                <a:noFill/>
              </a:ln>
              <a:solidFill>
                <a:srgbClr val="FF0000"/>
              </a:solidFill>
              <a:effectLst/>
              <a:uLnTx/>
              <a:uFillTx/>
              <a:latin typeface="+mj-lt"/>
              <a:ea typeface="+mj-ea"/>
              <a:cs typeface="+mj-cs"/>
            </a:endParaRPr>
          </a:p>
        </p:txBody>
      </p:sp>
    </p:spTree>
    <p:extLst>
      <p:ext uri="{BB962C8B-B14F-4D97-AF65-F5344CB8AC3E}">
        <p14:creationId xmlns:p14="http://schemas.microsoft.com/office/powerpoint/2010/main" xmlns="" val="12128776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7"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1026" name="Picture 2"/>
          <p:cNvPicPr>
            <a:picLocks noChangeAspect="1" noChangeArrowheads="1"/>
          </p:cNvPicPr>
          <p:nvPr/>
        </p:nvPicPr>
        <p:blipFill>
          <a:blip r:embed="rId3"/>
          <a:srcRect/>
          <a:stretch>
            <a:fillRect/>
          </a:stretch>
        </p:blipFill>
        <p:spPr bwMode="auto">
          <a:xfrm>
            <a:off x="4800600" y="381000"/>
            <a:ext cx="5181600" cy="5771470"/>
          </a:xfrm>
          <a:prstGeom prst="rect">
            <a:avLst/>
          </a:prstGeom>
          <a:noFill/>
          <a:ln w="9525">
            <a:noFill/>
            <a:miter lim="800000"/>
            <a:headEnd/>
            <a:tailEnd/>
          </a:ln>
          <a:effectLst/>
        </p:spPr>
      </p:pic>
      <p:sp>
        <p:nvSpPr>
          <p:cNvPr id="9" name="Title 1"/>
          <p:cNvSpPr>
            <a:spLocks noGrp="1"/>
          </p:cNvSpPr>
          <p:nvPr>
            <p:ph type="title"/>
          </p:nvPr>
        </p:nvSpPr>
        <p:spPr>
          <a:xfrm>
            <a:off x="-228600" y="2438400"/>
            <a:ext cx="4419600" cy="1143000"/>
          </a:xfrm>
        </p:spPr>
        <p:txBody>
          <a:bodyPr>
            <a:normAutofit fontScale="90000"/>
          </a:bodyPr>
          <a:lstStyle/>
          <a:p>
            <a:r>
              <a:rPr lang="en-US" b="1" dirty="0" smtClean="0"/>
              <a:t>Conventional representation</a:t>
            </a:r>
            <a:endParaRPr lang="en-IN" b="1" dirty="0"/>
          </a:p>
        </p:txBody>
      </p:sp>
      <p:sp>
        <p:nvSpPr>
          <p:cNvPr id="10" name="Right Arrow 9"/>
          <p:cNvSpPr/>
          <p:nvPr/>
        </p:nvSpPr>
        <p:spPr>
          <a:xfrm>
            <a:off x="3733800" y="2819400"/>
            <a:ext cx="914400" cy="457200"/>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p:cNvSpPr txBox="1">
            <a:spLocks/>
          </p:cNvSpPr>
          <p:nvPr/>
        </p:nvSpPr>
        <p:spPr>
          <a:xfrm>
            <a:off x="0" y="0"/>
            <a:ext cx="2209800" cy="8382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IN" sz="4800" b="1" i="0" u="none" strike="noStrike" kern="1200" cap="none" spc="0" normalizeH="0" baseline="0" noProof="0" dirty="0" smtClean="0">
                <a:ln>
                  <a:noFill/>
                </a:ln>
                <a:solidFill>
                  <a:srgbClr val="FF0000"/>
                </a:solidFill>
                <a:effectLst/>
                <a:uLnTx/>
                <a:uFillTx/>
                <a:latin typeface="+mj-lt"/>
                <a:ea typeface="+mj-ea"/>
                <a:cs typeface="+mj-cs"/>
              </a:rPr>
              <a:t>UNIT</a:t>
            </a:r>
            <a:r>
              <a:rPr lang="en-IN" sz="4800" b="1" dirty="0" smtClean="0">
                <a:solidFill>
                  <a:srgbClr val="FF0000"/>
                </a:solidFill>
                <a:latin typeface="+mj-lt"/>
                <a:ea typeface="+mj-ea"/>
                <a:cs typeface="+mj-cs"/>
              </a:rPr>
              <a:t>: I</a:t>
            </a:r>
            <a:endParaRPr kumimoji="0" lang="en-IN" sz="4800" b="1" i="0" u="none" strike="noStrike" kern="1200" cap="none" spc="0" normalizeH="0" baseline="0" noProof="0" dirty="0" smtClean="0">
              <a:ln>
                <a:noFill/>
              </a:ln>
              <a:solidFill>
                <a:srgbClr val="FF0000"/>
              </a:solidFill>
              <a:effectLst/>
              <a:uLnTx/>
              <a:uFillTx/>
              <a:latin typeface="+mj-lt"/>
              <a:ea typeface="+mj-ea"/>
              <a:cs typeface="+mj-cs"/>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7"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9" name="Title 1"/>
          <p:cNvSpPr>
            <a:spLocks noGrp="1"/>
          </p:cNvSpPr>
          <p:nvPr>
            <p:ph type="title"/>
          </p:nvPr>
        </p:nvSpPr>
        <p:spPr>
          <a:xfrm>
            <a:off x="3962400" y="0"/>
            <a:ext cx="4419600" cy="1143000"/>
          </a:xfrm>
        </p:spPr>
        <p:txBody>
          <a:bodyPr>
            <a:normAutofit/>
          </a:bodyPr>
          <a:lstStyle/>
          <a:p>
            <a:r>
              <a:rPr lang="en-US" b="1" dirty="0" smtClean="0"/>
              <a:t>Sectioning </a:t>
            </a:r>
            <a:endParaRPr lang="en-IN" b="1" dirty="0"/>
          </a:p>
        </p:txBody>
      </p:sp>
      <p:sp>
        <p:nvSpPr>
          <p:cNvPr id="10" name="Title 1"/>
          <p:cNvSpPr txBox="1">
            <a:spLocks/>
          </p:cNvSpPr>
          <p:nvPr/>
        </p:nvSpPr>
        <p:spPr>
          <a:xfrm>
            <a:off x="-304800" y="1066800"/>
            <a:ext cx="12039600" cy="533400"/>
          </a:xfrm>
          <a:prstGeom prst="rect">
            <a:avLst/>
          </a:prstGeom>
        </p:spPr>
        <p:txBody>
          <a:bodyPr vert="horz" lIns="91440" tIns="45720" rIns="91440" bIns="45720" rtlCol="0" anchor="ctr">
            <a:normAutofit/>
          </a:bodyPr>
          <a:lstStyle/>
          <a:p>
            <a:pPr lvl="0" algn="ctr">
              <a:spcBef>
                <a:spcPct val="0"/>
              </a:spcBef>
            </a:pPr>
            <a:r>
              <a:rPr kumimoji="0" lang="en-US" sz="2600" b="1" i="0" u="none" strike="noStrike" kern="1200" cap="none" spc="0" normalizeH="0" baseline="0" noProof="0" dirty="0" smtClean="0">
                <a:ln>
                  <a:noFill/>
                </a:ln>
                <a:solidFill>
                  <a:schemeClr val="tx1"/>
                </a:solidFill>
                <a:effectLst/>
                <a:uLnTx/>
                <a:uFillTx/>
                <a:latin typeface="+mj-lt"/>
                <a:ea typeface="+mj-ea"/>
                <a:cs typeface="+mj-cs"/>
              </a:rPr>
              <a:t>Half section: </a:t>
            </a:r>
            <a:r>
              <a:rPr lang="en-US" sz="2600" dirty="0" smtClean="0"/>
              <a:t>Symmetrical parts may be drawn, half in plain view and half in section</a:t>
            </a:r>
            <a:r>
              <a:rPr kumimoji="0" lang="en-US" sz="2600" b="1" i="0" u="none" strike="noStrike" kern="1200" cap="none" spc="0" normalizeH="0" baseline="0" noProof="0" dirty="0" smtClean="0">
                <a:ln>
                  <a:noFill/>
                </a:ln>
                <a:solidFill>
                  <a:schemeClr val="tx1"/>
                </a:solidFill>
                <a:effectLst/>
                <a:uLnTx/>
                <a:uFillTx/>
                <a:latin typeface="+mj-lt"/>
                <a:ea typeface="+mj-ea"/>
                <a:cs typeface="+mj-cs"/>
              </a:rPr>
              <a:t> </a:t>
            </a:r>
            <a:endParaRPr kumimoji="0" lang="en-IN" sz="2600" b="1" i="0" u="none" strike="noStrike" kern="1200" cap="none" spc="0" normalizeH="0" baseline="0" noProof="0" dirty="0">
              <a:ln>
                <a:noFill/>
              </a:ln>
              <a:solidFill>
                <a:schemeClr val="tx1"/>
              </a:solidFill>
              <a:effectLst/>
              <a:uLnTx/>
              <a:uFillTx/>
              <a:latin typeface="+mj-lt"/>
              <a:ea typeface="+mj-ea"/>
              <a:cs typeface="+mj-cs"/>
            </a:endParaRPr>
          </a:p>
        </p:txBody>
      </p:sp>
      <p:pic>
        <p:nvPicPr>
          <p:cNvPr id="2050" name="Picture 2"/>
          <p:cNvPicPr>
            <a:picLocks noChangeAspect="1" noChangeArrowheads="1"/>
          </p:cNvPicPr>
          <p:nvPr/>
        </p:nvPicPr>
        <p:blipFill>
          <a:blip r:embed="rId3"/>
          <a:srcRect/>
          <a:stretch>
            <a:fillRect/>
          </a:stretch>
        </p:blipFill>
        <p:spPr bwMode="auto">
          <a:xfrm>
            <a:off x="10196513" y="1524000"/>
            <a:ext cx="1995487" cy="1266700"/>
          </a:xfrm>
          <a:prstGeom prst="rect">
            <a:avLst/>
          </a:prstGeom>
          <a:noFill/>
          <a:ln w="9525">
            <a:noFill/>
            <a:miter lim="800000"/>
            <a:headEnd/>
            <a:tailEnd/>
          </a:ln>
          <a:effectLst/>
        </p:spPr>
      </p:pic>
      <p:sp>
        <p:nvSpPr>
          <p:cNvPr id="12" name="Title 1"/>
          <p:cNvSpPr txBox="1">
            <a:spLocks/>
          </p:cNvSpPr>
          <p:nvPr/>
        </p:nvSpPr>
        <p:spPr>
          <a:xfrm>
            <a:off x="76200" y="3048000"/>
            <a:ext cx="12039600" cy="533400"/>
          </a:xfrm>
          <a:prstGeom prst="rect">
            <a:avLst/>
          </a:prstGeom>
        </p:spPr>
        <p:txBody>
          <a:bodyPr vert="horz" lIns="91440" tIns="45720" rIns="91440" bIns="45720" rtlCol="0" anchor="ctr">
            <a:noAutofit/>
          </a:bodyPr>
          <a:lstStyle/>
          <a:p>
            <a:pPr lvl="0">
              <a:spcBef>
                <a:spcPct val="0"/>
              </a:spcBef>
            </a:pPr>
            <a:r>
              <a:rPr lang="en-US" sz="2600" b="1" dirty="0" smtClean="0">
                <a:latin typeface="+mj-lt"/>
                <a:ea typeface="+mj-ea"/>
                <a:cs typeface="+mj-cs"/>
              </a:rPr>
              <a:t>Local</a:t>
            </a:r>
            <a:r>
              <a:rPr kumimoji="0" lang="en-US" sz="2600" b="1" i="0" u="none" strike="noStrike" kern="1200" cap="none" spc="0" normalizeH="0" baseline="0" noProof="0" dirty="0" smtClean="0">
                <a:ln>
                  <a:noFill/>
                </a:ln>
                <a:solidFill>
                  <a:schemeClr val="tx1"/>
                </a:solidFill>
                <a:effectLst/>
                <a:uLnTx/>
                <a:uFillTx/>
                <a:latin typeface="+mj-lt"/>
                <a:ea typeface="+mj-ea"/>
                <a:cs typeface="+mj-cs"/>
              </a:rPr>
              <a:t> section: </a:t>
            </a:r>
            <a:r>
              <a:rPr lang="en-US" sz="2600" dirty="0" smtClean="0"/>
              <a:t>A local section may be drawn if half or full section is not convenient. The local break may be shown by a continuous thin free hand line</a:t>
            </a:r>
            <a:endParaRPr kumimoji="0" lang="en-IN" sz="2600" b="1" i="0" u="none" strike="noStrike" kern="1200" cap="none" spc="0" normalizeH="0" baseline="0" noProof="0" dirty="0">
              <a:ln>
                <a:noFill/>
              </a:ln>
              <a:solidFill>
                <a:schemeClr val="tx1"/>
              </a:solidFill>
              <a:effectLst/>
              <a:uLnTx/>
              <a:uFillTx/>
              <a:latin typeface="+mj-lt"/>
              <a:ea typeface="+mj-ea"/>
              <a:cs typeface="+mj-cs"/>
            </a:endParaRPr>
          </a:p>
        </p:txBody>
      </p:sp>
      <p:pic>
        <p:nvPicPr>
          <p:cNvPr id="2051" name="Picture 3"/>
          <p:cNvPicPr>
            <a:picLocks noChangeAspect="1" noChangeArrowheads="1"/>
          </p:cNvPicPr>
          <p:nvPr/>
        </p:nvPicPr>
        <p:blipFill>
          <a:blip r:embed="rId4"/>
          <a:srcRect/>
          <a:stretch>
            <a:fillRect/>
          </a:stretch>
        </p:blipFill>
        <p:spPr bwMode="auto">
          <a:xfrm>
            <a:off x="8810417" y="3276600"/>
            <a:ext cx="3381583" cy="1271587"/>
          </a:xfrm>
          <a:prstGeom prst="rect">
            <a:avLst/>
          </a:prstGeom>
          <a:noFill/>
          <a:ln w="9525">
            <a:noFill/>
            <a:miter lim="800000"/>
            <a:headEnd/>
            <a:tailEnd/>
          </a:ln>
          <a:effectLst/>
        </p:spPr>
      </p:pic>
      <p:sp>
        <p:nvSpPr>
          <p:cNvPr id="14" name="Title 1"/>
          <p:cNvSpPr txBox="1">
            <a:spLocks/>
          </p:cNvSpPr>
          <p:nvPr/>
        </p:nvSpPr>
        <p:spPr>
          <a:xfrm>
            <a:off x="152400" y="4953000"/>
            <a:ext cx="12039600" cy="533400"/>
          </a:xfrm>
          <a:prstGeom prst="rect">
            <a:avLst/>
          </a:prstGeom>
        </p:spPr>
        <p:txBody>
          <a:bodyPr vert="horz" lIns="91440" tIns="45720" rIns="91440" bIns="45720" rtlCol="0" anchor="ctr">
            <a:noAutofit/>
          </a:bodyPr>
          <a:lstStyle/>
          <a:p>
            <a:pPr lvl="0">
              <a:spcBef>
                <a:spcPct val="0"/>
              </a:spcBef>
            </a:pPr>
            <a:r>
              <a:rPr lang="en-US" sz="2600" b="1" dirty="0" smtClean="0">
                <a:latin typeface="+mj-lt"/>
                <a:ea typeface="+mj-ea"/>
                <a:cs typeface="+mj-cs"/>
              </a:rPr>
              <a:t>Arrangement of successive </a:t>
            </a:r>
            <a:r>
              <a:rPr kumimoji="0" lang="en-US" sz="2600" b="1" i="0" u="none" strike="noStrike" kern="1200" cap="none" spc="0" normalizeH="0" baseline="0" noProof="0" dirty="0" smtClean="0">
                <a:ln>
                  <a:noFill/>
                </a:ln>
                <a:solidFill>
                  <a:schemeClr val="tx1"/>
                </a:solidFill>
                <a:effectLst/>
                <a:uLnTx/>
                <a:uFillTx/>
                <a:latin typeface="+mj-lt"/>
                <a:ea typeface="+mj-ea"/>
                <a:cs typeface="+mj-cs"/>
              </a:rPr>
              <a:t>section: </a:t>
            </a:r>
            <a:r>
              <a:rPr lang="en-US" sz="2600" dirty="0" smtClean="0"/>
              <a:t>Successive sections may be placed separately, with designations for both cutting planes and sections (Fig. 2.25) or may be arranged below the cutting planes.</a:t>
            </a:r>
            <a:endParaRPr kumimoji="0" lang="en-IN" sz="2600" b="1" i="0" u="none" strike="noStrike" kern="1200" cap="none" spc="0" normalizeH="0" baseline="0" noProof="0" dirty="0">
              <a:ln>
                <a:noFill/>
              </a:ln>
              <a:solidFill>
                <a:schemeClr val="tx1"/>
              </a:solidFill>
              <a:effectLst/>
              <a:uLnTx/>
              <a:uFillTx/>
              <a:latin typeface="+mj-lt"/>
              <a:ea typeface="+mj-ea"/>
              <a:cs typeface="+mj-cs"/>
            </a:endParaRPr>
          </a:p>
        </p:txBody>
      </p:sp>
      <p:sp>
        <p:nvSpPr>
          <p:cNvPr id="11" name="Title 1"/>
          <p:cNvSpPr txBox="1">
            <a:spLocks/>
          </p:cNvSpPr>
          <p:nvPr/>
        </p:nvSpPr>
        <p:spPr>
          <a:xfrm>
            <a:off x="0" y="0"/>
            <a:ext cx="2209800" cy="8382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IN" sz="4800" b="1" i="0" u="none" strike="noStrike" kern="1200" cap="none" spc="0" normalizeH="0" baseline="0" noProof="0" dirty="0" smtClean="0">
                <a:ln>
                  <a:noFill/>
                </a:ln>
                <a:solidFill>
                  <a:srgbClr val="FF0000"/>
                </a:solidFill>
                <a:effectLst/>
                <a:uLnTx/>
                <a:uFillTx/>
                <a:latin typeface="+mj-lt"/>
                <a:ea typeface="+mj-ea"/>
                <a:cs typeface="+mj-cs"/>
              </a:rPr>
              <a:t>UNIT</a:t>
            </a:r>
            <a:r>
              <a:rPr lang="en-IN" sz="4800" b="1" dirty="0" smtClean="0">
                <a:solidFill>
                  <a:srgbClr val="FF0000"/>
                </a:solidFill>
                <a:latin typeface="+mj-lt"/>
                <a:ea typeface="+mj-ea"/>
                <a:cs typeface="+mj-cs"/>
              </a:rPr>
              <a:t>: I</a:t>
            </a:r>
            <a:endParaRPr kumimoji="0" lang="en-IN" sz="4800" b="1" i="0" u="none" strike="noStrike" kern="1200" cap="none" spc="0" normalizeH="0" baseline="0" noProof="0" dirty="0" smtClean="0">
              <a:ln>
                <a:noFill/>
              </a:ln>
              <a:solidFill>
                <a:srgbClr val="FF0000"/>
              </a:solidFill>
              <a:effectLst/>
              <a:uLnTx/>
              <a:uFillTx/>
              <a:latin typeface="+mj-lt"/>
              <a:ea typeface="+mj-ea"/>
              <a:cs typeface="+mj-cs"/>
            </a:endParaRPr>
          </a:p>
        </p:txBody>
      </p:sp>
    </p:spTree>
    <p:extLst>
      <p:ext uri="{BB962C8B-B14F-4D97-AF65-F5344CB8AC3E}">
        <p14:creationId xmlns:p14="http://schemas.microsoft.com/office/powerpoint/2010/main" xmlns="" val="8699768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7"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5" name="Title 1"/>
          <p:cNvSpPr>
            <a:spLocks noGrp="1"/>
          </p:cNvSpPr>
          <p:nvPr>
            <p:ph type="title"/>
          </p:nvPr>
        </p:nvSpPr>
        <p:spPr>
          <a:xfrm>
            <a:off x="-228600" y="2438400"/>
            <a:ext cx="4419600" cy="1143000"/>
          </a:xfrm>
        </p:spPr>
        <p:txBody>
          <a:bodyPr>
            <a:normAutofit fontScale="90000"/>
          </a:bodyPr>
          <a:lstStyle/>
          <a:p>
            <a:r>
              <a:rPr lang="en-US" b="1" dirty="0" smtClean="0"/>
              <a:t>Conventional representation of machined components</a:t>
            </a:r>
            <a:endParaRPr lang="en-IN" b="1" dirty="0"/>
          </a:p>
        </p:txBody>
      </p:sp>
      <p:sp>
        <p:nvSpPr>
          <p:cNvPr id="8" name="Right Arrow 7"/>
          <p:cNvSpPr/>
          <p:nvPr/>
        </p:nvSpPr>
        <p:spPr>
          <a:xfrm>
            <a:off x="3733800" y="2819400"/>
            <a:ext cx="914400" cy="457200"/>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p:cNvPicPr>
            <a:picLocks noChangeAspect="1" noChangeArrowheads="1"/>
          </p:cNvPicPr>
          <p:nvPr/>
        </p:nvPicPr>
        <p:blipFill>
          <a:blip r:embed="rId3"/>
          <a:srcRect/>
          <a:stretch>
            <a:fillRect/>
          </a:stretch>
        </p:blipFill>
        <p:spPr bwMode="auto">
          <a:xfrm>
            <a:off x="5257800" y="-1"/>
            <a:ext cx="3657600" cy="6349497"/>
          </a:xfrm>
          <a:prstGeom prst="rect">
            <a:avLst/>
          </a:prstGeom>
          <a:noFill/>
          <a:ln w="9525">
            <a:noFill/>
            <a:miter lim="800000"/>
            <a:headEnd/>
            <a:tailEnd/>
          </a:ln>
          <a:effectLst/>
        </p:spPr>
      </p:pic>
      <p:sp>
        <p:nvSpPr>
          <p:cNvPr id="9" name="Title 1"/>
          <p:cNvSpPr txBox="1">
            <a:spLocks/>
          </p:cNvSpPr>
          <p:nvPr/>
        </p:nvSpPr>
        <p:spPr>
          <a:xfrm>
            <a:off x="0" y="0"/>
            <a:ext cx="2209800" cy="8382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IN" sz="4800" b="1" i="0" u="none" strike="noStrike" kern="1200" cap="none" spc="0" normalizeH="0" baseline="0" noProof="0" dirty="0" smtClean="0">
                <a:ln>
                  <a:noFill/>
                </a:ln>
                <a:solidFill>
                  <a:srgbClr val="FF0000"/>
                </a:solidFill>
                <a:effectLst/>
                <a:uLnTx/>
                <a:uFillTx/>
                <a:latin typeface="+mj-lt"/>
                <a:ea typeface="+mj-ea"/>
                <a:cs typeface="+mj-cs"/>
              </a:rPr>
              <a:t>UNIT</a:t>
            </a:r>
            <a:r>
              <a:rPr lang="en-IN" sz="4800" b="1" dirty="0" smtClean="0">
                <a:solidFill>
                  <a:srgbClr val="FF0000"/>
                </a:solidFill>
                <a:latin typeface="+mj-lt"/>
                <a:ea typeface="+mj-ea"/>
                <a:cs typeface="+mj-cs"/>
              </a:rPr>
              <a:t>: I</a:t>
            </a:r>
            <a:endParaRPr kumimoji="0" lang="en-IN" sz="4800" b="1" i="0" u="none" strike="noStrike" kern="1200" cap="none" spc="0" normalizeH="0" baseline="0" noProof="0" dirty="0" smtClean="0">
              <a:ln>
                <a:noFill/>
              </a:ln>
              <a:solidFill>
                <a:srgbClr val="FF0000"/>
              </a:solidFill>
              <a:effectLst/>
              <a:uLnTx/>
              <a:uFillTx/>
              <a:latin typeface="+mj-lt"/>
              <a:ea typeface="+mj-ea"/>
              <a:cs typeface="+mj-cs"/>
            </a:endParaRPr>
          </a:p>
        </p:txBody>
      </p:sp>
    </p:spTree>
    <p:extLst>
      <p:ext uri="{BB962C8B-B14F-4D97-AF65-F5344CB8AC3E}">
        <p14:creationId xmlns:p14="http://schemas.microsoft.com/office/powerpoint/2010/main" xmlns="" val="8699768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7"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5" name="Title 1"/>
          <p:cNvSpPr>
            <a:spLocks noGrp="1"/>
          </p:cNvSpPr>
          <p:nvPr>
            <p:ph type="title"/>
          </p:nvPr>
        </p:nvSpPr>
        <p:spPr>
          <a:xfrm>
            <a:off x="-228600" y="2438400"/>
            <a:ext cx="4419600" cy="1143000"/>
          </a:xfrm>
        </p:spPr>
        <p:txBody>
          <a:bodyPr>
            <a:normAutofit fontScale="90000"/>
          </a:bodyPr>
          <a:lstStyle/>
          <a:p>
            <a:r>
              <a:rPr lang="en-US" b="1" dirty="0" smtClean="0"/>
              <a:t>Conventional representation of machined components</a:t>
            </a:r>
            <a:endParaRPr lang="en-IN" b="1" dirty="0"/>
          </a:p>
        </p:txBody>
      </p:sp>
      <p:sp>
        <p:nvSpPr>
          <p:cNvPr id="8" name="Right Arrow 7"/>
          <p:cNvSpPr/>
          <p:nvPr/>
        </p:nvSpPr>
        <p:spPr>
          <a:xfrm>
            <a:off x="3733800" y="2819400"/>
            <a:ext cx="914400" cy="457200"/>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p:cNvPicPr>
            <a:picLocks noChangeAspect="1" noChangeArrowheads="1"/>
          </p:cNvPicPr>
          <p:nvPr/>
        </p:nvPicPr>
        <p:blipFill>
          <a:blip r:embed="rId3"/>
          <a:srcRect/>
          <a:stretch>
            <a:fillRect/>
          </a:stretch>
        </p:blipFill>
        <p:spPr bwMode="auto">
          <a:xfrm>
            <a:off x="5181600" y="152400"/>
            <a:ext cx="3657600" cy="6161383"/>
          </a:xfrm>
          <a:prstGeom prst="rect">
            <a:avLst/>
          </a:prstGeom>
          <a:noFill/>
          <a:ln w="9525">
            <a:noFill/>
            <a:miter lim="800000"/>
            <a:headEnd/>
            <a:tailEnd/>
          </a:ln>
          <a:effectLst/>
        </p:spPr>
      </p:pic>
      <p:sp>
        <p:nvSpPr>
          <p:cNvPr id="9" name="Title 1"/>
          <p:cNvSpPr txBox="1">
            <a:spLocks/>
          </p:cNvSpPr>
          <p:nvPr/>
        </p:nvSpPr>
        <p:spPr>
          <a:xfrm>
            <a:off x="0" y="0"/>
            <a:ext cx="2209800" cy="8382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IN" sz="4800" b="1" i="0" u="none" strike="noStrike" kern="1200" cap="none" spc="0" normalizeH="0" baseline="0" noProof="0" dirty="0" smtClean="0">
                <a:ln>
                  <a:noFill/>
                </a:ln>
                <a:solidFill>
                  <a:srgbClr val="FF0000"/>
                </a:solidFill>
                <a:effectLst/>
                <a:uLnTx/>
                <a:uFillTx/>
                <a:latin typeface="+mj-lt"/>
                <a:ea typeface="+mj-ea"/>
                <a:cs typeface="+mj-cs"/>
              </a:rPr>
              <a:t>UNIT</a:t>
            </a:r>
            <a:r>
              <a:rPr lang="en-IN" sz="4800" b="1" dirty="0" smtClean="0">
                <a:solidFill>
                  <a:srgbClr val="FF0000"/>
                </a:solidFill>
                <a:latin typeface="+mj-lt"/>
                <a:ea typeface="+mj-ea"/>
                <a:cs typeface="+mj-cs"/>
              </a:rPr>
              <a:t>: I</a:t>
            </a:r>
            <a:endParaRPr kumimoji="0" lang="en-IN" sz="4800" b="1" i="0" u="none" strike="noStrike" kern="1200" cap="none" spc="0" normalizeH="0" baseline="0" noProof="0" dirty="0" smtClean="0">
              <a:ln>
                <a:noFill/>
              </a:ln>
              <a:solidFill>
                <a:srgbClr val="FF0000"/>
              </a:solidFill>
              <a:effectLst/>
              <a:uLnTx/>
              <a:uFillTx/>
              <a:latin typeface="+mj-lt"/>
              <a:ea typeface="+mj-ea"/>
              <a:cs typeface="+mj-cs"/>
            </a:endParaRPr>
          </a:p>
        </p:txBody>
      </p:sp>
    </p:spTree>
    <p:extLst>
      <p:ext uri="{BB962C8B-B14F-4D97-AF65-F5344CB8AC3E}">
        <p14:creationId xmlns:p14="http://schemas.microsoft.com/office/powerpoint/2010/main" xmlns="" val="8699768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7"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5" name="Title 1"/>
          <p:cNvSpPr>
            <a:spLocks noGrp="1"/>
          </p:cNvSpPr>
          <p:nvPr>
            <p:ph type="title"/>
          </p:nvPr>
        </p:nvSpPr>
        <p:spPr>
          <a:xfrm>
            <a:off x="-228600" y="2438400"/>
            <a:ext cx="4419600" cy="1143000"/>
          </a:xfrm>
        </p:spPr>
        <p:txBody>
          <a:bodyPr>
            <a:normAutofit fontScale="90000"/>
          </a:bodyPr>
          <a:lstStyle/>
          <a:p>
            <a:r>
              <a:rPr lang="en-US" b="1" dirty="0" smtClean="0"/>
              <a:t>Conventional representation of machined components</a:t>
            </a:r>
            <a:endParaRPr lang="en-IN" b="1" dirty="0"/>
          </a:p>
        </p:txBody>
      </p:sp>
      <p:sp>
        <p:nvSpPr>
          <p:cNvPr id="8" name="Right Arrow 7"/>
          <p:cNvSpPr/>
          <p:nvPr/>
        </p:nvSpPr>
        <p:spPr>
          <a:xfrm>
            <a:off x="3733800" y="2819400"/>
            <a:ext cx="914400" cy="457200"/>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p:cNvPicPr>
            <a:picLocks noChangeAspect="1" noChangeArrowheads="1"/>
          </p:cNvPicPr>
          <p:nvPr/>
        </p:nvPicPr>
        <p:blipFill>
          <a:blip r:embed="rId3"/>
          <a:srcRect/>
          <a:stretch>
            <a:fillRect/>
          </a:stretch>
        </p:blipFill>
        <p:spPr bwMode="auto">
          <a:xfrm>
            <a:off x="4800600" y="0"/>
            <a:ext cx="4953000" cy="6218252"/>
          </a:xfrm>
          <a:prstGeom prst="rect">
            <a:avLst/>
          </a:prstGeom>
          <a:noFill/>
          <a:ln w="9525">
            <a:noFill/>
            <a:miter lim="800000"/>
            <a:headEnd/>
            <a:tailEnd/>
          </a:ln>
          <a:effectLst/>
        </p:spPr>
      </p:pic>
      <p:sp>
        <p:nvSpPr>
          <p:cNvPr id="9" name="Title 1"/>
          <p:cNvSpPr txBox="1">
            <a:spLocks/>
          </p:cNvSpPr>
          <p:nvPr/>
        </p:nvSpPr>
        <p:spPr>
          <a:xfrm>
            <a:off x="0" y="0"/>
            <a:ext cx="2209800" cy="8382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IN" sz="4800" b="1" i="0" u="none" strike="noStrike" kern="1200" cap="none" spc="0" normalizeH="0" baseline="0" noProof="0" dirty="0" smtClean="0">
                <a:ln>
                  <a:noFill/>
                </a:ln>
                <a:solidFill>
                  <a:srgbClr val="FF0000"/>
                </a:solidFill>
                <a:effectLst/>
                <a:uLnTx/>
                <a:uFillTx/>
                <a:latin typeface="+mj-lt"/>
                <a:ea typeface="+mj-ea"/>
                <a:cs typeface="+mj-cs"/>
              </a:rPr>
              <a:t>UNIT</a:t>
            </a:r>
            <a:r>
              <a:rPr lang="en-IN" sz="4800" b="1" dirty="0" smtClean="0">
                <a:solidFill>
                  <a:srgbClr val="FF0000"/>
                </a:solidFill>
                <a:latin typeface="+mj-lt"/>
                <a:ea typeface="+mj-ea"/>
                <a:cs typeface="+mj-cs"/>
              </a:rPr>
              <a:t>: I</a:t>
            </a:r>
            <a:endParaRPr kumimoji="0" lang="en-IN" sz="4800" b="1" i="0" u="none" strike="noStrike" kern="1200" cap="none" spc="0" normalizeH="0" baseline="0" noProof="0" dirty="0" smtClean="0">
              <a:ln>
                <a:noFill/>
              </a:ln>
              <a:solidFill>
                <a:srgbClr val="FF0000"/>
              </a:solidFill>
              <a:effectLst/>
              <a:uLnTx/>
              <a:uFillTx/>
              <a:latin typeface="+mj-lt"/>
              <a:ea typeface="+mj-ea"/>
              <a:cs typeface="+mj-cs"/>
            </a:endParaRPr>
          </a:p>
        </p:txBody>
      </p:sp>
    </p:spTree>
    <p:extLst>
      <p:ext uri="{BB962C8B-B14F-4D97-AF65-F5344CB8AC3E}">
        <p14:creationId xmlns:p14="http://schemas.microsoft.com/office/powerpoint/2010/main" xmlns="" val="8699768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7"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0" name="Title 1"/>
          <p:cNvSpPr>
            <a:spLocks noGrp="1"/>
          </p:cNvSpPr>
          <p:nvPr>
            <p:ph type="title"/>
          </p:nvPr>
        </p:nvSpPr>
        <p:spPr>
          <a:xfrm>
            <a:off x="3962400" y="0"/>
            <a:ext cx="4419600" cy="1143000"/>
          </a:xfrm>
        </p:spPr>
        <p:txBody>
          <a:bodyPr>
            <a:normAutofit/>
          </a:bodyPr>
          <a:lstStyle/>
          <a:p>
            <a:r>
              <a:rPr lang="en-US" b="1" dirty="0" smtClean="0"/>
              <a:t>Dimensioning</a:t>
            </a:r>
            <a:endParaRPr lang="en-IN" b="1" dirty="0"/>
          </a:p>
        </p:txBody>
      </p:sp>
      <p:pic>
        <p:nvPicPr>
          <p:cNvPr id="4098" name="Picture 2"/>
          <p:cNvPicPr>
            <a:picLocks noChangeAspect="1" noChangeArrowheads="1"/>
          </p:cNvPicPr>
          <p:nvPr/>
        </p:nvPicPr>
        <p:blipFill>
          <a:blip r:embed="rId3"/>
          <a:srcRect/>
          <a:stretch>
            <a:fillRect/>
          </a:stretch>
        </p:blipFill>
        <p:spPr bwMode="auto">
          <a:xfrm>
            <a:off x="0" y="2438400"/>
            <a:ext cx="6253162" cy="3367087"/>
          </a:xfrm>
          <a:prstGeom prst="rect">
            <a:avLst/>
          </a:prstGeom>
          <a:noFill/>
          <a:ln w="9525">
            <a:noFill/>
            <a:miter lim="800000"/>
            <a:headEnd/>
            <a:tailEnd/>
          </a:ln>
          <a:effectLst/>
        </p:spPr>
      </p:pic>
      <p:pic>
        <p:nvPicPr>
          <p:cNvPr id="4099" name="Picture 3"/>
          <p:cNvPicPr>
            <a:picLocks noChangeAspect="1" noChangeArrowheads="1"/>
          </p:cNvPicPr>
          <p:nvPr/>
        </p:nvPicPr>
        <p:blipFill>
          <a:blip r:embed="rId4"/>
          <a:srcRect/>
          <a:stretch>
            <a:fillRect/>
          </a:stretch>
        </p:blipFill>
        <p:spPr bwMode="auto">
          <a:xfrm>
            <a:off x="6096000" y="2286000"/>
            <a:ext cx="5835535" cy="1371600"/>
          </a:xfrm>
          <a:prstGeom prst="rect">
            <a:avLst/>
          </a:prstGeom>
          <a:noFill/>
          <a:ln w="9525">
            <a:noFill/>
            <a:miter lim="800000"/>
            <a:headEnd/>
            <a:tailEnd/>
          </a:ln>
          <a:effectLst/>
        </p:spPr>
      </p:pic>
      <p:pic>
        <p:nvPicPr>
          <p:cNvPr id="4100" name="Picture 4"/>
          <p:cNvPicPr>
            <a:picLocks noChangeAspect="1" noChangeArrowheads="1"/>
          </p:cNvPicPr>
          <p:nvPr/>
        </p:nvPicPr>
        <p:blipFill>
          <a:blip r:embed="rId5"/>
          <a:srcRect/>
          <a:stretch>
            <a:fillRect/>
          </a:stretch>
        </p:blipFill>
        <p:spPr bwMode="auto">
          <a:xfrm>
            <a:off x="6248400" y="4419600"/>
            <a:ext cx="4983721" cy="1743075"/>
          </a:xfrm>
          <a:prstGeom prst="rect">
            <a:avLst/>
          </a:prstGeom>
          <a:noFill/>
          <a:ln w="9525">
            <a:noFill/>
            <a:miter lim="800000"/>
            <a:headEnd/>
            <a:tailEnd/>
          </a:ln>
          <a:effectLst/>
        </p:spPr>
      </p:pic>
      <p:sp>
        <p:nvSpPr>
          <p:cNvPr id="13" name="Rectangle 12"/>
          <p:cNvSpPr/>
          <p:nvPr/>
        </p:nvSpPr>
        <p:spPr>
          <a:xfrm>
            <a:off x="304800" y="886361"/>
            <a:ext cx="11277600" cy="1323439"/>
          </a:xfrm>
          <a:prstGeom prst="rect">
            <a:avLst/>
          </a:prstGeom>
        </p:spPr>
        <p:txBody>
          <a:bodyPr wrap="square">
            <a:spAutoFit/>
          </a:bodyPr>
          <a:lstStyle/>
          <a:p>
            <a:pPr algn="just"/>
            <a:r>
              <a:rPr lang="en-US" sz="2000" dirty="0" smtClean="0"/>
              <a:t>A drawing of a component, in addition to providing complete shape description, must also furnish information regarding the size description. These are provided through the distances between the surfaces, location of holes, nature of surface finish, type of material, etc. The expression of these features on a drawing, using lines, symbols, figures and notes is called dimensioning</a:t>
            </a:r>
            <a:endParaRPr lang="en-US" sz="2000" dirty="0"/>
          </a:p>
        </p:txBody>
      </p:sp>
      <p:sp>
        <p:nvSpPr>
          <p:cNvPr id="11" name="Title 1"/>
          <p:cNvSpPr txBox="1">
            <a:spLocks/>
          </p:cNvSpPr>
          <p:nvPr/>
        </p:nvSpPr>
        <p:spPr>
          <a:xfrm>
            <a:off x="0" y="0"/>
            <a:ext cx="2209800" cy="8382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IN" sz="4800" b="1" i="0" u="none" strike="noStrike" kern="1200" cap="none" spc="0" normalizeH="0" baseline="0" noProof="0" dirty="0" smtClean="0">
                <a:ln>
                  <a:noFill/>
                </a:ln>
                <a:solidFill>
                  <a:srgbClr val="FF0000"/>
                </a:solidFill>
                <a:effectLst/>
                <a:uLnTx/>
                <a:uFillTx/>
                <a:latin typeface="+mj-lt"/>
                <a:ea typeface="+mj-ea"/>
                <a:cs typeface="+mj-cs"/>
              </a:rPr>
              <a:t>UNIT</a:t>
            </a:r>
            <a:r>
              <a:rPr lang="en-IN" sz="4800" b="1" dirty="0" smtClean="0">
                <a:solidFill>
                  <a:srgbClr val="FF0000"/>
                </a:solidFill>
                <a:latin typeface="+mj-lt"/>
                <a:ea typeface="+mj-ea"/>
                <a:cs typeface="+mj-cs"/>
              </a:rPr>
              <a:t>: I</a:t>
            </a:r>
            <a:endParaRPr kumimoji="0" lang="en-IN" sz="4800" b="1" i="0" u="none" strike="noStrike" kern="1200" cap="none" spc="0" normalizeH="0" baseline="0" noProof="0" dirty="0" smtClean="0">
              <a:ln>
                <a:noFill/>
              </a:ln>
              <a:solidFill>
                <a:srgbClr val="FF0000"/>
              </a:solidFill>
              <a:effectLst/>
              <a:uLnTx/>
              <a:uFillTx/>
              <a:latin typeface="+mj-lt"/>
              <a:ea typeface="+mj-ea"/>
              <a:cs typeface="+mj-cs"/>
            </a:endParaRPr>
          </a:p>
        </p:txBody>
      </p:sp>
    </p:spTree>
    <p:extLst>
      <p:ext uri="{BB962C8B-B14F-4D97-AF65-F5344CB8AC3E}">
        <p14:creationId xmlns:p14="http://schemas.microsoft.com/office/powerpoint/2010/main" xmlns="" val="8699768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7"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0" name="Title 1"/>
          <p:cNvSpPr>
            <a:spLocks noGrp="1"/>
          </p:cNvSpPr>
          <p:nvPr>
            <p:ph type="title"/>
          </p:nvPr>
        </p:nvSpPr>
        <p:spPr>
          <a:xfrm>
            <a:off x="3962400" y="0"/>
            <a:ext cx="4419600" cy="1143000"/>
          </a:xfrm>
        </p:spPr>
        <p:txBody>
          <a:bodyPr>
            <a:normAutofit fontScale="90000"/>
          </a:bodyPr>
          <a:lstStyle/>
          <a:p>
            <a:r>
              <a:rPr lang="en-US" b="1" dirty="0" smtClean="0"/>
              <a:t>Dimensioning Types</a:t>
            </a:r>
            <a:endParaRPr lang="en-IN" b="1" dirty="0"/>
          </a:p>
        </p:txBody>
      </p:sp>
      <p:pic>
        <p:nvPicPr>
          <p:cNvPr id="5122" name="Picture 2"/>
          <p:cNvPicPr>
            <a:picLocks noChangeAspect="1" noChangeArrowheads="1"/>
          </p:cNvPicPr>
          <p:nvPr/>
        </p:nvPicPr>
        <p:blipFill>
          <a:blip r:embed="rId3"/>
          <a:srcRect/>
          <a:stretch>
            <a:fillRect/>
          </a:stretch>
        </p:blipFill>
        <p:spPr bwMode="auto">
          <a:xfrm>
            <a:off x="304800" y="838200"/>
            <a:ext cx="2690398" cy="1690687"/>
          </a:xfrm>
          <a:prstGeom prst="rect">
            <a:avLst/>
          </a:prstGeom>
          <a:noFill/>
          <a:ln w="9525">
            <a:noFill/>
            <a:miter lim="800000"/>
            <a:headEnd/>
            <a:tailEnd/>
          </a:ln>
          <a:effectLst/>
        </p:spPr>
      </p:pic>
      <p:sp>
        <p:nvSpPr>
          <p:cNvPr id="11" name="Rectangle 10"/>
          <p:cNvSpPr/>
          <p:nvPr/>
        </p:nvSpPr>
        <p:spPr>
          <a:xfrm>
            <a:off x="533400" y="2590800"/>
            <a:ext cx="2286000" cy="400110"/>
          </a:xfrm>
          <a:prstGeom prst="rect">
            <a:avLst/>
          </a:prstGeom>
        </p:spPr>
        <p:txBody>
          <a:bodyPr wrap="square">
            <a:spAutoFit/>
          </a:bodyPr>
          <a:lstStyle/>
          <a:p>
            <a:pPr algn="just"/>
            <a:r>
              <a:rPr lang="en-US" sz="2000" b="1" dirty="0" smtClean="0"/>
              <a:t>Chain Dimensioning</a:t>
            </a:r>
            <a:endParaRPr lang="en-US" sz="2000" b="1" dirty="0"/>
          </a:p>
        </p:txBody>
      </p:sp>
      <p:pic>
        <p:nvPicPr>
          <p:cNvPr id="5123" name="Picture 3"/>
          <p:cNvPicPr>
            <a:picLocks noChangeAspect="1" noChangeArrowheads="1"/>
          </p:cNvPicPr>
          <p:nvPr/>
        </p:nvPicPr>
        <p:blipFill>
          <a:blip r:embed="rId4"/>
          <a:srcRect/>
          <a:stretch>
            <a:fillRect/>
          </a:stretch>
        </p:blipFill>
        <p:spPr bwMode="auto">
          <a:xfrm>
            <a:off x="4572000" y="838200"/>
            <a:ext cx="6314247" cy="1643062"/>
          </a:xfrm>
          <a:prstGeom prst="rect">
            <a:avLst/>
          </a:prstGeom>
          <a:noFill/>
          <a:ln w="9525">
            <a:noFill/>
            <a:miter lim="800000"/>
            <a:headEnd/>
            <a:tailEnd/>
          </a:ln>
          <a:effectLst/>
        </p:spPr>
      </p:pic>
      <p:sp>
        <p:nvSpPr>
          <p:cNvPr id="13" name="Rectangle 12"/>
          <p:cNvSpPr/>
          <p:nvPr/>
        </p:nvSpPr>
        <p:spPr>
          <a:xfrm>
            <a:off x="6096000" y="2667000"/>
            <a:ext cx="3505200" cy="400110"/>
          </a:xfrm>
          <a:prstGeom prst="rect">
            <a:avLst/>
          </a:prstGeom>
        </p:spPr>
        <p:txBody>
          <a:bodyPr wrap="square">
            <a:spAutoFit/>
          </a:bodyPr>
          <a:lstStyle/>
          <a:p>
            <a:pPr algn="just"/>
            <a:r>
              <a:rPr lang="en-US" sz="2000" b="1" dirty="0" smtClean="0"/>
              <a:t>Parallel Dimensioning</a:t>
            </a:r>
            <a:endParaRPr lang="en-US" sz="2000" b="1" dirty="0"/>
          </a:p>
        </p:txBody>
      </p:sp>
      <p:pic>
        <p:nvPicPr>
          <p:cNvPr id="5124" name="Picture 4"/>
          <p:cNvPicPr>
            <a:picLocks noChangeAspect="1" noChangeArrowheads="1"/>
          </p:cNvPicPr>
          <p:nvPr/>
        </p:nvPicPr>
        <p:blipFill>
          <a:blip r:embed="rId5"/>
          <a:srcRect/>
          <a:stretch>
            <a:fillRect/>
          </a:stretch>
        </p:blipFill>
        <p:spPr bwMode="auto">
          <a:xfrm>
            <a:off x="1447800" y="3048000"/>
            <a:ext cx="3395663" cy="2362200"/>
          </a:xfrm>
          <a:prstGeom prst="rect">
            <a:avLst/>
          </a:prstGeom>
          <a:noFill/>
          <a:ln w="9525">
            <a:noFill/>
            <a:miter lim="800000"/>
            <a:headEnd/>
            <a:tailEnd/>
          </a:ln>
          <a:effectLst/>
        </p:spPr>
      </p:pic>
      <p:sp>
        <p:nvSpPr>
          <p:cNvPr id="15" name="Rectangle 14"/>
          <p:cNvSpPr/>
          <p:nvPr/>
        </p:nvSpPr>
        <p:spPr>
          <a:xfrm>
            <a:off x="1676400" y="5391090"/>
            <a:ext cx="3429000" cy="400110"/>
          </a:xfrm>
          <a:prstGeom prst="rect">
            <a:avLst/>
          </a:prstGeom>
        </p:spPr>
        <p:txBody>
          <a:bodyPr wrap="square">
            <a:spAutoFit/>
          </a:bodyPr>
          <a:lstStyle/>
          <a:p>
            <a:pPr algn="just"/>
            <a:r>
              <a:rPr lang="en-US" sz="2000" b="1" dirty="0" smtClean="0"/>
              <a:t>Combined Dimensioning</a:t>
            </a:r>
            <a:endParaRPr lang="en-US" sz="2000" b="1" dirty="0"/>
          </a:p>
        </p:txBody>
      </p:sp>
      <p:pic>
        <p:nvPicPr>
          <p:cNvPr id="5125" name="Picture 5"/>
          <p:cNvPicPr>
            <a:picLocks noChangeAspect="1" noChangeArrowheads="1"/>
          </p:cNvPicPr>
          <p:nvPr/>
        </p:nvPicPr>
        <p:blipFill>
          <a:blip r:embed="rId6"/>
          <a:srcRect/>
          <a:stretch>
            <a:fillRect/>
          </a:stretch>
        </p:blipFill>
        <p:spPr bwMode="auto">
          <a:xfrm>
            <a:off x="6324600" y="3276600"/>
            <a:ext cx="3441216" cy="2209800"/>
          </a:xfrm>
          <a:prstGeom prst="rect">
            <a:avLst/>
          </a:prstGeom>
          <a:noFill/>
          <a:ln w="9525">
            <a:noFill/>
            <a:miter lim="800000"/>
            <a:headEnd/>
            <a:tailEnd/>
          </a:ln>
          <a:effectLst/>
        </p:spPr>
      </p:pic>
      <p:sp>
        <p:nvSpPr>
          <p:cNvPr id="17" name="Rectangle 16"/>
          <p:cNvSpPr/>
          <p:nvPr/>
        </p:nvSpPr>
        <p:spPr>
          <a:xfrm>
            <a:off x="6705600" y="5410200"/>
            <a:ext cx="3429000" cy="400110"/>
          </a:xfrm>
          <a:prstGeom prst="rect">
            <a:avLst/>
          </a:prstGeom>
        </p:spPr>
        <p:txBody>
          <a:bodyPr wrap="square">
            <a:spAutoFit/>
          </a:bodyPr>
          <a:lstStyle/>
          <a:p>
            <a:pPr algn="just"/>
            <a:r>
              <a:rPr lang="en-US" sz="2000" b="1" dirty="0" smtClean="0"/>
              <a:t>Co-ordinate Dimensioning</a:t>
            </a:r>
            <a:endParaRPr lang="en-US" sz="2000" b="1" dirty="0"/>
          </a:p>
        </p:txBody>
      </p:sp>
      <p:sp>
        <p:nvSpPr>
          <p:cNvPr id="14" name="Title 1"/>
          <p:cNvSpPr txBox="1">
            <a:spLocks/>
          </p:cNvSpPr>
          <p:nvPr/>
        </p:nvSpPr>
        <p:spPr>
          <a:xfrm>
            <a:off x="0" y="0"/>
            <a:ext cx="2209800" cy="8382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IN" sz="4800" b="1" i="0" u="none" strike="noStrike" kern="1200" cap="none" spc="0" normalizeH="0" baseline="0" noProof="0" dirty="0" smtClean="0">
                <a:ln>
                  <a:noFill/>
                </a:ln>
                <a:solidFill>
                  <a:srgbClr val="FF0000"/>
                </a:solidFill>
                <a:effectLst/>
                <a:uLnTx/>
                <a:uFillTx/>
                <a:latin typeface="+mj-lt"/>
                <a:ea typeface="+mj-ea"/>
                <a:cs typeface="+mj-cs"/>
              </a:rPr>
              <a:t>UNIT</a:t>
            </a:r>
            <a:r>
              <a:rPr lang="en-IN" sz="4800" b="1" dirty="0" smtClean="0">
                <a:solidFill>
                  <a:srgbClr val="FF0000"/>
                </a:solidFill>
                <a:latin typeface="+mj-lt"/>
                <a:ea typeface="+mj-ea"/>
                <a:cs typeface="+mj-cs"/>
              </a:rPr>
              <a:t>: I</a:t>
            </a:r>
            <a:endParaRPr kumimoji="0" lang="en-IN" sz="4800" b="1" i="0" u="none" strike="noStrike" kern="1200" cap="none" spc="0" normalizeH="0" baseline="0" noProof="0" dirty="0" smtClean="0">
              <a:ln>
                <a:noFill/>
              </a:ln>
              <a:solidFill>
                <a:srgbClr val="FF0000"/>
              </a:solidFill>
              <a:effectLst/>
              <a:uLnTx/>
              <a:uFillTx/>
              <a:latin typeface="+mj-lt"/>
              <a:ea typeface="+mj-ea"/>
              <a:cs typeface="+mj-cs"/>
            </a:endParaRPr>
          </a:p>
        </p:txBody>
      </p:sp>
    </p:spTree>
    <p:extLst>
      <p:ext uri="{BB962C8B-B14F-4D97-AF65-F5344CB8AC3E}">
        <p14:creationId xmlns:p14="http://schemas.microsoft.com/office/powerpoint/2010/main" xmlns="" val="86997682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984</TotalTime>
  <Words>315</Words>
  <Application>Microsoft Office PowerPoint</Application>
  <PresentationFormat>Custom</PresentationFormat>
  <Paragraphs>55</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MACHINE DRAWING WITH AUTOCAD*</vt:lpstr>
      <vt:lpstr>Topic: Introduction</vt:lpstr>
      <vt:lpstr>Conventional representation</vt:lpstr>
      <vt:lpstr>Sectioning </vt:lpstr>
      <vt:lpstr>Conventional representation of machined components</vt:lpstr>
      <vt:lpstr>Conventional representation of machined components</vt:lpstr>
      <vt:lpstr>Conventional representation of machined components</vt:lpstr>
      <vt:lpstr>Dimensioning</vt:lpstr>
      <vt:lpstr>Dimensioning Types</vt:lpstr>
      <vt:lpstr>Important Note</vt:lpstr>
      <vt:lpstr>Limits, Fits and Tolerance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FINANCIAL MANAGEMENT</dc:title>
  <dc:creator>DELL</dc:creator>
  <cp:lastModifiedBy>ACER</cp:lastModifiedBy>
  <cp:revision>102</cp:revision>
  <dcterms:created xsi:type="dcterms:W3CDTF">2020-11-12T04:35:12Z</dcterms:created>
  <dcterms:modified xsi:type="dcterms:W3CDTF">2023-07-19T04:36:39Z</dcterms:modified>
</cp:coreProperties>
</file>