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6858000"/>
  <p:notesSz cx="9144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32" y="70104"/>
            <a:ext cx="9012936" cy="669187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5532" y="70104"/>
            <a:ext cx="9013190" cy="6692265"/>
          </a:xfrm>
          <a:custGeom>
            <a:avLst/>
            <a:gdLst/>
            <a:ahLst/>
            <a:cxnLst/>
            <a:rect l="l" t="t" r="r" b="b"/>
            <a:pathLst>
              <a:path w="9013190" h="6692265">
                <a:moveTo>
                  <a:pt x="0" y="329819"/>
                </a:moveTo>
                <a:lnTo>
                  <a:pt x="3576" y="281088"/>
                </a:lnTo>
                <a:lnTo>
                  <a:pt x="13965" y="234576"/>
                </a:lnTo>
                <a:lnTo>
                  <a:pt x="30656" y="190791"/>
                </a:lnTo>
                <a:lnTo>
                  <a:pt x="53139" y="150245"/>
                </a:lnTo>
                <a:lnTo>
                  <a:pt x="80905" y="113448"/>
                </a:lnTo>
                <a:lnTo>
                  <a:pt x="113441" y="80911"/>
                </a:lnTo>
                <a:lnTo>
                  <a:pt x="150240" y="53144"/>
                </a:lnTo>
                <a:lnTo>
                  <a:pt x="190789" y="30660"/>
                </a:lnTo>
                <a:lnTo>
                  <a:pt x="234580" y="13967"/>
                </a:lnTo>
                <a:lnTo>
                  <a:pt x="281102" y="3576"/>
                </a:lnTo>
                <a:lnTo>
                  <a:pt x="329844" y="0"/>
                </a:lnTo>
                <a:lnTo>
                  <a:pt x="8683117" y="0"/>
                </a:lnTo>
                <a:lnTo>
                  <a:pt x="8731847" y="3576"/>
                </a:lnTo>
                <a:lnTo>
                  <a:pt x="8778359" y="13967"/>
                </a:lnTo>
                <a:lnTo>
                  <a:pt x="8822144" y="30660"/>
                </a:lnTo>
                <a:lnTo>
                  <a:pt x="8862690" y="53144"/>
                </a:lnTo>
                <a:lnTo>
                  <a:pt x="8899487" y="80911"/>
                </a:lnTo>
                <a:lnTo>
                  <a:pt x="8932024" y="113448"/>
                </a:lnTo>
                <a:lnTo>
                  <a:pt x="8959791" y="150245"/>
                </a:lnTo>
                <a:lnTo>
                  <a:pt x="8982275" y="190791"/>
                </a:lnTo>
                <a:lnTo>
                  <a:pt x="8998968" y="234576"/>
                </a:lnTo>
                <a:lnTo>
                  <a:pt x="9009359" y="281088"/>
                </a:lnTo>
                <a:lnTo>
                  <a:pt x="9012936" y="329819"/>
                </a:lnTo>
                <a:lnTo>
                  <a:pt x="9012936" y="6362026"/>
                </a:lnTo>
                <a:lnTo>
                  <a:pt x="9009359" y="6410769"/>
                </a:lnTo>
                <a:lnTo>
                  <a:pt x="8998968" y="6457290"/>
                </a:lnTo>
                <a:lnTo>
                  <a:pt x="8982275" y="6501081"/>
                </a:lnTo>
                <a:lnTo>
                  <a:pt x="8959791" y="6541631"/>
                </a:lnTo>
                <a:lnTo>
                  <a:pt x="8932024" y="6578430"/>
                </a:lnTo>
                <a:lnTo>
                  <a:pt x="8899487" y="6610967"/>
                </a:lnTo>
                <a:lnTo>
                  <a:pt x="8862690" y="6638733"/>
                </a:lnTo>
                <a:lnTo>
                  <a:pt x="8822144" y="6661216"/>
                </a:lnTo>
                <a:lnTo>
                  <a:pt x="8778359" y="6677908"/>
                </a:lnTo>
                <a:lnTo>
                  <a:pt x="8731847" y="6688297"/>
                </a:lnTo>
                <a:lnTo>
                  <a:pt x="8683117" y="6691873"/>
                </a:lnTo>
                <a:lnTo>
                  <a:pt x="329844" y="6691873"/>
                </a:lnTo>
                <a:lnTo>
                  <a:pt x="281102" y="6688297"/>
                </a:lnTo>
                <a:lnTo>
                  <a:pt x="234580" y="6677908"/>
                </a:lnTo>
                <a:lnTo>
                  <a:pt x="190789" y="6661216"/>
                </a:lnTo>
                <a:lnTo>
                  <a:pt x="150240" y="6638733"/>
                </a:lnTo>
                <a:lnTo>
                  <a:pt x="113441" y="6610967"/>
                </a:lnTo>
                <a:lnTo>
                  <a:pt x="80905" y="6578430"/>
                </a:lnTo>
                <a:lnTo>
                  <a:pt x="53139" y="6541631"/>
                </a:lnTo>
                <a:lnTo>
                  <a:pt x="30656" y="6501081"/>
                </a:lnTo>
                <a:lnTo>
                  <a:pt x="13965" y="6457290"/>
                </a:lnTo>
                <a:lnTo>
                  <a:pt x="3576" y="6410769"/>
                </a:lnTo>
                <a:lnTo>
                  <a:pt x="0" y="6362026"/>
                </a:lnTo>
                <a:lnTo>
                  <a:pt x="0" y="329819"/>
                </a:lnTo>
                <a:close/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62484" y="1395983"/>
            <a:ext cx="9022080" cy="121920"/>
          </a:xfrm>
          <a:custGeom>
            <a:avLst/>
            <a:gdLst/>
            <a:ahLst/>
            <a:cxnLst/>
            <a:rect l="l" t="t" r="r" b="b"/>
            <a:pathLst>
              <a:path w="9022080" h="121919">
                <a:moveTo>
                  <a:pt x="9022080" y="0"/>
                </a:moveTo>
                <a:lnTo>
                  <a:pt x="0" y="0"/>
                </a:lnTo>
                <a:lnTo>
                  <a:pt x="0" y="121920"/>
                </a:lnTo>
                <a:lnTo>
                  <a:pt x="9022080" y="121920"/>
                </a:lnTo>
                <a:lnTo>
                  <a:pt x="9022080" y="0"/>
                </a:lnTo>
                <a:close/>
              </a:path>
            </a:pathLst>
          </a:custGeom>
          <a:solidFill>
            <a:srgbClr val="AAD3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62484" y="2976372"/>
            <a:ext cx="9022080" cy="111760"/>
          </a:xfrm>
          <a:custGeom>
            <a:avLst/>
            <a:gdLst/>
            <a:ahLst/>
            <a:cxnLst/>
            <a:rect l="l" t="t" r="r" b="b"/>
            <a:pathLst>
              <a:path w="9022080" h="111760">
                <a:moveTo>
                  <a:pt x="9022080" y="0"/>
                </a:moveTo>
                <a:lnTo>
                  <a:pt x="0" y="0"/>
                </a:lnTo>
                <a:lnTo>
                  <a:pt x="0" y="111251"/>
                </a:lnTo>
                <a:lnTo>
                  <a:pt x="9022080" y="111251"/>
                </a:lnTo>
                <a:lnTo>
                  <a:pt x="9022080" y="0"/>
                </a:lnTo>
                <a:close/>
              </a:path>
            </a:pathLst>
          </a:custGeom>
          <a:solidFill>
            <a:srgbClr val="9184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435" y="1517903"/>
            <a:ext cx="9025128" cy="1458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696363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696363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696363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4007" y="70103"/>
            <a:ext cx="9013190" cy="6693534"/>
          </a:xfrm>
          <a:custGeom>
            <a:avLst/>
            <a:gdLst/>
            <a:ahLst/>
            <a:cxnLst/>
            <a:rect l="l" t="t" r="r" b="b"/>
            <a:pathLst>
              <a:path w="9013190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2990" y="0"/>
                </a:lnTo>
                <a:lnTo>
                  <a:pt x="8731751" y="3576"/>
                </a:lnTo>
                <a:lnTo>
                  <a:pt x="8778290" y="13967"/>
                </a:lnTo>
                <a:lnTo>
                  <a:pt x="8822095" y="30662"/>
                </a:lnTo>
                <a:lnTo>
                  <a:pt x="8862658" y="53151"/>
                </a:lnTo>
                <a:lnTo>
                  <a:pt x="8899467" y="80923"/>
                </a:lnTo>
                <a:lnTo>
                  <a:pt x="8932012" y="113468"/>
                </a:lnTo>
                <a:lnTo>
                  <a:pt x="8959784" y="150277"/>
                </a:lnTo>
                <a:lnTo>
                  <a:pt x="8982273" y="190840"/>
                </a:lnTo>
                <a:lnTo>
                  <a:pt x="8998968" y="234645"/>
                </a:lnTo>
                <a:lnTo>
                  <a:pt x="9009359" y="281184"/>
                </a:lnTo>
                <a:lnTo>
                  <a:pt x="9012936" y="329946"/>
                </a:lnTo>
                <a:lnTo>
                  <a:pt x="9012936" y="6363487"/>
                </a:lnTo>
                <a:lnTo>
                  <a:pt x="9009359" y="6412239"/>
                </a:lnTo>
                <a:lnTo>
                  <a:pt x="8998968" y="6458771"/>
                </a:lnTo>
                <a:lnTo>
                  <a:pt x="8982273" y="6502572"/>
                </a:lnTo>
                <a:lnTo>
                  <a:pt x="8959784" y="6543131"/>
                </a:lnTo>
                <a:lnTo>
                  <a:pt x="8932012" y="6579938"/>
                </a:lnTo>
                <a:lnTo>
                  <a:pt x="8899467" y="6612482"/>
                </a:lnTo>
                <a:lnTo>
                  <a:pt x="8862658" y="6640254"/>
                </a:lnTo>
                <a:lnTo>
                  <a:pt x="8822095" y="6662743"/>
                </a:lnTo>
                <a:lnTo>
                  <a:pt x="8778290" y="6679439"/>
                </a:lnTo>
                <a:lnTo>
                  <a:pt x="8731751" y="6689830"/>
                </a:lnTo>
                <a:lnTo>
                  <a:pt x="8682990" y="6693408"/>
                </a:lnTo>
                <a:lnTo>
                  <a:pt x="329920" y="6693408"/>
                </a:lnTo>
                <a:lnTo>
                  <a:pt x="281168" y="6689830"/>
                </a:lnTo>
                <a:lnTo>
                  <a:pt x="234636" y="6679439"/>
                </a:lnTo>
                <a:lnTo>
                  <a:pt x="190835" y="6662743"/>
                </a:lnTo>
                <a:lnTo>
                  <a:pt x="150276" y="6640254"/>
                </a:lnTo>
                <a:lnTo>
                  <a:pt x="113469" y="6612482"/>
                </a:lnTo>
                <a:lnTo>
                  <a:pt x="80925" y="6579938"/>
                </a:lnTo>
                <a:lnTo>
                  <a:pt x="53153" y="6543131"/>
                </a:lnTo>
                <a:lnTo>
                  <a:pt x="30664" y="6502572"/>
                </a:lnTo>
                <a:lnTo>
                  <a:pt x="13968" y="6458771"/>
                </a:lnTo>
                <a:lnTo>
                  <a:pt x="3577" y="6412239"/>
                </a:lnTo>
                <a:lnTo>
                  <a:pt x="0" y="6363487"/>
                </a:lnTo>
                <a:lnTo>
                  <a:pt x="0" y="329946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9740" y="204342"/>
            <a:ext cx="822451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heavy">
                <a:solidFill>
                  <a:srgbClr val="696363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1322806"/>
            <a:ext cx="856932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484" y="1517903"/>
            <a:ext cx="9022080" cy="145859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378460" rIns="0" bIns="0" rtlCol="0">
            <a:spAutoFit/>
          </a:bodyPr>
          <a:lstStyle/>
          <a:p>
            <a:pPr marL="643255">
              <a:lnSpc>
                <a:spcPct val="100000"/>
              </a:lnSpc>
              <a:spcBef>
                <a:spcPts val="2980"/>
              </a:spcBef>
            </a:pPr>
            <a:r>
              <a:rPr sz="4000" b="1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4000" b="1" spc="-18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POLLUTION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47345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Gaseous</a:t>
            </a:r>
            <a:r>
              <a:rPr sz="4000" spc="-25" dirty="0"/>
              <a:t> </a:t>
            </a:r>
            <a:r>
              <a:rPr sz="4000" spc="-5" dirty="0"/>
              <a:t>pollutants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12140" y="1624330"/>
            <a:ext cx="7750809" cy="2480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 algn="just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5" dirty="0">
                <a:latin typeface="Arial MT"/>
                <a:cs typeface="Arial MT"/>
              </a:rPr>
              <a:t>Power </a:t>
            </a:r>
            <a:r>
              <a:rPr sz="2600" dirty="0">
                <a:latin typeface="Arial MT"/>
                <a:cs typeface="Arial MT"/>
              </a:rPr>
              <a:t>plants, industries, </a:t>
            </a:r>
            <a:r>
              <a:rPr sz="2600" spc="-5" dirty="0">
                <a:latin typeface="Arial MT"/>
                <a:cs typeface="Arial MT"/>
              </a:rPr>
              <a:t>different </a:t>
            </a:r>
            <a:r>
              <a:rPr sz="2600" dirty="0">
                <a:latin typeface="Arial MT"/>
                <a:cs typeface="Arial MT"/>
              </a:rPr>
              <a:t>types of vehicles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release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gaseous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pollutants</a:t>
            </a:r>
            <a:r>
              <a:rPr sz="2600" spc="5" dirty="0">
                <a:latin typeface="Arial MT"/>
                <a:cs typeface="Arial MT"/>
              </a:rPr>
              <a:t> such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CO2,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oxides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nitrogen and sulphur dioxide along with particulate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matter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 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form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smoke.</a:t>
            </a:r>
            <a:endParaRPr sz="2600">
              <a:latin typeface="Arial MT"/>
              <a:cs typeface="Arial MT"/>
            </a:endParaRPr>
          </a:p>
          <a:p>
            <a:pPr marL="286385" marR="668655" indent="-274320" algn="just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All of these have harmful </a:t>
            </a:r>
            <a:r>
              <a:rPr sz="2600" spc="-5" dirty="0">
                <a:latin typeface="Arial MT"/>
                <a:cs typeface="Arial MT"/>
              </a:rPr>
              <a:t>effects </a:t>
            </a:r>
            <a:r>
              <a:rPr sz="2600" dirty="0">
                <a:latin typeface="Arial MT"/>
                <a:cs typeface="Arial MT"/>
              </a:rPr>
              <a:t>on plants and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humans.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52500" y="1590675"/>
            <a:ext cx="6867525" cy="43910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5394" y="787654"/>
            <a:ext cx="65233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u="none" spc="-5" dirty="0">
                <a:solidFill>
                  <a:srgbClr val="000000"/>
                </a:solidFill>
              </a:rPr>
              <a:t>Gaseous</a:t>
            </a:r>
            <a:r>
              <a:rPr sz="2200" u="none" spc="30" dirty="0">
                <a:solidFill>
                  <a:srgbClr val="000000"/>
                </a:solidFill>
              </a:rPr>
              <a:t> </a:t>
            </a:r>
            <a:r>
              <a:rPr sz="2200" u="none" spc="-5" dirty="0">
                <a:solidFill>
                  <a:srgbClr val="000000"/>
                </a:solidFill>
              </a:rPr>
              <a:t>air</a:t>
            </a:r>
            <a:r>
              <a:rPr sz="2200" u="none" dirty="0">
                <a:solidFill>
                  <a:srgbClr val="000000"/>
                </a:solidFill>
              </a:rPr>
              <a:t> </a:t>
            </a:r>
            <a:r>
              <a:rPr sz="2200" u="none" spc="-5" dirty="0">
                <a:solidFill>
                  <a:srgbClr val="000000"/>
                </a:solidFill>
              </a:rPr>
              <a:t>pollutants:</a:t>
            </a:r>
            <a:r>
              <a:rPr sz="2200" u="none" spc="55" dirty="0">
                <a:solidFill>
                  <a:srgbClr val="000000"/>
                </a:solidFill>
              </a:rPr>
              <a:t> </a:t>
            </a:r>
            <a:r>
              <a:rPr sz="2200" u="none" spc="-5" dirty="0">
                <a:solidFill>
                  <a:srgbClr val="000000"/>
                </a:solidFill>
              </a:rPr>
              <a:t>their</a:t>
            </a:r>
            <a:r>
              <a:rPr sz="2200" u="none" spc="10" dirty="0">
                <a:solidFill>
                  <a:srgbClr val="000000"/>
                </a:solidFill>
              </a:rPr>
              <a:t> </a:t>
            </a:r>
            <a:r>
              <a:rPr sz="2200" u="none" spc="-5" dirty="0">
                <a:solidFill>
                  <a:srgbClr val="000000"/>
                </a:solidFill>
              </a:rPr>
              <a:t>sources</a:t>
            </a:r>
            <a:r>
              <a:rPr sz="2200" u="none" spc="20" dirty="0">
                <a:solidFill>
                  <a:srgbClr val="000000"/>
                </a:solidFill>
              </a:rPr>
              <a:t> </a:t>
            </a:r>
            <a:r>
              <a:rPr sz="2200" u="none" spc="-5" dirty="0">
                <a:solidFill>
                  <a:srgbClr val="000000"/>
                </a:solidFill>
              </a:rPr>
              <a:t>and</a:t>
            </a:r>
            <a:r>
              <a:rPr sz="2200" u="none" spc="15" dirty="0">
                <a:solidFill>
                  <a:srgbClr val="000000"/>
                </a:solidFill>
              </a:rPr>
              <a:t> </a:t>
            </a:r>
            <a:r>
              <a:rPr sz="2200" u="none" spc="-5" dirty="0">
                <a:solidFill>
                  <a:srgbClr val="000000"/>
                </a:solidFill>
              </a:rPr>
              <a:t>effects</a:t>
            </a:r>
            <a:endParaRPr sz="2200"/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9849" y="6314643"/>
            <a:ext cx="1974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10" dirty="0">
                <a:solidFill>
                  <a:srgbClr val="FFFFFF"/>
                </a:solidFill>
                <a:latin typeface="Arial MT"/>
                <a:cs typeface="Arial MT"/>
              </a:rPr>
              <a:t>11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740" y="0"/>
            <a:ext cx="779843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Prevention and </a:t>
            </a:r>
            <a:r>
              <a:rPr dirty="0"/>
              <a:t>control of </a:t>
            </a:r>
            <a:r>
              <a:rPr spc="-5" dirty="0"/>
              <a:t>indoor </a:t>
            </a:r>
            <a:r>
              <a:rPr dirty="0"/>
              <a:t>air </a:t>
            </a:r>
            <a:r>
              <a:rPr u="none" spc="-990" dirty="0"/>
              <a:t> </a:t>
            </a:r>
            <a:r>
              <a:rPr spc="-5" dirty="0"/>
              <a:t>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734059" y="6373774"/>
            <a:ext cx="753999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Arial MT"/>
                <a:cs typeface="Arial MT"/>
              </a:rPr>
              <a:t>sterilization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rooms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will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help in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checking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indoor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air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12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1279906"/>
            <a:ext cx="8400415" cy="516001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24485" marR="426720" indent="-274320">
              <a:lnSpc>
                <a:spcPts val="2810"/>
              </a:lnSpc>
              <a:spcBef>
                <a:spcPts val="45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dirty="0">
                <a:latin typeface="Arial MT"/>
                <a:cs typeface="Arial MT"/>
              </a:rPr>
              <a:t>Use of wood and dung cakes should be replaced by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cleaner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fuels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such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biogas,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kerosene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</a:t>
            </a:r>
            <a:r>
              <a:rPr sz="2600" spc="-15" dirty="0">
                <a:latin typeface="Arial MT"/>
                <a:cs typeface="Arial MT"/>
              </a:rPr>
              <a:t>electricity.</a:t>
            </a:r>
            <a:endParaRPr sz="2600">
              <a:latin typeface="Arial MT"/>
              <a:cs typeface="Arial MT"/>
            </a:endParaRPr>
          </a:p>
          <a:p>
            <a:pPr marL="325120" indent="-274320">
              <a:lnSpc>
                <a:spcPct val="100000"/>
              </a:lnSpc>
              <a:spcBef>
                <a:spcPts val="2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dirty="0">
                <a:latin typeface="Arial MT"/>
                <a:cs typeface="Arial MT"/>
              </a:rPr>
              <a:t>Electricity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kerosene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limited.</a:t>
            </a:r>
            <a:endParaRPr sz="2600">
              <a:latin typeface="Arial MT"/>
              <a:cs typeface="Arial MT"/>
            </a:endParaRPr>
          </a:p>
          <a:p>
            <a:pPr marL="324485" marR="281940" indent="-274320">
              <a:lnSpc>
                <a:spcPts val="2810"/>
              </a:lnSpc>
              <a:spcBef>
                <a:spcPts val="6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dirty="0">
                <a:latin typeface="Arial MT"/>
                <a:cs typeface="Arial MT"/>
              </a:rPr>
              <a:t>Improved stoves for looking like smokeless chullahs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have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high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thermal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efficiency </a:t>
            </a:r>
            <a:r>
              <a:rPr sz="2600" dirty="0">
                <a:latin typeface="Arial MT"/>
                <a:cs typeface="Arial MT"/>
              </a:rPr>
              <a:t>and reduced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emission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pollutants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including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smoke.</a:t>
            </a:r>
            <a:endParaRPr sz="2600">
              <a:latin typeface="Arial MT"/>
              <a:cs typeface="Arial MT"/>
            </a:endParaRPr>
          </a:p>
          <a:p>
            <a:pPr marL="324485" marR="17780" indent="-274320">
              <a:lnSpc>
                <a:spcPts val="281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dirty="0">
                <a:latin typeface="Arial MT"/>
                <a:cs typeface="Arial MT"/>
              </a:rPr>
              <a:t>The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house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designs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should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incorporate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well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ventilated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kitchen.</a:t>
            </a:r>
            <a:endParaRPr sz="2600">
              <a:latin typeface="Arial MT"/>
              <a:cs typeface="Arial MT"/>
            </a:endParaRPr>
          </a:p>
          <a:p>
            <a:pPr marL="324485" marR="534670" indent="-274320">
              <a:lnSpc>
                <a:spcPts val="281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dirty="0">
                <a:latin typeface="Arial MT"/>
                <a:cs typeface="Arial MT"/>
              </a:rPr>
              <a:t>Use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biogas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CNG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(Compressed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Natural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Gas)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need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encouraged.</a:t>
            </a:r>
            <a:endParaRPr sz="2600">
              <a:latin typeface="Arial MT"/>
              <a:cs typeface="Arial MT"/>
            </a:endParaRPr>
          </a:p>
          <a:p>
            <a:pPr marL="324485" marR="202565" indent="-274320">
              <a:lnSpc>
                <a:spcPts val="281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dirty="0">
                <a:latin typeface="Arial MT"/>
                <a:cs typeface="Arial MT"/>
              </a:rPr>
              <a:t>Those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species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trees such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baval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(Acacia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nilotica)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 least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smoky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should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planted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used.</a:t>
            </a:r>
            <a:endParaRPr sz="2600">
              <a:latin typeface="Arial MT"/>
              <a:cs typeface="Arial MT"/>
            </a:endParaRPr>
          </a:p>
          <a:p>
            <a:pPr marL="325120" indent="-274320">
              <a:lnSpc>
                <a:spcPct val="100000"/>
              </a:lnSpc>
              <a:spcBef>
                <a:spcPts val="2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25120" algn="l"/>
              </a:tabLst>
            </a:pPr>
            <a:r>
              <a:rPr sz="2600" spc="-509" dirty="0">
                <a:latin typeface="Arial MT"/>
                <a:cs typeface="Arial MT"/>
              </a:rPr>
              <a:t>Se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600" spc="-509" dirty="0">
                <a:latin typeface="Arial MT"/>
                <a:cs typeface="Arial MT"/>
              </a:rPr>
              <a:t>g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2600" spc="-509" dirty="0">
                <a:latin typeface="Arial MT"/>
                <a:cs typeface="Arial MT"/>
              </a:rPr>
              <a:t>r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IR</a:t>
            </a:r>
            <a:r>
              <a:rPr sz="2600" spc="-509" dirty="0">
                <a:latin typeface="Arial MT"/>
                <a:cs typeface="Arial MT"/>
              </a:rPr>
              <a:t>e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509" dirty="0">
                <a:latin typeface="Arial MT"/>
                <a:cs typeface="Arial MT"/>
              </a:rPr>
              <a:t>g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509" dirty="0">
                <a:latin typeface="Arial MT"/>
                <a:cs typeface="Arial MT"/>
              </a:rPr>
              <a:t>a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ME</a:t>
            </a:r>
            <a:r>
              <a:rPr sz="2600" spc="-509" dirty="0">
                <a:latin typeface="Arial MT"/>
                <a:cs typeface="Arial MT"/>
              </a:rPr>
              <a:t>t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509" dirty="0">
                <a:latin typeface="Arial MT"/>
                <a:cs typeface="Arial MT"/>
              </a:rPr>
              <a:t>io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TA</a:t>
            </a:r>
            <a:r>
              <a:rPr sz="2600" spc="-509" dirty="0">
                <a:latin typeface="Arial MT"/>
                <a:cs typeface="Arial MT"/>
              </a:rPr>
              <a:t>n</a:t>
            </a:r>
            <a:r>
              <a:rPr sz="2100" spc="-765" baseline="-34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100" spc="-44" baseline="-3400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2100" spc="-607" baseline="-34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405" dirty="0">
                <a:latin typeface="Arial MT"/>
                <a:cs typeface="Arial MT"/>
              </a:rPr>
              <a:t>o</a:t>
            </a:r>
            <a:r>
              <a:rPr sz="2100" spc="-607" baseline="-3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05" dirty="0">
                <a:latin typeface="Arial MT"/>
                <a:cs typeface="Arial MT"/>
              </a:rPr>
              <a:t>f</a:t>
            </a:r>
            <a:r>
              <a:rPr sz="2100" spc="-607" baseline="-34000" dirty="0">
                <a:solidFill>
                  <a:srgbClr val="696363"/>
                </a:solidFill>
                <a:latin typeface="Arial MT"/>
                <a:cs typeface="Arial MT"/>
              </a:rPr>
              <a:t>LL</a:t>
            </a:r>
            <a:r>
              <a:rPr sz="2600" spc="-405" dirty="0">
                <a:latin typeface="Arial MT"/>
                <a:cs typeface="Arial MT"/>
              </a:rPr>
              <a:t>w</a:t>
            </a:r>
            <a:r>
              <a:rPr sz="2100" spc="-607" baseline="-34000" dirty="0">
                <a:solidFill>
                  <a:srgbClr val="696363"/>
                </a:solidFill>
                <a:latin typeface="Arial MT"/>
                <a:cs typeface="Arial MT"/>
              </a:rPr>
              <a:t>UT</a:t>
            </a:r>
            <a:r>
              <a:rPr sz="2600" spc="-405" dirty="0">
                <a:latin typeface="Arial MT"/>
                <a:cs typeface="Arial MT"/>
              </a:rPr>
              <a:t>a</a:t>
            </a:r>
            <a:r>
              <a:rPr sz="2100" spc="-607" baseline="-34000" dirty="0">
                <a:solidFill>
                  <a:srgbClr val="696363"/>
                </a:solidFill>
                <a:latin typeface="Arial MT"/>
                <a:cs typeface="Arial MT"/>
              </a:rPr>
              <a:t>IO</a:t>
            </a:r>
            <a:r>
              <a:rPr sz="2600" spc="-405" dirty="0">
                <a:latin typeface="Arial MT"/>
                <a:cs typeface="Arial MT"/>
              </a:rPr>
              <a:t>s</a:t>
            </a:r>
            <a:r>
              <a:rPr sz="2100" spc="-607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05" dirty="0">
                <a:latin typeface="Arial MT"/>
                <a:cs typeface="Arial MT"/>
              </a:rPr>
              <a:t>te,</a:t>
            </a:r>
            <a:r>
              <a:rPr sz="2600" spc="-2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pretreatment</a:t>
            </a:r>
            <a:r>
              <a:rPr sz="2600" spc="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at</a:t>
            </a:r>
            <a:r>
              <a:rPr sz="2600" spc="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source,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0095" marR="5080" indent="-289750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Prevention</a:t>
            </a:r>
            <a:r>
              <a:rPr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dirty="0"/>
              <a:t>control</a:t>
            </a:r>
            <a:r>
              <a:rPr spc="-1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spc="-5" dirty="0"/>
              <a:t>industrial </a:t>
            </a:r>
            <a:r>
              <a:rPr u="none" spc="-985" dirty="0"/>
              <a:t> </a:t>
            </a:r>
            <a:r>
              <a:rPr spc="-5" dirty="0"/>
              <a:t>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1328292"/>
            <a:ext cx="7860030" cy="456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just">
              <a:lnSpc>
                <a:spcPct val="15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Use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cleaner fuels such as liquefied natural gas </a:t>
            </a:r>
            <a:r>
              <a:rPr sz="2400" dirty="0">
                <a:latin typeface="Arial MT"/>
                <a:cs typeface="Arial MT"/>
              </a:rPr>
              <a:t>(LNG)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 power plants, fertilizer plants </a:t>
            </a:r>
            <a:r>
              <a:rPr sz="2400" dirty="0">
                <a:latin typeface="Arial MT"/>
                <a:cs typeface="Arial MT"/>
              </a:rPr>
              <a:t>etc. </a:t>
            </a:r>
            <a:r>
              <a:rPr sz="2400" spc="-5" dirty="0">
                <a:latin typeface="Arial MT"/>
                <a:cs typeface="Arial MT"/>
              </a:rPr>
              <a:t>Which is cheaper in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addition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 </a:t>
            </a:r>
            <a:r>
              <a:rPr sz="2400" spc="-5" dirty="0">
                <a:latin typeface="Arial MT"/>
                <a:cs typeface="Arial MT"/>
              </a:rPr>
              <a:t>being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environmentally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friendly.</a:t>
            </a:r>
            <a:endParaRPr sz="2400">
              <a:latin typeface="Arial MT"/>
              <a:cs typeface="Arial MT"/>
            </a:endParaRPr>
          </a:p>
          <a:p>
            <a:pPr marL="286385" marR="121285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Employing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environment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friendly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industrial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processes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so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that </a:t>
            </a:r>
            <a:r>
              <a:rPr sz="2400" spc="-5" dirty="0">
                <a:latin typeface="Arial MT"/>
                <a:cs typeface="Arial MT"/>
              </a:rPr>
              <a:t>emission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pollutants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hazardous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waste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minimized.</a:t>
            </a:r>
            <a:endParaRPr sz="24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Installing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devices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which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reduce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release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pollutants.</a:t>
            </a:r>
            <a:endParaRPr sz="2400">
              <a:latin typeface="Arial MT"/>
              <a:cs typeface="Arial MT"/>
            </a:endParaRPr>
          </a:p>
          <a:p>
            <a:pPr marL="286385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latin typeface="Arial MT"/>
                <a:cs typeface="Arial MT"/>
              </a:rPr>
              <a:t>Devices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like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filters,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electrostatic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precipitators,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etc.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13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4929" y="6314643"/>
            <a:ext cx="1981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14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199999"/>
            <a:ext cx="8058784" cy="666559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635"/>
              </a:spcBef>
              <a:buClr>
                <a:srgbClr val="00AFEF"/>
              </a:buClr>
              <a:buSzPct val="85000"/>
              <a:buFont typeface="Wingdings" panose="05000000000000000000"/>
              <a:buChar char=""/>
              <a:tabLst>
                <a:tab pos="469265" algn="l"/>
                <a:tab pos="469900" algn="l"/>
              </a:tabLst>
            </a:pPr>
            <a:r>
              <a:rPr sz="2600" dirty="0">
                <a:latin typeface="Arial MT"/>
                <a:cs typeface="Arial MT"/>
              </a:rPr>
              <a:t>Filters</a:t>
            </a:r>
            <a:endParaRPr sz="2600">
              <a:latin typeface="Arial MT"/>
              <a:cs typeface="Arial MT"/>
            </a:endParaRPr>
          </a:p>
          <a:p>
            <a:pPr marL="469900" marR="991235" indent="-457200">
              <a:lnSpc>
                <a:spcPct val="13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Arial MT"/>
              <a:buChar char="•"/>
              <a:tabLst>
                <a:tab pos="554990" algn="l"/>
                <a:tab pos="555625" algn="l"/>
              </a:tabLst>
            </a:pPr>
            <a:r>
              <a:rPr dirty="0"/>
              <a:t>	</a:t>
            </a:r>
            <a:r>
              <a:rPr sz="2600" dirty="0">
                <a:latin typeface="Arial MT"/>
                <a:cs typeface="Arial MT"/>
              </a:rPr>
              <a:t>They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remove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particulate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matter</a:t>
            </a:r>
            <a:r>
              <a:rPr sz="2600" spc="-5" dirty="0">
                <a:latin typeface="Arial MT"/>
                <a:cs typeface="Arial MT"/>
              </a:rPr>
              <a:t> from</a:t>
            </a:r>
            <a:r>
              <a:rPr sz="2600" dirty="0">
                <a:latin typeface="Arial MT"/>
                <a:cs typeface="Arial MT"/>
              </a:rPr>
              <a:t> the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gas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stream.</a:t>
            </a:r>
            <a:endParaRPr sz="2600">
              <a:latin typeface="Arial MT"/>
              <a:cs typeface="Arial MT"/>
            </a:endParaRPr>
          </a:p>
          <a:p>
            <a:pPr marL="469900" marR="410845" indent="-457200">
              <a:lnSpc>
                <a:spcPct val="130000"/>
              </a:lnSpc>
              <a:spcBef>
                <a:spcPts val="600"/>
              </a:spcBef>
              <a:buClr>
                <a:srgbClr val="00AFEF"/>
              </a:buClr>
              <a:buSzPct val="85000"/>
              <a:buChar char="•"/>
              <a:tabLst>
                <a:tab pos="469265" algn="l"/>
                <a:tab pos="469900" algn="l"/>
              </a:tabLst>
            </a:pPr>
            <a:r>
              <a:rPr sz="2600" spc="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medium of a </a:t>
            </a:r>
            <a:r>
              <a:rPr sz="2600" spc="-5" dirty="0">
                <a:latin typeface="Arial MT"/>
                <a:cs typeface="Arial MT"/>
              </a:rPr>
              <a:t>filter </a:t>
            </a:r>
            <a:r>
              <a:rPr sz="2600" dirty="0">
                <a:latin typeface="Arial MT"/>
                <a:cs typeface="Arial MT"/>
              </a:rPr>
              <a:t>may be made of fibrous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materials like cloth, granular material like sand, a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rigid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like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screen,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</a:t>
            </a:r>
            <a:r>
              <a:rPr sz="2600" spc="5" dirty="0">
                <a:latin typeface="Arial MT"/>
                <a:cs typeface="Arial MT"/>
              </a:rPr>
              <a:t>any </a:t>
            </a:r>
            <a:r>
              <a:rPr sz="2600" dirty="0">
                <a:latin typeface="Arial MT"/>
                <a:cs typeface="Arial MT"/>
              </a:rPr>
              <a:t>mat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like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felt </a:t>
            </a:r>
            <a:r>
              <a:rPr sz="2600" spc="5" dirty="0">
                <a:latin typeface="Arial MT"/>
                <a:cs typeface="Arial MT"/>
              </a:rPr>
              <a:t>pad.</a:t>
            </a:r>
            <a:endParaRPr sz="2600">
              <a:latin typeface="Arial MT"/>
              <a:cs typeface="Arial MT"/>
            </a:endParaRPr>
          </a:p>
          <a:p>
            <a:pPr marL="469900" marR="5080" indent="-457200">
              <a:lnSpc>
                <a:spcPct val="130000"/>
              </a:lnSpc>
              <a:spcBef>
                <a:spcPts val="605"/>
              </a:spcBef>
              <a:buClr>
                <a:srgbClr val="00AFEF"/>
              </a:buClr>
              <a:buSzPct val="85000"/>
              <a:buChar char="•"/>
              <a:tabLst>
                <a:tab pos="469265" algn="l"/>
                <a:tab pos="469900" algn="l"/>
              </a:tabLst>
            </a:pPr>
            <a:r>
              <a:rPr sz="2600" spc="5" dirty="0">
                <a:latin typeface="Arial MT"/>
                <a:cs typeface="Arial MT"/>
              </a:rPr>
              <a:t>Bughouse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filtration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system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most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common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one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and </a:t>
            </a:r>
            <a:r>
              <a:rPr sz="2600" dirty="0">
                <a:latin typeface="Arial MT"/>
                <a:cs typeface="Arial MT"/>
              </a:rPr>
              <a:t>is made of cotton or synthetic fibers ( for low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temperatures) or glass cloth fabrics (for higher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temperature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up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to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290oC).</a:t>
            </a:r>
            <a:endParaRPr sz="2600">
              <a:latin typeface="Arial MT"/>
              <a:cs typeface="Arial MT"/>
            </a:endParaRPr>
          </a:p>
          <a:p>
            <a:pPr marL="469900" indent="-457200">
              <a:lnSpc>
                <a:spcPct val="100000"/>
              </a:lnSpc>
              <a:spcBef>
                <a:spcPts val="1535"/>
              </a:spcBef>
              <a:buClr>
                <a:srgbClr val="00AFEF"/>
              </a:buClr>
              <a:buSzPct val="85000"/>
              <a:buFont typeface="Wingdings" panose="05000000000000000000"/>
              <a:buChar char=""/>
              <a:tabLst>
                <a:tab pos="469265" algn="l"/>
                <a:tab pos="469900" algn="l"/>
              </a:tabLst>
            </a:pPr>
            <a:r>
              <a:rPr sz="2600" dirty="0">
                <a:latin typeface="Arial MT"/>
                <a:cs typeface="Arial MT"/>
              </a:rPr>
              <a:t>Electrostatic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precipitators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(ESP)</a:t>
            </a:r>
            <a:endParaRPr sz="2600">
              <a:latin typeface="Arial MT"/>
              <a:cs typeface="Arial MT"/>
            </a:endParaRPr>
          </a:p>
          <a:p>
            <a:pPr marL="546100">
              <a:lnSpc>
                <a:spcPts val="1495"/>
              </a:lnSpc>
              <a:spcBef>
                <a:spcPts val="23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  <a:p>
            <a:pPr marL="469900" indent="-457200">
              <a:lnSpc>
                <a:spcPts val="2935"/>
              </a:lnSpc>
              <a:buClr>
                <a:srgbClr val="00AFEF"/>
              </a:buClr>
              <a:buSzPct val="85000"/>
              <a:buFont typeface="Wingdings" panose="05000000000000000000"/>
              <a:buChar char=""/>
              <a:tabLst>
                <a:tab pos="469265" algn="l"/>
                <a:tab pos="469900" algn="l"/>
              </a:tabLst>
            </a:pPr>
            <a:r>
              <a:rPr sz="2600" spc="5" dirty="0">
                <a:latin typeface="Arial MT"/>
                <a:cs typeface="Arial MT"/>
              </a:rPr>
              <a:t>The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emanating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dust is </a:t>
            </a:r>
            <a:r>
              <a:rPr sz="2600" spc="5" dirty="0">
                <a:latin typeface="Arial MT"/>
                <a:cs typeface="Arial MT"/>
              </a:rPr>
              <a:t>charged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with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ions and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the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338073"/>
            <a:ext cx="8524875" cy="581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447040" indent="-457200">
              <a:lnSpc>
                <a:spcPct val="150000"/>
              </a:lnSpc>
              <a:spcBef>
                <a:spcPts val="100"/>
              </a:spcBef>
              <a:buClr>
                <a:srgbClr val="00AFEF"/>
              </a:buClr>
              <a:buSzPct val="85000"/>
              <a:buChar char="•"/>
              <a:tabLst>
                <a:tab pos="469265" algn="l"/>
                <a:tab pos="469900" algn="l"/>
              </a:tabLst>
            </a:pPr>
            <a:r>
              <a:rPr sz="2400" dirty="0">
                <a:latin typeface="Arial MT"/>
                <a:cs typeface="Arial MT"/>
              </a:rPr>
              <a:t>The particles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removed from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collection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surface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occasional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shaking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dirty="0">
                <a:latin typeface="Arial MT"/>
                <a:cs typeface="Arial MT"/>
              </a:rPr>
              <a:t> rapping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surface.</a:t>
            </a:r>
            <a:endParaRPr sz="2400">
              <a:latin typeface="Arial MT"/>
              <a:cs typeface="Arial MT"/>
            </a:endParaRPr>
          </a:p>
          <a:p>
            <a:pPr marL="469900" indent="-457200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 MT"/>
                <a:cs typeface="Arial MT"/>
              </a:rPr>
              <a:t>ESPs </a:t>
            </a:r>
            <a:r>
              <a:rPr sz="2400" dirty="0">
                <a:latin typeface="Arial MT"/>
                <a:cs typeface="Arial MT"/>
              </a:rPr>
              <a:t>are used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 </a:t>
            </a:r>
            <a:r>
              <a:rPr sz="2400" spc="-5" dirty="0">
                <a:latin typeface="Arial MT"/>
                <a:cs typeface="Arial MT"/>
              </a:rPr>
              <a:t>boilers,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furnaces, 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many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other </a:t>
            </a:r>
            <a:r>
              <a:rPr sz="2400" spc="-5" dirty="0">
                <a:latin typeface="Arial MT"/>
                <a:cs typeface="Arial MT"/>
              </a:rPr>
              <a:t>units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endParaRPr sz="24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Arial MT"/>
                <a:cs typeface="Arial MT"/>
              </a:rPr>
              <a:t>thermal</a:t>
            </a:r>
            <a:r>
              <a:rPr sz="2400" spc="-5" dirty="0">
                <a:latin typeface="Arial MT"/>
                <a:cs typeface="Arial MT"/>
              </a:rPr>
              <a:t> power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plants,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cement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factories,</a:t>
            </a:r>
            <a:r>
              <a:rPr sz="2400" spc="-5" dirty="0">
                <a:latin typeface="Arial MT"/>
                <a:cs typeface="Arial MT"/>
              </a:rPr>
              <a:t> steel</a:t>
            </a:r>
            <a:r>
              <a:rPr sz="2400" dirty="0">
                <a:latin typeface="Arial MT"/>
                <a:cs typeface="Arial MT"/>
              </a:rPr>
              <a:t> plants, etc.</a:t>
            </a:r>
            <a:endParaRPr sz="2400">
              <a:latin typeface="Arial MT"/>
              <a:cs typeface="Arial MT"/>
            </a:endParaRPr>
          </a:p>
          <a:p>
            <a:pPr marL="469900" indent="-457200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Wingdings" panose="05000000000000000000"/>
              <a:buChar char=""/>
              <a:tabLst>
                <a:tab pos="469265" algn="l"/>
                <a:tab pos="469900" algn="l"/>
              </a:tabLst>
            </a:pPr>
            <a:r>
              <a:rPr sz="2400" dirty="0">
                <a:latin typeface="Arial MT"/>
                <a:cs typeface="Arial MT"/>
              </a:rPr>
              <a:t>Inertial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collectors</a:t>
            </a:r>
            <a:endParaRPr sz="2400">
              <a:latin typeface="Arial MT"/>
              <a:cs typeface="Arial MT"/>
            </a:endParaRPr>
          </a:p>
          <a:p>
            <a:pPr marL="286385" marR="48895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Char char="•"/>
              <a:tabLst>
                <a:tab pos="286385" algn="l"/>
                <a:tab pos="287020" algn="l"/>
              </a:tabLst>
            </a:pPr>
            <a:r>
              <a:rPr sz="2400" dirty="0">
                <a:latin typeface="Arial MT"/>
                <a:cs typeface="Arial MT"/>
              </a:rPr>
              <a:t>It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works</a:t>
            </a:r>
            <a:r>
              <a:rPr sz="2400" dirty="0">
                <a:latin typeface="Arial MT"/>
                <a:cs typeface="Arial MT"/>
              </a:rPr>
              <a:t> on 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principle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that </a:t>
            </a:r>
            <a:r>
              <a:rPr sz="2400" spc="-5" dirty="0">
                <a:latin typeface="Arial MT"/>
                <a:cs typeface="Arial MT"/>
              </a:rPr>
              <a:t>inertia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SPM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gas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is </a:t>
            </a:r>
            <a:r>
              <a:rPr sz="2400" spc="-5" dirty="0">
                <a:latin typeface="Arial MT"/>
                <a:cs typeface="Arial MT"/>
              </a:rPr>
              <a:t>higher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than</a:t>
            </a:r>
            <a:r>
              <a:rPr sz="2400" dirty="0">
                <a:latin typeface="Arial MT"/>
                <a:cs typeface="Arial MT"/>
              </a:rPr>
              <a:t> its </a:t>
            </a:r>
            <a:r>
              <a:rPr sz="2400" spc="-5" dirty="0">
                <a:latin typeface="Arial MT"/>
                <a:cs typeface="Arial MT"/>
              </a:rPr>
              <a:t>solvent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inertia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function</a:t>
            </a:r>
            <a:r>
              <a:rPr sz="2400" dirty="0">
                <a:latin typeface="Arial MT"/>
                <a:cs typeface="Arial MT"/>
              </a:rPr>
              <a:t> 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mass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particulate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matter</a:t>
            </a:r>
            <a:r>
              <a:rPr sz="2400" spc="-5" dirty="0">
                <a:latin typeface="Arial MT"/>
                <a:cs typeface="Arial MT"/>
              </a:rPr>
              <a:t> this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device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collects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heavier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more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efficiently.</a:t>
            </a:r>
            <a:endParaRPr sz="24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‘Cyclone’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common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inertial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collector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used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gas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cleaning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15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459" y="6150051"/>
            <a:ext cx="2983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-30000" dirty="0">
                <a:latin typeface="Arial MT"/>
                <a:cs typeface="Arial MT"/>
              </a:rPr>
              <a:t>p</a:t>
            </a:r>
            <a:r>
              <a:rPr sz="3600" spc="-22" baseline="-30000" dirty="0">
                <a:latin typeface="Arial MT"/>
                <a:cs typeface="Arial MT"/>
              </a:rPr>
              <a:t>l</a:t>
            </a:r>
            <a:r>
              <a:rPr sz="3600" spc="-839" baseline="-30000" dirty="0">
                <a:latin typeface="Arial MT"/>
                <a:cs typeface="Arial MT"/>
              </a:rPr>
              <a:t>a</a:t>
            </a:r>
            <a:r>
              <a:rPr sz="1400" spc="-385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3600" spc="-1432" baseline="-30000" dirty="0">
                <a:latin typeface="Arial MT"/>
                <a:cs typeface="Arial MT"/>
              </a:rPr>
              <a:t>n</a:t>
            </a:r>
            <a:r>
              <a:rPr sz="1400" spc="-65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3600" spc="-914" baseline="-30000" dirty="0">
                <a:latin typeface="Arial MT"/>
                <a:cs typeface="Arial MT"/>
              </a:rPr>
              <a:t>t</a:t>
            </a:r>
            <a:r>
              <a:rPr sz="1400" spc="-33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3600" spc="-1312" baseline="-30000" dirty="0">
                <a:latin typeface="Arial MT"/>
                <a:cs typeface="Arial MT"/>
              </a:rPr>
              <a:t>s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1400" spc="-540" dirty="0">
                <a:solidFill>
                  <a:srgbClr val="696363"/>
                </a:solidFill>
                <a:latin typeface="Arial MT"/>
                <a:cs typeface="Arial MT"/>
              </a:rPr>
              <a:t>R</a:t>
            </a:r>
            <a:r>
              <a:rPr sz="3600" spc="-209" baseline="-30000" dirty="0">
                <a:latin typeface="Arial MT"/>
                <a:cs typeface="Arial MT"/>
              </a:rPr>
              <a:t>.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1400" spc="-10" dirty="0">
                <a:solidFill>
                  <a:srgbClr val="696363"/>
                </a:solidFill>
                <a:latin typeface="Arial MT"/>
                <a:cs typeface="Arial MT"/>
              </a:rPr>
              <a:t>NM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1400" spc="-1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1400" spc="-114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AL</a:t>
            </a:r>
            <a:r>
              <a:rPr sz="1400" spc="-45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</a:t>
            </a:r>
            <a:r>
              <a:rPr sz="1400" spc="-10" dirty="0">
                <a:solidFill>
                  <a:srgbClr val="696363"/>
                </a:solidFill>
                <a:latin typeface="Arial MT"/>
                <a:cs typeface="Arial MT"/>
              </a:rPr>
              <a:t>U</a:t>
            </a:r>
            <a:r>
              <a:rPr sz="1400" spc="-1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673353"/>
            <a:ext cx="7846695" cy="501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Wingdings" panose="05000000000000000000"/>
              <a:buChar char=""/>
              <a:tabLst>
                <a:tab pos="287020" algn="l"/>
              </a:tabLst>
            </a:pPr>
            <a:r>
              <a:rPr sz="2400" dirty="0">
                <a:latin typeface="Arial MT"/>
                <a:cs typeface="Arial MT"/>
              </a:rPr>
              <a:t>Scrubbers</a:t>
            </a:r>
            <a:endParaRPr sz="2400">
              <a:latin typeface="Arial MT"/>
              <a:cs typeface="Arial MT"/>
            </a:endParaRPr>
          </a:p>
          <a:p>
            <a:pPr marL="370840" indent="-358775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0840" algn="l"/>
                <a:tab pos="371475" algn="l"/>
              </a:tabLst>
            </a:pPr>
            <a:r>
              <a:rPr sz="2400" spc="-5" dirty="0">
                <a:latin typeface="Arial MT"/>
                <a:cs typeface="Arial MT"/>
              </a:rPr>
              <a:t>Scrubbers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 </a:t>
            </a:r>
            <a:r>
              <a:rPr sz="2400" dirty="0">
                <a:latin typeface="Arial MT"/>
                <a:cs typeface="Arial MT"/>
              </a:rPr>
              <a:t>wet</a:t>
            </a:r>
            <a:r>
              <a:rPr sz="2400" spc="-5" dirty="0">
                <a:latin typeface="Arial MT"/>
                <a:cs typeface="Arial MT"/>
              </a:rPr>
              <a:t> collectors.</a:t>
            </a:r>
            <a:endParaRPr sz="2400">
              <a:latin typeface="Arial MT"/>
              <a:cs typeface="Arial MT"/>
            </a:endParaRPr>
          </a:p>
          <a:p>
            <a:pPr marL="286385" marR="73025" indent="-274320">
              <a:lnSpc>
                <a:spcPct val="15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dirty="0">
                <a:latin typeface="Arial MT"/>
                <a:cs typeface="Arial MT"/>
              </a:rPr>
              <a:t>They remove aerosols from a stream of gas either by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collecting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wet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surface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followed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their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removal,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dirty="0">
                <a:latin typeface="Arial MT"/>
                <a:cs typeface="Arial MT"/>
              </a:rPr>
              <a:t> wetted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scrubbing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liquid.</a:t>
            </a:r>
            <a:endParaRPr sz="2400">
              <a:latin typeface="Arial MT"/>
              <a:cs typeface="Arial MT"/>
            </a:endParaRPr>
          </a:p>
          <a:p>
            <a:pPr marL="286385" marR="5080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66395" algn="l"/>
                <a:tab pos="367030" algn="l"/>
              </a:tabLst>
            </a:pPr>
            <a:r>
              <a:rPr dirty="0"/>
              <a:t>	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get</a:t>
            </a:r>
            <a:r>
              <a:rPr sz="2400" spc="-5" dirty="0">
                <a:latin typeface="Arial MT"/>
                <a:cs typeface="Arial MT"/>
              </a:rPr>
              <a:t> trapped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they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travel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supporting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gaseous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medium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across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interface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liquid </a:t>
            </a:r>
            <a:r>
              <a:rPr sz="2400" dirty="0">
                <a:latin typeface="Arial MT"/>
                <a:cs typeface="Arial MT"/>
              </a:rPr>
              <a:t> scrubbing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medium.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16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4342"/>
            <a:ext cx="6398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5" dirty="0"/>
              <a:t>vehicular</a:t>
            </a:r>
            <a:r>
              <a:rPr spc="-15" dirty="0"/>
              <a:t> </a:t>
            </a:r>
            <a:r>
              <a:rPr spc="-5" dirty="0"/>
              <a:t>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1027981"/>
            <a:ext cx="8110220" cy="524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37465" indent="-274320">
              <a:lnSpc>
                <a:spcPct val="140000"/>
              </a:lnSpc>
              <a:spcBef>
                <a:spcPts val="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Standards have been set for the durability of catalytic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converters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reduce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vehicular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emission.</a:t>
            </a:r>
            <a:endParaRPr sz="2600">
              <a:latin typeface="Arial MT"/>
              <a:cs typeface="Arial MT"/>
            </a:endParaRPr>
          </a:p>
          <a:p>
            <a:pPr marL="286385" marR="393065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In cities like Delhi, motor vehicles need </a:t>
            </a:r>
            <a:r>
              <a:rPr sz="2600" spc="-5" dirty="0">
                <a:latin typeface="Arial MT"/>
                <a:cs typeface="Arial MT"/>
              </a:rPr>
              <a:t>to </a:t>
            </a:r>
            <a:r>
              <a:rPr sz="2600" dirty="0">
                <a:latin typeface="Arial MT"/>
                <a:cs typeface="Arial MT"/>
              </a:rPr>
              <a:t>obtain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 Under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Control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(PUC)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certificate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at regular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intervals.</a:t>
            </a:r>
            <a:endParaRPr sz="2600">
              <a:latin typeface="Arial MT"/>
              <a:cs typeface="Arial MT"/>
            </a:endParaRPr>
          </a:p>
          <a:p>
            <a:pPr marL="286385" marR="5080" indent="-274320">
              <a:lnSpc>
                <a:spcPct val="14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The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price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diesel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much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cheaper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than</a:t>
            </a:r>
            <a:r>
              <a:rPr sz="2600" spc="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petrol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promotes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use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diesel.</a:t>
            </a:r>
            <a:endParaRPr sz="2600">
              <a:latin typeface="Arial MT"/>
              <a:cs typeface="Arial MT"/>
            </a:endParaRPr>
          </a:p>
          <a:p>
            <a:pPr marL="286385" marR="926465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2110" algn="l"/>
                <a:tab pos="372745" algn="l"/>
              </a:tabLst>
            </a:pPr>
            <a:r>
              <a:rPr dirty="0"/>
              <a:t>	</a:t>
            </a:r>
            <a:r>
              <a:rPr sz="2600" spc="-145" dirty="0">
                <a:latin typeface="Arial MT"/>
                <a:cs typeface="Arial MT"/>
              </a:rPr>
              <a:t>To</a:t>
            </a:r>
            <a:r>
              <a:rPr sz="2600" dirty="0">
                <a:latin typeface="Arial MT"/>
                <a:cs typeface="Arial MT"/>
              </a:rPr>
              <a:t> reduce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emission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sulphur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dioxide,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sulphur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content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 diesel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has been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reduced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0.05%.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17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415798"/>
            <a:ext cx="46767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NOISE</a:t>
            </a:r>
            <a:r>
              <a:rPr sz="4000" spc="-8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18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444497"/>
            <a:ext cx="7808595" cy="5071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Noise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one 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most pervasive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pollutant.</a:t>
            </a:r>
            <a:endParaRPr sz="2600">
              <a:latin typeface="Arial MT"/>
              <a:cs typeface="Arial MT"/>
            </a:endParaRPr>
          </a:p>
          <a:p>
            <a:pPr marL="286385" marR="128270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-5" dirty="0">
                <a:latin typeface="Arial MT"/>
                <a:cs typeface="Arial MT"/>
              </a:rPr>
              <a:t>Noise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by definition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“sound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without </a:t>
            </a:r>
            <a:r>
              <a:rPr sz="2600" dirty="0">
                <a:latin typeface="Arial MT"/>
                <a:cs typeface="Arial MT"/>
              </a:rPr>
              <a:t>value”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or</a:t>
            </a:r>
            <a:r>
              <a:rPr sz="2600" dirty="0">
                <a:latin typeface="Arial MT"/>
                <a:cs typeface="Arial MT"/>
              </a:rPr>
              <a:t> “any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noise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that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is</a:t>
            </a:r>
            <a:r>
              <a:rPr sz="260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unwanted by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recipient”.</a:t>
            </a:r>
            <a:endParaRPr sz="26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216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Noise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level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measured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 terms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decibels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(dB).</a:t>
            </a:r>
            <a:endParaRPr sz="2600">
              <a:latin typeface="Arial MT"/>
              <a:cs typeface="Arial MT"/>
            </a:endParaRPr>
          </a:p>
          <a:p>
            <a:pPr marL="286385" marR="5080" algn="just">
              <a:lnSpc>
                <a:spcPct val="150000"/>
              </a:lnSpc>
            </a:pPr>
            <a:r>
              <a:rPr sz="2600" spc="-25" dirty="0">
                <a:latin typeface="Arial MT"/>
                <a:cs typeface="Arial MT"/>
              </a:rPr>
              <a:t>W.H.O. </a:t>
            </a:r>
            <a:r>
              <a:rPr sz="2600" spc="-10" dirty="0">
                <a:latin typeface="Arial MT"/>
                <a:cs typeface="Arial MT"/>
              </a:rPr>
              <a:t>(World </a:t>
            </a:r>
            <a:r>
              <a:rPr sz="2600" dirty="0">
                <a:latin typeface="Arial MT"/>
                <a:cs typeface="Arial MT"/>
              </a:rPr>
              <a:t>Health Organization) has prescribed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optimum noise level as 45 dB by day and 35 dB by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night.</a:t>
            </a:r>
            <a:endParaRPr sz="2600">
              <a:latin typeface="Arial MT"/>
              <a:cs typeface="Arial MT"/>
            </a:endParaRPr>
          </a:p>
          <a:p>
            <a:pPr marL="287020" indent="-274320" algn="just">
              <a:lnSpc>
                <a:spcPct val="100000"/>
              </a:lnSpc>
              <a:spcBef>
                <a:spcPts val="216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Anything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above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80 dB is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hazardous.</a:t>
            </a:r>
            <a:endParaRPr sz="26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  <a:spcBef>
                <a:spcPts val="36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26472" y="2050472"/>
            <a:ext cx="8312727" cy="29094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4994" y="1092454"/>
            <a:ext cx="57283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i="1" u="none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Sources</a:t>
            </a:r>
            <a:r>
              <a:rPr sz="2200" i="1" u="none" spc="1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200" i="1" u="none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of</a:t>
            </a:r>
            <a:r>
              <a:rPr sz="2200" i="1" u="none" spc="1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200" i="1" u="none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some noises</a:t>
            </a:r>
            <a:r>
              <a:rPr sz="2200" i="1" u="none" spc="3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200" i="1" u="none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and</a:t>
            </a:r>
            <a:r>
              <a:rPr sz="2200" i="1" u="none" spc="1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200" i="1" u="none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their</a:t>
            </a:r>
            <a:r>
              <a:rPr sz="2200" i="1" u="none" spc="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200" i="1" u="none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intensity</a:t>
            </a:r>
            <a:endParaRPr sz="2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19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29845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Introdu</a:t>
            </a:r>
            <a:r>
              <a:rPr sz="4000" spc="-20" dirty="0"/>
              <a:t>c</a:t>
            </a:r>
            <a:r>
              <a:rPr sz="4000" spc="-5" dirty="0"/>
              <a:t>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48130"/>
            <a:ext cx="7744459" cy="2876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Developmental activities produce large amount of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that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leads to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</a:t>
            </a:r>
            <a:r>
              <a:rPr sz="2600" spc="-35" dirty="0">
                <a:latin typeface="Arial MT"/>
                <a:cs typeface="Arial MT"/>
              </a:rPr>
              <a:t>air,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water,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soil,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oceans;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global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warming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acid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rains.</a:t>
            </a:r>
            <a:endParaRPr sz="2600">
              <a:latin typeface="Arial MT"/>
              <a:cs typeface="Arial MT"/>
            </a:endParaRPr>
          </a:p>
          <a:p>
            <a:pPr marL="286385" marR="374015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Untreated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improperly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treated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a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major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 of pollution of rivers and environmental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degradation causing ill health and loss of crop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spc="-15" dirty="0">
                <a:latin typeface="Arial MT"/>
                <a:cs typeface="Arial MT"/>
              </a:rPr>
              <a:t>productivity.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2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415798"/>
            <a:ext cx="64052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Sources of noise</a:t>
            </a:r>
            <a:r>
              <a:rPr sz="4000" spc="-20" dirty="0"/>
              <a:t> </a:t>
            </a:r>
            <a:r>
              <a:rPr sz="4000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07340" y="1375917"/>
            <a:ext cx="8580755" cy="4957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00AFEF"/>
              </a:buClr>
              <a:buSzPct val="84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Arial MT"/>
                <a:cs typeface="Arial MT"/>
              </a:rPr>
              <a:t>Sources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of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noise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pollution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are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many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and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may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be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located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indoors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or</a:t>
            </a:r>
            <a:endParaRPr sz="2200">
              <a:latin typeface="Arial MT"/>
              <a:cs typeface="Arial MT"/>
            </a:endParaRPr>
          </a:p>
          <a:p>
            <a:pPr marL="286385">
              <a:lnSpc>
                <a:spcPct val="100000"/>
              </a:lnSpc>
              <a:spcBef>
                <a:spcPts val="1585"/>
              </a:spcBef>
            </a:pPr>
            <a:r>
              <a:rPr sz="2200" spc="-5" dirty="0">
                <a:latin typeface="Arial MT"/>
                <a:cs typeface="Arial MT"/>
              </a:rPr>
              <a:t>outdoors.</a:t>
            </a:r>
            <a:endParaRPr sz="22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buClr>
                <a:srgbClr val="00AFEF"/>
              </a:buClr>
              <a:buSzPct val="84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Indoor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sources</a:t>
            </a:r>
            <a:endParaRPr sz="2200">
              <a:latin typeface="Arial" panose="020B0604020202020204"/>
              <a:cs typeface="Arial" panose="020B0604020202020204"/>
            </a:endParaRPr>
          </a:p>
          <a:p>
            <a:pPr marL="286385" marR="252095" indent="-274320" algn="just">
              <a:lnSpc>
                <a:spcPct val="160000"/>
              </a:lnSpc>
              <a:spcBef>
                <a:spcPts val="600"/>
              </a:spcBef>
              <a:buClr>
                <a:srgbClr val="00AFEF"/>
              </a:buClr>
              <a:buSzPct val="84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200" spc="-5" dirty="0">
                <a:latin typeface="Arial MT"/>
                <a:cs typeface="Arial MT"/>
              </a:rPr>
              <a:t>It include noise produced by radio, television, generators, electric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fans, air </a:t>
            </a:r>
            <a:r>
              <a:rPr sz="2200" dirty="0">
                <a:latin typeface="Arial MT"/>
                <a:cs typeface="Arial MT"/>
              </a:rPr>
              <a:t>coolers, </a:t>
            </a:r>
            <a:r>
              <a:rPr sz="2200" spc="-5" dirty="0">
                <a:latin typeface="Arial MT"/>
                <a:cs typeface="Arial MT"/>
              </a:rPr>
              <a:t>air conditioners, different home appliances, and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family </a:t>
            </a:r>
            <a:r>
              <a:rPr sz="2200" dirty="0">
                <a:latin typeface="Arial MT"/>
                <a:cs typeface="Arial MT"/>
              </a:rPr>
              <a:t>conflict.</a:t>
            </a:r>
            <a:endParaRPr sz="2200">
              <a:latin typeface="Arial MT"/>
              <a:cs typeface="Arial MT"/>
            </a:endParaRPr>
          </a:p>
          <a:p>
            <a:pPr marL="286385" marR="441960" indent="-274320" algn="just">
              <a:lnSpc>
                <a:spcPct val="160000"/>
              </a:lnSpc>
              <a:spcBef>
                <a:spcPts val="600"/>
              </a:spcBef>
              <a:buClr>
                <a:srgbClr val="00AFEF"/>
              </a:buClr>
              <a:buSzPct val="84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200" spc="-5" dirty="0">
                <a:latin typeface="Arial MT"/>
                <a:cs typeface="Arial MT"/>
              </a:rPr>
              <a:t>Noise pollution is more in cities due to a higher concentration of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population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and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industries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and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activities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such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transportation.</a:t>
            </a:r>
            <a:endParaRPr sz="2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AFEF"/>
              </a:buClr>
              <a:buFont typeface="Segoe UI Symbol" panose="020B0502040204020203"/>
              <a:buChar char="⚫"/>
            </a:pPr>
            <a:endParaRPr sz="185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buClr>
                <a:srgbClr val="00AFEF"/>
              </a:buClr>
              <a:buSzPct val="84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Arial MT"/>
                <a:cs typeface="Arial MT"/>
              </a:rPr>
              <a:t>Noise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like </a:t>
            </a:r>
            <a:r>
              <a:rPr sz="2200" spc="-5" dirty="0">
                <a:latin typeface="Arial MT"/>
                <a:cs typeface="Arial MT"/>
              </a:rPr>
              <a:t>other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pollutants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by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product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of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industrialization,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1659" y="6264474"/>
            <a:ext cx="4549140" cy="60579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2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2200" spc="-5" dirty="0">
                <a:latin typeface="Arial MT"/>
                <a:cs typeface="Arial MT"/>
              </a:rPr>
              <a:t>urbanization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and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modern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civilization.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70331"/>
            <a:ext cx="7853680" cy="5323840"/>
          </a:xfrm>
          <a:prstGeom prst="rect">
            <a:avLst/>
          </a:prstGeom>
        </p:spPr>
        <p:txBody>
          <a:bodyPr vert="horz" wrap="square" lIns="0" tIns="24701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9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Outdoor</a:t>
            </a:r>
            <a:r>
              <a:rPr sz="2600" b="1" u="heavy" spc="-5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sources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86385" marR="5080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It Include indiscriminate use of loudspeakers,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industrial activities, automobiles, rail </a:t>
            </a:r>
            <a:r>
              <a:rPr sz="2600" spc="-10" dirty="0">
                <a:latin typeface="Arial MT"/>
                <a:cs typeface="Arial MT"/>
              </a:rPr>
              <a:t>traffic, </a:t>
            </a:r>
            <a:r>
              <a:rPr sz="2600" dirty="0">
                <a:latin typeface="Arial MT"/>
                <a:cs typeface="Arial MT"/>
              </a:rPr>
              <a:t>aero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planes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activities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such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those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at market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place,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religious, social, and cultural functions, sports and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political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rallies.</a:t>
            </a:r>
            <a:endParaRPr sz="2600">
              <a:latin typeface="Arial MT"/>
              <a:cs typeface="Arial MT"/>
            </a:endParaRPr>
          </a:p>
          <a:p>
            <a:pPr marL="286385" marR="262890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rural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areas farm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machines,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pump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sets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 main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sources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noise pollution.</a:t>
            </a:r>
            <a:endParaRPr sz="26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185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During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festivals,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marriage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many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other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21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4859" y="5869170"/>
            <a:ext cx="7315834" cy="1134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40000"/>
              </a:lnSpc>
              <a:spcBef>
                <a:spcPts val="95"/>
              </a:spcBef>
            </a:pPr>
            <a:r>
              <a:rPr sz="2600" spc="-440" dirty="0">
                <a:latin typeface="Arial MT"/>
                <a:cs typeface="Arial MT"/>
              </a:rPr>
              <a:t>o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440" dirty="0">
                <a:latin typeface="Arial MT"/>
                <a:cs typeface="Arial MT"/>
              </a:rPr>
              <a:t>c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40" dirty="0">
                <a:latin typeface="Arial MT"/>
                <a:cs typeface="Arial MT"/>
              </a:rPr>
              <a:t>c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2600" spc="-440" dirty="0">
                <a:latin typeface="Arial MT"/>
                <a:cs typeface="Arial MT"/>
              </a:rPr>
              <a:t>a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IR</a:t>
            </a:r>
            <a:r>
              <a:rPr sz="2600" spc="-440" dirty="0">
                <a:latin typeface="Arial MT"/>
                <a:cs typeface="Arial MT"/>
              </a:rPr>
              <a:t>s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40" dirty="0">
                <a:latin typeface="Arial MT"/>
                <a:cs typeface="Arial MT"/>
              </a:rPr>
              <a:t>i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40" dirty="0">
                <a:latin typeface="Arial MT"/>
                <a:cs typeface="Arial MT"/>
              </a:rPr>
              <a:t>o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M</a:t>
            </a:r>
            <a:r>
              <a:rPr sz="2600" spc="-440" dirty="0">
                <a:latin typeface="Arial MT"/>
                <a:cs typeface="Arial MT"/>
              </a:rPr>
              <a:t>n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600" spc="-440" dirty="0">
                <a:latin typeface="Arial MT"/>
                <a:cs typeface="Arial MT"/>
              </a:rPr>
              <a:t>s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600" spc="-440" dirty="0">
                <a:latin typeface="Arial MT"/>
                <a:cs typeface="Arial MT"/>
              </a:rPr>
              <a:t>,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AL</a:t>
            </a:r>
            <a:r>
              <a:rPr sz="2600" spc="-440" dirty="0">
                <a:latin typeface="Arial MT"/>
                <a:cs typeface="Arial MT"/>
              </a:rPr>
              <a:t>u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440" dirty="0">
                <a:latin typeface="Arial MT"/>
                <a:cs typeface="Arial MT"/>
              </a:rPr>
              <a:t>s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40" dirty="0">
                <a:latin typeface="Arial MT"/>
                <a:cs typeface="Arial MT"/>
              </a:rPr>
              <a:t>e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LLU</a:t>
            </a:r>
            <a:r>
              <a:rPr sz="2600" spc="-440" dirty="0">
                <a:latin typeface="Arial MT"/>
                <a:cs typeface="Arial MT"/>
              </a:rPr>
              <a:t>o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TI</a:t>
            </a:r>
            <a:r>
              <a:rPr sz="2600" spc="-440" dirty="0">
                <a:latin typeface="Arial MT"/>
                <a:cs typeface="Arial MT"/>
              </a:rPr>
              <a:t>f</a:t>
            </a:r>
            <a:r>
              <a:rPr sz="2100" spc="-660" baseline="-30000" dirty="0">
                <a:solidFill>
                  <a:srgbClr val="696363"/>
                </a:solidFill>
                <a:latin typeface="Arial MT"/>
                <a:cs typeface="Arial MT"/>
              </a:rPr>
              <a:t>ON</a:t>
            </a:r>
            <a:r>
              <a:rPr sz="2600" spc="-440" dirty="0">
                <a:latin typeface="Arial MT"/>
                <a:cs typeface="Arial MT"/>
              </a:rPr>
              <a:t>fire</a:t>
            </a:r>
            <a:r>
              <a:rPr sz="2600" spc="-434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crackers contribute to noise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60902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Effects</a:t>
            </a:r>
            <a:r>
              <a:rPr sz="4000" spc="5" dirty="0"/>
              <a:t> </a:t>
            </a:r>
            <a:r>
              <a:rPr sz="4000" spc="-5" dirty="0"/>
              <a:t>of</a:t>
            </a:r>
            <a:r>
              <a:rPr sz="4000" spc="-10" dirty="0"/>
              <a:t> </a:t>
            </a:r>
            <a:r>
              <a:rPr sz="4000" spc="-5" dirty="0"/>
              <a:t>noise</a:t>
            </a:r>
            <a:r>
              <a:rPr sz="4000" spc="-2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40739" y="1901393"/>
            <a:ext cx="7318375" cy="3547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Noise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highly annoying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irritating.</a:t>
            </a:r>
            <a:endParaRPr sz="2600">
              <a:latin typeface="Arial MT"/>
              <a:cs typeface="Arial MT"/>
            </a:endParaRPr>
          </a:p>
          <a:p>
            <a:pPr marL="287020" marR="5080" indent="-274955">
              <a:lnSpc>
                <a:spcPct val="15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Noise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disturbs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sleep,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hypertension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(high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blood pressure), emotional problems such as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aggression,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mental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depression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annoyance.</a:t>
            </a:r>
            <a:endParaRPr sz="2600">
              <a:latin typeface="Arial MT"/>
              <a:cs typeface="Arial MT"/>
            </a:endParaRPr>
          </a:p>
          <a:p>
            <a:pPr marL="287020" marR="180975" indent="-274955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Noise pollution adversely </a:t>
            </a:r>
            <a:r>
              <a:rPr sz="2600" spc="-10" dirty="0">
                <a:latin typeface="Arial MT"/>
                <a:cs typeface="Arial MT"/>
              </a:rPr>
              <a:t>affects </a:t>
            </a:r>
            <a:r>
              <a:rPr sz="2600" spc="-5" dirty="0">
                <a:latin typeface="Arial MT"/>
                <a:cs typeface="Arial MT"/>
              </a:rPr>
              <a:t>efficiency </a:t>
            </a:r>
            <a:r>
              <a:rPr sz="2600" dirty="0">
                <a:latin typeface="Arial MT"/>
                <a:cs typeface="Arial MT"/>
              </a:rPr>
              <a:t>and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performance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individuals.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22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Prevention</a:t>
            </a:r>
            <a:r>
              <a:rPr spc="-2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control</a:t>
            </a:r>
            <a:r>
              <a:rPr spc="-2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5" dirty="0"/>
              <a:t>noise </a:t>
            </a:r>
            <a:r>
              <a:rPr u="none" spc="-985" dirty="0"/>
              <a:t> </a:t>
            </a:r>
            <a:r>
              <a:rPr spc="-5" dirty="0"/>
              <a:t>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404492"/>
            <a:ext cx="7510780" cy="456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5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Road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traffic</a:t>
            </a:r>
            <a:r>
              <a:rPr sz="2400" spc="-5" dirty="0">
                <a:latin typeface="Arial MT"/>
                <a:cs typeface="Arial MT"/>
              </a:rPr>
              <a:t> noise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reduced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better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designing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proper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maintenance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vehicles.</a:t>
            </a:r>
            <a:endParaRPr sz="2400">
              <a:latin typeface="Arial MT"/>
              <a:cs typeface="Arial MT"/>
            </a:endParaRPr>
          </a:p>
          <a:p>
            <a:pPr marL="286385" marR="95250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Noise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abatement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measures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include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creating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noise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mounds,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noise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attenuation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walls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well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maintained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roads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smooth </a:t>
            </a:r>
            <a:r>
              <a:rPr sz="2400" spc="-5" dirty="0">
                <a:latin typeface="Arial MT"/>
                <a:cs typeface="Arial MT"/>
              </a:rPr>
              <a:t>surfacing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roads.</a:t>
            </a:r>
            <a:endParaRPr sz="2400">
              <a:latin typeface="Arial MT"/>
              <a:cs typeface="Arial MT"/>
            </a:endParaRPr>
          </a:p>
          <a:p>
            <a:pPr marL="286385" marR="300355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Retrofitting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locomotives,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continuously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welded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rail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track,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use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electric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locomotives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or</a:t>
            </a:r>
            <a:r>
              <a:rPr sz="2400" spc="-5" dirty="0">
                <a:latin typeface="Arial MT"/>
                <a:cs typeface="Arial MT"/>
              </a:rPr>
              <a:t> deployment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quieter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rolling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stock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will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reduce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noises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emanating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23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150051"/>
            <a:ext cx="2597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ENV</a:t>
            </a:r>
            <a:r>
              <a:rPr sz="3600" spc="-660" baseline="3000" dirty="0">
                <a:latin typeface="Arial MT"/>
                <a:cs typeface="Arial MT"/>
              </a:rPr>
              <a:t>fr</a:t>
            </a: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IR</a:t>
            </a:r>
            <a:r>
              <a:rPr sz="3600" spc="-660" baseline="3000" dirty="0">
                <a:latin typeface="Arial MT"/>
                <a:cs typeface="Arial MT"/>
              </a:rPr>
              <a:t>o</a:t>
            </a: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3600" spc="-660" baseline="3000" dirty="0">
                <a:latin typeface="Arial MT"/>
                <a:cs typeface="Arial MT"/>
              </a:rPr>
              <a:t>m</a:t>
            </a: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NME</a:t>
            </a:r>
            <a:r>
              <a:rPr sz="3600" spc="-660" baseline="3000" dirty="0">
                <a:latin typeface="Arial MT"/>
                <a:cs typeface="Arial MT"/>
              </a:rPr>
              <a:t>tr</a:t>
            </a: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3600" spc="-660" baseline="3000" dirty="0">
                <a:latin typeface="Arial MT"/>
                <a:cs typeface="Arial MT"/>
              </a:rPr>
              <a:t>a</a:t>
            </a: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TA</a:t>
            </a:r>
            <a:r>
              <a:rPr sz="3600" spc="-660" baseline="3000" dirty="0">
                <a:latin typeface="Arial MT"/>
                <a:cs typeface="Arial MT"/>
              </a:rPr>
              <a:t>in</a:t>
            </a:r>
            <a:r>
              <a:rPr sz="1400" spc="-44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3600" spc="-765" baseline="3000" dirty="0">
                <a:latin typeface="Arial MT"/>
                <a:cs typeface="Arial MT"/>
              </a:rPr>
              <a:t>s</a:t>
            </a:r>
            <a:r>
              <a:rPr sz="1400" spc="-509" dirty="0">
                <a:solidFill>
                  <a:srgbClr val="696363"/>
                </a:solidFill>
                <a:latin typeface="Arial MT"/>
                <a:cs typeface="Arial MT"/>
              </a:rPr>
              <a:t>PO</a:t>
            </a:r>
            <a:r>
              <a:rPr sz="3600" spc="-765" baseline="3000" dirty="0">
                <a:latin typeface="Arial MT"/>
                <a:cs typeface="Arial MT"/>
              </a:rPr>
              <a:t>.</a:t>
            </a:r>
            <a:r>
              <a:rPr sz="3600" spc="-742" baseline="3000" dirty="0"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696363"/>
                </a:solidFill>
                <a:latin typeface="Arial MT"/>
                <a:cs typeface="Arial MT"/>
              </a:rPr>
              <a:t>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584962"/>
            <a:ext cx="8245475" cy="548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349250" indent="-274320">
              <a:lnSpc>
                <a:spcPct val="13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Air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traffic </a:t>
            </a:r>
            <a:r>
              <a:rPr sz="2400" spc="-5" dirty="0">
                <a:latin typeface="Arial MT"/>
                <a:cs typeface="Arial MT"/>
              </a:rPr>
              <a:t>noise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reduced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appropriate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insulation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introduction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noise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regulations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take </a:t>
            </a:r>
            <a:r>
              <a:rPr sz="2400" spc="-15" dirty="0">
                <a:latin typeface="Arial MT"/>
                <a:cs typeface="Arial MT"/>
              </a:rPr>
              <a:t>off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landing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aircrafts</a:t>
            </a:r>
            <a:r>
              <a:rPr sz="2400" dirty="0">
                <a:latin typeface="Arial MT"/>
                <a:cs typeface="Arial MT"/>
              </a:rPr>
              <a:t> at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airport.</a:t>
            </a:r>
            <a:endParaRPr sz="2400">
              <a:latin typeface="Arial MT"/>
              <a:cs typeface="Arial MT"/>
            </a:endParaRPr>
          </a:p>
          <a:p>
            <a:pPr marL="286385" marR="828675" indent="-274320">
              <a:lnSpc>
                <a:spcPct val="13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Industrial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noises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reduced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sound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proofing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equipment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like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generators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areas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producing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noise.</a:t>
            </a:r>
            <a:endParaRPr sz="2400">
              <a:latin typeface="Arial MT"/>
              <a:cs typeface="Arial MT"/>
            </a:endParaRPr>
          </a:p>
          <a:p>
            <a:pPr marL="286385" marR="143510" indent="-274320">
              <a:lnSpc>
                <a:spcPct val="13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Power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tools, </a:t>
            </a:r>
            <a:r>
              <a:rPr sz="2400" spc="-5" dirty="0">
                <a:latin typeface="Arial MT"/>
                <a:cs typeface="Arial MT"/>
              </a:rPr>
              <a:t>very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loud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music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movers,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public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functions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using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loudspeakers,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etc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should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not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permitted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night.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horns,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alarms,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refrigeration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units,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etc.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 </a:t>
            </a:r>
            <a:r>
              <a:rPr sz="2400" dirty="0">
                <a:latin typeface="Arial MT"/>
                <a:cs typeface="Arial MT"/>
              </a:rPr>
              <a:t>restricted.</a:t>
            </a:r>
            <a:endParaRPr sz="24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146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Use</a:t>
            </a:r>
            <a:r>
              <a:rPr sz="2400" dirty="0">
                <a:latin typeface="Arial MT"/>
                <a:cs typeface="Arial MT"/>
              </a:rPr>
              <a:t> 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fire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crackers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which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noisy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cause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air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pollution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24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4059" y="6154623"/>
            <a:ext cx="2856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45" dirty="0">
                <a:latin typeface="Arial MT"/>
                <a:cs typeface="Arial MT"/>
              </a:rPr>
              <a:t>sh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400" spc="-445" dirty="0">
                <a:latin typeface="Arial MT"/>
                <a:cs typeface="Arial MT"/>
              </a:rPr>
              <a:t>o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400" spc="-445" dirty="0">
                <a:latin typeface="Arial MT"/>
                <a:cs typeface="Arial MT"/>
              </a:rPr>
              <a:t>u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VI</a:t>
            </a:r>
            <a:r>
              <a:rPr sz="2400" spc="-445" dirty="0">
                <a:latin typeface="Arial MT"/>
                <a:cs typeface="Arial MT"/>
              </a:rPr>
              <a:t>l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R</a:t>
            </a:r>
            <a:r>
              <a:rPr sz="2400" spc="-445" dirty="0">
                <a:latin typeface="Arial MT"/>
                <a:cs typeface="Arial MT"/>
              </a:rPr>
              <a:t>d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ON</a:t>
            </a:r>
            <a:r>
              <a:rPr sz="2400" spc="-445" dirty="0">
                <a:latin typeface="Arial MT"/>
                <a:cs typeface="Arial MT"/>
              </a:rPr>
              <a:t>b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M</a:t>
            </a:r>
            <a:r>
              <a:rPr sz="2400" spc="-445" dirty="0">
                <a:latin typeface="Arial MT"/>
                <a:cs typeface="Arial MT"/>
              </a:rPr>
              <a:t>e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400" spc="-445" dirty="0">
                <a:latin typeface="Arial MT"/>
                <a:cs typeface="Arial MT"/>
              </a:rPr>
              <a:t>r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400" spc="-445" dirty="0">
                <a:latin typeface="Arial MT"/>
                <a:cs typeface="Arial MT"/>
              </a:rPr>
              <a:t>e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AL</a:t>
            </a:r>
            <a:r>
              <a:rPr sz="2400" spc="-445" dirty="0">
                <a:latin typeface="Arial MT"/>
                <a:cs typeface="Arial MT"/>
              </a:rPr>
              <a:t>s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400" spc="-445" dirty="0">
                <a:latin typeface="Arial MT"/>
                <a:cs typeface="Arial MT"/>
              </a:rPr>
              <a:t>tr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400" spc="-445" dirty="0">
                <a:latin typeface="Arial MT"/>
                <a:cs typeface="Arial MT"/>
              </a:rPr>
              <a:t>i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400" spc="-445" dirty="0">
                <a:latin typeface="Arial MT"/>
                <a:cs typeface="Arial MT"/>
              </a:rPr>
              <a:t>c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400" spc="-445" dirty="0">
                <a:latin typeface="Arial MT"/>
                <a:cs typeface="Arial MT"/>
              </a:rPr>
              <a:t>t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U</a:t>
            </a:r>
            <a:r>
              <a:rPr sz="2400" spc="-445" dirty="0">
                <a:latin typeface="Arial MT"/>
                <a:cs typeface="Arial MT"/>
              </a:rPr>
              <a:t>e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400" spc="-445" dirty="0">
                <a:latin typeface="Arial MT"/>
                <a:cs typeface="Arial MT"/>
              </a:rPr>
              <a:t>d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IO</a:t>
            </a:r>
            <a:r>
              <a:rPr sz="2400" spc="-445" dirty="0">
                <a:latin typeface="Arial MT"/>
                <a:cs typeface="Arial MT"/>
              </a:rPr>
              <a:t>.</a:t>
            </a:r>
            <a:r>
              <a:rPr sz="2100" spc="-667" baseline="2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endParaRPr sz="2100" baseline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263398"/>
            <a:ext cx="48945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10" dirty="0"/>
              <a:t>WATER</a:t>
            </a:r>
            <a:r>
              <a:rPr sz="4000" spc="-5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49529" y="1109668"/>
            <a:ext cx="8599805" cy="545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7205" marR="17780" indent="-274320" algn="just">
              <a:lnSpc>
                <a:spcPct val="140000"/>
              </a:lnSpc>
              <a:spcBef>
                <a:spcPts val="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97840" algn="l"/>
              </a:tabLst>
            </a:pPr>
            <a:r>
              <a:rPr sz="2400" spc="-5" dirty="0">
                <a:latin typeface="Arial MT"/>
                <a:cs typeface="Arial MT"/>
              </a:rPr>
              <a:t>Addition or presence of undesirable substances in </a:t>
            </a:r>
            <a:r>
              <a:rPr sz="2400" dirty="0">
                <a:latin typeface="Arial MT"/>
                <a:cs typeface="Arial MT"/>
              </a:rPr>
              <a:t>water </a:t>
            </a:r>
            <a:r>
              <a:rPr sz="2400" spc="-10" dirty="0">
                <a:latin typeface="Arial MT"/>
                <a:cs typeface="Arial MT"/>
              </a:rPr>
              <a:t>is </a:t>
            </a:r>
            <a:r>
              <a:rPr sz="2400" spc="-5" dirty="0">
                <a:latin typeface="Arial MT"/>
                <a:cs typeface="Arial MT"/>
              </a:rPr>
              <a:t> called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water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pollution.</a:t>
            </a:r>
            <a:endParaRPr sz="2400">
              <a:latin typeface="Arial MT"/>
              <a:cs typeface="Arial MT"/>
            </a:endParaRPr>
          </a:p>
          <a:p>
            <a:pPr marL="497205" indent="-274955" algn="just">
              <a:lnSpc>
                <a:spcPct val="100000"/>
              </a:lnSpc>
              <a:spcBef>
                <a:spcPts val="175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97840" algn="l"/>
              </a:tabLst>
            </a:pPr>
            <a:r>
              <a:rPr sz="2400" dirty="0">
                <a:latin typeface="Arial MT"/>
                <a:cs typeface="Arial MT"/>
              </a:rPr>
              <a:t>It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dirty="0">
                <a:latin typeface="Arial MT"/>
                <a:cs typeface="Arial MT"/>
              </a:rPr>
              <a:t> the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most </a:t>
            </a:r>
            <a:r>
              <a:rPr sz="2400" spc="-5" dirty="0">
                <a:latin typeface="Arial MT"/>
                <a:cs typeface="Arial MT"/>
              </a:rPr>
              <a:t>serious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environmental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problems.</a:t>
            </a:r>
            <a:endParaRPr sz="2400">
              <a:latin typeface="Arial MT"/>
              <a:cs typeface="Arial MT"/>
            </a:endParaRPr>
          </a:p>
          <a:p>
            <a:pPr marL="497205" marR="18415" indent="-274320" algn="just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97840" algn="l"/>
              </a:tabLst>
            </a:pPr>
            <a:r>
              <a:rPr sz="2400" spc="-20" dirty="0">
                <a:latin typeface="Arial MT"/>
                <a:cs typeface="Arial MT"/>
              </a:rPr>
              <a:t>Water </a:t>
            </a:r>
            <a:r>
              <a:rPr sz="2400" dirty="0">
                <a:latin typeface="Arial MT"/>
                <a:cs typeface="Arial MT"/>
              </a:rPr>
              <a:t>pollution </a:t>
            </a:r>
            <a:r>
              <a:rPr sz="2400" spc="-5" dirty="0">
                <a:latin typeface="Arial MT"/>
                <a:cs typeface="Arial MT"/>
              </a:rPr>
              <a:t>is </a:t>
            </a:r>
            <a:r>
              <a:rPr sz="2400" dirty="0">
                <a:latin typeface="Arial MT"/>
                <a:cs typeface="Arial MT"/>
              </a:rPr>
              <a:t>caused </a:t>
            </a:r>
            <a:r>
              <a:rPr sz="2400" spc="-5" dirty="0">
                <a:latin typeface="Arial MT"/>
                <a:cs typeface="Arial MT"/>
              </a:rPr>
              <a:t>by a variety of human </a:t>
            </a:r>
            <a:r>
              <a:rPr sz="2400" dirty="0">
                <a:latin typeface="Arial MT"/>
                <a:cs typeface="Arial MT"/>
              </a:rPr>
              <a:t>activities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such</a:t>
            </a:r>
            <a:r>
              <a:rPr sz="2400" spc="-5" dirty="0">
                <a:latin typeface="Arial MT"/>
                <a:cs typeface="Arial MT"/>
              </a:rPr>
              <a:t> as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industrial,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agricultural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domestic.</a:t>
            </a:r>
            <a:endParaRPr sz="2400">
              <a:latin typeface="Arial MT"/>
              <a:cs typeface="Arial MT"/>
            </a:endParaRPr>
          </a:p>
          <a:p>
            <a:pPr marL="497205" marR="17780" indent="-274320" algn="just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97840" algn="l"/>
              </a:tabLst>
            </a:pPr>
            <a:r>
              <a:rPr sz="2400" spc="-5" dirty="0">
                <a:latin typeface="Arial MT"/>
                <a:cs typeface="Arial MT"/>
              </a:rPr>
              <a:t>Agricultural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run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off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laden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excess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fertilizers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pesticides,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industrial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effluents</a:t>
            </a:r>
            <a:r>
              <a:rPr sz="2400" spc="-5" dirty="0">
                <a:latin typeface="Arial MT"/>
                <a:cs typeface="Arial MT"/>
              </a:rPr>
              <a:t> with</a:t>
            </a:r>
            <a:r>
              <a:rPr sz="2400" dirty="0">
                <a:latin typeface="Arial MT"/>
                <a:cs typeface="Arial MT"/>
              </a:rPr>
              <a:t> toxic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substances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and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sewage water </a:t>
            </a:r>
            <a:r>
              <a:rPr sz="2400" spc="-5" dirty="0">
                <a:latin typeface="Arial MT"/>
                <a:cs typeface="Arial MT"/>
              </a:rPr>
              <a:t>with human </a:t>
            </a:r>
            <a:r>
              <a:rPr sz="2400" dirty="0">
                <a:latin typeface="Arial MT"/>
                <a:cs typeface="Arial MT"/>
              </a:rPr>
              <a:t>and animal wastes </a:t>
            </a:r>
            <a:r>
              <a:rPr sz="2400" spc="-5" dirty="0">
                <a:latin typeface="Arial MT"/>
                <a:cs typeface="Arial MT"/>
              </a:rPr>
              <a:t>pollute our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water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thoroughly.</a:t>
            </a:r>
            <a:endParaRPr sz="2400">
              <a:latin typeface="Arial MT"/>
              <a:cs typeface="Arial MT"/>
            </a:endParaRPr>
          </a:p>
          <a:p>
            <a:pPr marL="25400">
              <a:lnSpc>
                <a:spcPct val="100000"/>
              </a:lnSpc>
              <a:spcBef>
                <a:spcPts val="1755"/>
              </a:spcBef>
              <a:tabLst>
                <a:tab pos="496570" algn="l"/>
                <a:tab pos="4764405" algn="l"/>
                <a:tab pos="5225415" algn="l"/>
                <a:tab pos="6177915" algn="l"/>
                <a:tab pos="6823075" algn="l"/>
                <a:tab pos="7486650" algn="l"/>
              </a:tabLst>
            </a:pPr>
            <a:r>
              <a:rPr sz="2100" spc="-397" baseline="-6000" dirty="0">
                <a:solidFill>
                  <a:srgbClr val="FFFFFF"/>
                </a:solidFill>
                <a:latin typeface="Arial MT"/>
                <a:cs typeface="Arial MT"/>
              </a:rPr>
              <a:t>25</a:t>
            </a:r>
            <a:r>
              <a:rPr sz="2050" spc="-265" dirty="0">
                <a:solidFill>
                  <a:srgbClr val="00AFEF"/>
                </a:solidFill>
                <a:latin typeface="Segoe UI Symbol" panose="020B0502040204020203"/>
                <a:cs typeface="Segoe UI Symbol" panose="020B0502040204020203"/>
              </a:rPr>
              <a:t>⚫	</a:t>
            </a:r>
            <a:r>
              <a:rPr sz="2400" spc="-420" dirty="0">
                <a:latin typeface="Arial MT"/>
                <a:cs typeface="Arial MT"/>
              </a:rPr>
              <a:t>Na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400" spc="-420" dirty="0">
                <a:latin typeface="Arial MT"/>
                <a:cs typeface="Arial MT"/>
              </a:rPr>
              <a:t>tu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VI</a:t>
            </a:r>
            <a:r>
              <a:rPr sz="2400" spc="-420" dirty="0">
                <a:latin typeface="Arial MT"/>
                <a:cs typeface="Arial MT"/>
              </a:rPr>
              <a:t>r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R</a:t>
            </a:r>
            <a:r>
              <a:rPr sz="2400" spc="-420" dirty="0">
                <a:latin typeface="Arial MT"/>
                <a:cs typeface="Arial MT"/>
              </a:rPr>
              <a:t>a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400" spc="-420" dirty="0">
                <a:latin typeface="Arial MT"/>
                <a:cs typeface="Arial MT"/>
              </a:rPr>
              <a:t>l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NM</a:t>
            </a:r>
            <a:r>
              <a:rPr sz="2400" spc="-420" dirty="0">
                <a:latin typeface="Arial MT"/>
                <a:cs typeface="Arial MT"/>
              </a:rPr>
              <a:t>s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400" spc="-420" dirty="0">
                <a:latin typeface="Arial MT"/>
                <a:cs typeface="Arial MT"/>
              </a:rPr>
              <a:t>o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400" spc="-420" dirty="0">
                <a:latin typeface="Arial MT"/>
                <a:cs typeface="Arial MT"/>
              </a:rPr>
              <a:t>u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AL</a:t>
            </a:r>
            <a:r>
              <a:rPr sz="2400" spc="-420" dirty="0">
                <a:latin typeface="Arial MT"/>
                <a:cs typeface="Arial MT"/>
              </a:rPr>
              <a:t>rc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400" spc="-420" dirty="0">
                <a:latin typeface="Arial MT"/>
                <a:cs typeface="Arial MT"/>
              </a:rPr>
              <a:t>e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OL</a:t>
            </a:r>
            <a:r>
              <a:rPr sz="2400" spc="-420" dirty="0">
                <a:latin typeface="Arial MT"/>
                <a:cs typeface="Arial MT"/>
              </a:rPr>
              <a:t>s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LUT</a:t>
            </a:r>
            <a:r>
              <a:rPr sz="2400" spc="-420" dirty="0">
                <a:latin typeface="Arial MT"/>
                <a:cs typeface="Arial MT"/>
              </a:rPr>
              <a:t>o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IO</a:t>
            </a:r>
            <a:r>
              <a:rPr sz="2400" spc="-420" dirty="0">
                <a:latin typeface="Arial MT"/>
                <a:cs typeface="Arial MT"/>
              </a:rPr>
              <a:t>f</a:t>
            </a:r>
            <a:r>
              <a:rPr sz="2100" spc="-630" baseline="6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100" spc="525" baseline="600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pollution	of	</a:t>
            </a:r>
            <a:r>
              <a:rPr sz="2400" spc="-5" dirty="0">
                <a:latin typeface="Arial MT"/>
                <a:cs typeface="Arial MT"/>
              </a:rPr>
              <a:t>water	are	soil	</a:t>
            </a:r>
            <a:r>
              <a:rPr sz="2400" dirty="0">
                <a:latin typeface="Arial MT"/>
                <a:cs typeface="Arial MT"/>
              </a:rPr>
              <a:t>erosion,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263398"/>
            <a:ext cx="6408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Sources</a:t>
            </a:r>
            <a:r>
              <a:rPr sz="4000" spc="5" dirty="0"/>
              <a:t> </a:t>
            </a:r>
            <a:r>
              <a:rPr sz="4000" spc="-5" dirty="0"/>
              <a:t>of</a:t>
            </a:r>
            <a:r>
              <a:rPr sz="4000" spc="10" dirty="0"/>
              <a:t> </a:t>
            </a:r>
            <a:r>
              <a:rPr sz="4000" spc="-5" dirty="0"/>
              <a:t>water</a:t>
            </a:r>
            <a:r>
              <a:rPr sz="4000" spc="2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34059" y="6407302"/>
            <a:ext cx="48977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Arial MT"/>
                <a:cs typeface="Arial MT"/>
              </a:rPr>
              <a:t>photosynthesis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by aquatic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plants.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26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1104181"/>
            <a:ext cx="8032115" cy="5412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638175" indent="-274320">
              <a:lnSpc>
                <a:spcPct val="140000"/>
              </a:lnSpc>
              <a:spcBef>
                <a:spcPts val="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-20" dirty="0">
                <a:latin typeface="Arial MT"/>
                <a:cs typeface="Arial MT"/>
              </a:rPr>
              <a:t>Water </a:t>
            </a:r>
            <a:r>
              <a:rPr sz="2600" dirty="0">
                <a:latin typeface="Arial MT"/>
                <a:cs typeface="Arial MT"/>
              </a:rPr>
              <a:t>pollution is the major source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born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diseases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other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health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problems.</a:t>
            </a:r>
            <a:endParaRPr sz="2600">
              <a:latin typeface="Arial MT"/>
              <a:cs typeface="Arial MT"/>
            </a:endParaRPr>
          </a:p>
          <a:p>
            <a:pPr marL="286385" marR="5080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Sediments brought by </a:t>
            </a:r>
            <a:r>
              <a:rPr sz="2600" spc="-10" dirty="0">
                <a:latin typeface="Arial MT"/>
                <a:cs typeface="Arial MT"/>
              </a:rPr>
              <a:t>runoff </a:t>
            </a:r>
            <a:r>
              <a:rPr sz="2600" dirty="0">
                <a:latin typeface="Arial MT"/>
                <a:cs typeface="Arial MT"/>
              </a:rPr>
              <a:t>water from agricultural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fields and discharge of untreated or partially treated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sewage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industrial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effluents,</a:t>
            </a:r>
            <a:r>
              <a:rPr sz="2600" dirty="0">
                <a:latin typeface="Arial MT"/>
                <a:cs typeface="Arial MT"/>
              </a:rPr>
              <a:t> disposal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fly ash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solid waste into or close to a water body cause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severe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problems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water pollution.</a:t>
            </a:r>
            <a:endParaRPr sz="2600">
              <a:latin typeface="Arial MT"/>
              <a:cs typeface="Arial MT"/>
            </a:endParaRPr>
          </a:p>
          <a:p>
            <a:pPr marL="286385" marR="455930" indent="-274320">
              <a:lnSpc>
                <a:spcPct val="14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Increased turbidity of water because of sediments </a:t>
            </a:r>
            <a:r>
              <a:rPr sz="2600" spc="-7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reduces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penetration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light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 water that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reduces</a:t>
            </a:r>
            <a:endParaRPr sz="2600">
              <a:latin typeface="Arial MT"/>
              <a:cs typeface="Arial MT"/>
            </a:endParaRPr>
          </a:p>
          <a:p>
            <a:pPr marL="546100">
              <a:lnSpc>
                <a:spcPct val="100000"/>
              </a:lnSpc>
              <a:spcBef>
                <a:spcPts val="215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4921" y="295783"/>
            <a:ext cx="822007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3085" marR="5080" indent="-308102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Pollution</a:t>
            </a:r>
            <a:r>
              <a:rPr sz="3300" spc="-10" dirty="0"/>
              <a:t> </a:t>
            </a:r>
            <a:r>
              <a:rPr sz="3300" dirty="0"/>
              <a:t>due</a:t>
            </a:r>
            <a:r>
              <a:rPr sz="3300" spc="-10" dirty="0"/>
              <a:t> </a:t>
            </a:r>
            <a:r>
              <a:rPr sz="3300" dirty="0"/>
              <a:t>to</a:t>
            </a:r>
            <a:r>
              <a:rPr sz="3300" spc="-25" dirty="0"/>
              <a:t> </a:t>
            </a:r>
            <a:r>
              <a:rPr sz="3300" dirty="0"/>
              <a:t>pesticides</a:t>
            </a:r>
            <a:r>
              <a:rPr sz="3300" spc="-10" dirty="0"/>
              <a:t> </a:t>
            </a:r>
            <a:r>
              <a:rPr sz="3300" dirty="0"/>
              <a:t>and</a:t>
            </a:r>
            <a:r>
              <a:rPr sz="3300" spc="-25" dirty="0"/>
              <a:t> </a:t>
            </a:r>
            <a:r>
              <a:rPr sz="3300" dirty="0"/>
              <a:t>inorganic </a:t>
            </a:r>
            <a:r>
              <a:rPr sz="3300" u="none" spc="-900" dirty="0"/>
              <a:t> </a:t>
            </a:r>
            <a:r>
              <a:rPr sz="3300" spc="-5" dirty="0"/>
              <a:t>chemicals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07340" y="1473453"/>
            <a:ext cx="8516620" cy="4796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820420" indent="-274320">
              <a:lnSpc>
                <a:spcPct val="10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Pesticides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like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DDT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others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 agriculture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may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contaminate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water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bodies.</a:t>
            </a:r>
            <a:endParaRPr sz="2400">
              <a:latin typeface="Arial MT"/>
              <a:cs typeface="Arial MT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Aquatic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organisms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take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up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pesticides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water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get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food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chain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(aquatic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case)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</a:t>
            </a:r>
            <a:r>
              <a:rPr sz="2400" dirty="0">
                <a:latin typeface="Arial MT"/>
                <a:cs typeface="Arial MT"/>
              </a:rPr>
              <a:t>move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up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food</a:t>
            </a:r>
            <a:r>
              <a:rPr sz="2400" spc="-5" dirty="0">
                <a:latin typeface="Arial MT"/>
                <a:cs typeface="Arial MT"/>
              </a:rPr>
              <a:t> chain.</a:t>
            </a:r>
            <a:endParaRPr sz="2400">
              <a:latin typeface="Arial MT"/>
              <a:cs typeface="Arial MT"/>
            </a:endParaRPr>
          </a:p>
          <a:p>
            <a:pPr marL="286385" marR="34163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dirty="0">
                <a:latin typeface="Arial MT"/>
                <a:cs typeface="Arial MT"/>
              </a:rPr>
              <a:t>At</a:t>
            </a:r>
            <a:r>
              <a:rPr sz="2400" spc="-5" dirty="0">
                <a:latin typeface="Arial MT"/>
                <a:cs typeface="Arial MT"/>
              </a:rPr>
              <a:t> higher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tropic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level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get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reach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upper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food </a:t>
            </a:r>
            <a:r>
              <a:rPr sz="2400" spc="-5" dirty="0">
                <a:latin typeface="Arial MT"/>
                <a:cs typeface="Arial MT"/>
              </a:rPr>
              <a:t>chain.</a:t>
            </a:r>
            <a:endParaRPr sz="2400">
              <a:latin typeface="Arial MT"/>
              <a:cs typeface="Arial MT"/>
            </a:endParaRPr>
          </a:p>
          <a:p>
            <a:pPr marL="286385" marR="833120" indent="-274320">
              <a:lnSpc>
                <a:spcPct val="10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Pollution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water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bodies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mercury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causes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Minamata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disease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humans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dropsy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fishes.</a:t>
            </a:r>
            <a:endParaRPr sz="2400">
              <a:latin typeface="Arial MT"/>
              <a:cs typeface="Arial MT"/>
            </a:endParaRPr>
          </a:p>
          <a:p>
            <a:pPr marL="286385" marR="130175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Lead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causes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displexia,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cadmium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poisoning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causes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Itai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– Itai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disease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etc.</a:t>
            </a:r>
            <a:endParaRPr sz="2400">
              <a:latin typeface="Arial MT"/>
              <a:cs typeface="Arial MT"/>
            </a:endParaRPr>
          </a:p>
          <a:p>
            <a:pPr marL="286385" marR="91948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Oil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pollution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occurs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leakage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 </a:t>
            </a:r>
            <a:r>
              <a:rPr sz="2400" spc="-5" dirty="0">
                <a:latin typeface="Arial MT"/>
                <a:cs typeface="Arial MT"/>
              </a:rPr>
              <a:t>ships,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oil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tankers, </a:t>
            </a:r>
            <a:r>
              <a:rPr sz="2400" spc="-5" dirty="0">
                <a:latin typeface="Arial MT"/>
                <a:cs typeface="Arial MT"/>
              </a:rPr>
              <a:t>rigs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pipelines.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36829" y="6233871"/>
            <a:ext cx="27432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1400" spc="-640" dirty="0">
                <a:solidFill>
                  <a:srgbClr val="FFFFFF"/>
                </a:solidFill>
                <a:latin typeface="Arial MT"/>
                <a:cs typeface="Arial MT"/>
              </a:rPr>
              <a:t>2</a:t>
            </a:r>
            <a:r>
              <a:rPr sz="3075" spc="-960" baseline="-28000" dirty="0">
                <a:solidFill>
                  <a:srgbClr val="00AFEF"/>
                </a:solidFill>
                <a:latin typeface="Segoe UI Symbol" panose="020B0502040204020203"/>
                <a:cs typeface="Segoe UI Symbol" panose="020B0502040204020203"/>
              </a:rPr>
              <a:t>⚫</a:t>
            </a:r>
            <a:r>
              <a:rPr sz="1400" spc="-640" dirty="0">
                <a:solidFill>
                  <a:srgbClr val="FFFFFF"/>
                </a:solidFill>
                <a:latin typeface="Arial MT"/>
                <a:cs typeface="Arial MT"/>
              </a:rPr>
              <a:t>7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6259" y="6320738"/>
            <a:ext cx="7514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420" dirty="0">
                <a:latin typeface="Arial MT"/>
                <a:cs typeface="Arial MT"/>
              </a:rPr>
              <a:t>Acc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400" spc="-420" dirty="0">
                <a:latin typeface="Arial MT"/>
                <a:cs typeface="Arial MT"/>
              </a:rPr>
              <a:t>i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400" spc="-420" dirty="0">
                <a:latin typeface="Arial MT"/>
                <a:cs typeface="Arial MT"/>
              </a:rPr>
              <a:t>d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2400" spc="-420" dirty="0">
                <a:latin typeface="Arial MT"/>
                <a:cs typeface="Arial MT"/>
              </a:rPr>
              <a:t>e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IR</a:t>
            </a:r>
            <a:r>
              <a:rPr sz="2400" spc="-420" dirty="0">
                <a:latin typeface="Arial MT"/>
                <a:cs typeface="Arial MT"/>
              </a:rPr>
              <a:t>n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400" spc="-420" dirty="0">
                <a:latin typeface="Arial MT"/>
                <a:cs typeface="Arial MT"/>
              </a:rPr>
              <a:t>t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400" spc="-420" dirty="0">
                <a:latin typeface="Arial MT"/>
                <a:cs typeface="Arial MT"/>
              </a:rPr>
              <a:t>s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ME</a:t>
            </a:r>
            <a:r>
              <a:rPr sz="2400" spc="-420" dirty="0">
                <a:latin typeface="Arial MT"/>
                <a:cs typeface="Arial MT"/>
              </a:rPr>
              <a:t>o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400" spc="-420" dirty="0">
                <a:latin typeface="Arial MT"/>
                <a:cs typeface="Arial MT"/>
              </a:rPr>
              <a:t>f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TA</a:t>
            </a:r>
            <a:r>
              <a:rPr sz="2400" spc="-420" dirty="0">
                <a:latin typeface="Arial MT"/>
                <a:cs typeface="Arial MT"/>
              </a:rPr>
              <a:t>o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400" spc="-420" dirty="0">
                <a:latin typeface="Arial MT"/>
                <a:cs typeface="Arial MT"/>
              </a:rPr>
              <a:t>i</a:t>
            </a:r>
            <a:r>
              <a:rPr sz="2100" spc="-630" baseline="54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400" spc="-420" dirty="0">
                <a:latin typeface="Arial MT"/>
                <a:cs typeface="Arial MT"/>
              </a:rPr>
              <a:t>l</a:t>
            </a:r>
            <a:r>
              <a:rPr sz="2400" spc="-325" dirty="0">
                <a:latin typeface="Arial MT"/>
                <a:cs typeface="Arial MT"/>
              </a:rPr>
              <a:t> </a:t>
            </a:r>
            <a:r>
              <a:rPr sz="2100" spc="-675" baseline="5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400" spc="-450" dirty="0">
                <a:latin typeface="Arial MT"/>
                <a:cs typeface="Arial MT"/>
              </a:rPr>
              <a:t>ta</a:t>
            </a:r>
            <a:r>
              <a:rPr sz="2100" spc="-675" baseline="54000" dirty="0">
                <a:solidFill>
                  <a:srgbClr val="696363"/>
                </a:solidFill>
                <a:latin typeface="Arial MT"/>
                <a:cs typeface="Arial MT"/>
              </a:rPr>
              <a:t>LL</a:t>
            </a:r>
            <a:r>
              <a:rPr sz="2400" spc="-450" dirty="0">
                <a:latin typeface="Arial MT"/>
                <a:cs typeface="Arial MT"/>
              </a:rPr>
              <a:t>n</a:t>
            </a:r>
            <a:r>
              <a:rPr sz="2100" spc="-675" baseline="54000" dirty="0">
                <a:solidFill>
                  <a:srgbClr val="696363"/>
                </a:solidFill>
                <a:latin typeface="Arial MT"/>
                <a:cs typeface="Arial MT"/>
              </a:rPr>
              <a:t>UT</a:t>
            </a:r>
            <a:r>
              <a:rPr sz="2400" spc="-450" dirty="0">
                <a:latin typeface="Arial MT"/>
                <a:cs typeface="Arial MT"/>
              </a:rPr>
              <a:t>k</a:t>
            </a:r>
            <a:r>
              <a:rPr sz="2100" spc="-675" baseline="540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2400" spc="-450" dirty="0">
                <a:latin typeface="Arial MT"/>
                <a:cs typeface="Arial MT"/>
              </a:rPr>
              <a:t>e</a:t>
            </a:r>
            <a:r>
              <a:rPr sz="2100" spc="-675" baseline="54000" dirty="0">
                <a:solidFill>
                  <a:srgbClr val="696363"/>
                </a:solidFill>
                <a:latin typeface="Arial MT"/>
                <a:cs typeface="Arial MT"/>
              </a:rPr>
              <a:t>ON</a:t>
            </a:r>
            <a:r>
              <a:rPr sz="2400" spc="-450" dirty="0">
                <a:latin typeface="Arial MT"/>
                <a:cs typeface="Arial MT"/>
              </a:rPr>
              <a:t>rs</a:t>
            </a:r>
            <a:r>
              <a:rPr sz="2400" spc="-2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spill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large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quantity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oil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seas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4342"/>
            <a:ext cx="3858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Thermal</a:t>
            </a:r>
            <a:r>
              <a:rPr spc="-45" dirty="0"/>
              <a:t> </a:t>
            </a:r>
            <a:r>
              <a:rPr spc="-5" dirty="0"/>
              <a:t>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07340" y="951781"/>
            <a:ext cx="8498840" cy="524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46355" indent="-274320">
              <a:lnSpc>
                <a:spcPct val="140000"/>
              </a:lnSpc>
              <a:spcBef>
                <a:spcPts val="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Discharge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hot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may increase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temperature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receiving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by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10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to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15</a:t>
            </a:r>
            <a:r>
              <a:rPr sz="2600" spc="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°C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above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ambient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temperature.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This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thermal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pollution.</a:t>
            </a:r>
            <a:endParaRPr sz="2600">
              <a:latin typeface="Arial MT"/>
              <a:cs typeface="Arial MT"/>
            </a:endParaRPr>
          </a:p>
          <a:p>
            <a:pPr marL="286385" marR="619760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7825" algn="l"/>
                <a:tab pos="378460" algn="l"/>
              </a:tabLst>
            </a:pPr>
            <a:r>
              <a:rPr dirty="0"/>
              <a:t>	</a:t>
            </a:r>
            <a:r>
              <a:rPr sz="2600" dirty="0">
                <a:latin typeface="Arial MT"/>
                <a:cs typeface="Arial MT"/>
              </a:rPr>
              <a:t>Increase in water temperature decreases dissolved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oxygen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 adversely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affects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aquatic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life.</a:t>
            </a:r>
            <a:endParaRPr sz="26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185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Due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thermal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 biological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diversity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reduced.</a:t>
            </a:r>
            <a:endParaRPr sz="2600">
              <a:latin typeface="Arial MT"/>
              <a:cs typeface="Arial MT"/>
            </a:endParaRPr>
          </a:p>
          <a:p>
            <a:pPr marL="286385" marR="5080" indent="-274320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One of </a:t>
            </a:r>
            <a:r>
              <a:rPr sz="2600" spc="-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best methods of reducing thermal pollution is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 store the hot water </a:t>
            </a:r>
            <a:r>
              <a:rPr sz="2600" spc="-5" dirty="0">
                <a:latin typeface="Arial MT"/>
                <a:cs typeface="Arial MT"/>
              </a:rPr>
              <a:t>in </a:t>
            </a:r>
            <a:r>
              <a:rPr sz="2600" dirty="0">
                <a:latin typeface="Arial MT"/>
                <a:cs typeface="Arial MT"/>
              </a:rPr>
              <a:t>cooling ponds, allow the water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cool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before releasing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into any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receiving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body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28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56102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Ground</a:t>
            </a:r>
            <a:r>
              <a:rPr sz="4000" spc="-30" dirty="0"/>
              <a:t> </a:t>
            </a:r>
            <a:r>
              <a:rPr sz="4000" spc="-5" dirty="0"/>
              <a:t>water 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93444" y="1471930"/>
            <a:ext cx="7557770" cy="3348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16510" indent="-274320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Lot of people around the world depend on ground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 </a:t>
            </a:r>
            <a:r>
              <a:rPr sz="2600" spc="-5" dirty="0">
                <a:latin typeface="Arial MT"/>
                <a:cs typeface="Arial MT"/>
              </a:rPr>
              <a:t>for </a:t>
            </a:r>
            <a:r>
              <a:rPr sz="2600" dirty="0">
                <a:latin typeface="Arial MT"/>
                <a:cs typeface="Arial MT"/>
              </a:rPr>
              <a:t>drinking, domestic, industrial and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agricultural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uses.</a:t>
            </a:r>
            <a:endParaRPr sz="2600">
              <a:latin typeface="Arial MT"/>
              <a:cs typeface="Arial MT"/>
            </a:endParaRPr>
          </a:p>
          <a:p>
            <a:pPr marL="286385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Generally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groundwater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a clean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source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</a:t>
            </a:r>
            <a:r>
              <a:rPr sz="2600" spc="-25" dirty="0">
                <a:latin typeface="Arial MT"/>
                <a:cs typeface="Arial MT"/>
              </a:rPr>
              <a:t>water.</a:t>
            </a:r>
            <a:endParaRPr sz="2600">
              <a:latin typeface="Arial MT"/>
              <a:cs typeface="Arial MT"/>
            </a:endParaRPr>
          </a:p>
          <a:p>
            <a:pPr marL="286385" marR="3048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7825" algn="l"/>
                <a:tab pos="378460" algn="l"/>
              </a:tabLst>
            </a:pPr>
            <a:r>
              <a:rPr dirty="0"/>
              <a:t>	</a:t>
            </a:r>
            <a:r>
              <a:rPr sz="2600" spc="-15" dirty="0">
                <a:latin typeface="Arial MT"/>
                <a:cs typeface="Arial MT"/>
              </a:rPr>
              <a:t>However, </a:t>
            </a:r>
            <a:r>
              <a:rPr sz="2600" dirty="0">
                <a:latin typeface="Arial MT"/>
                <a:cs typeface="Arial MT"/>
              </a:rPr>
              <a:t>human activities </a:t>
            </a:r>
            <a:r>
              <a:rPr sz="2600" spc="5" dirty="0">
                <a:latin typeface="Arial MT"/>
                <a:cs typeface="Arial MT"/>
              </a:rPr>
              <a:t>such </a:t>
            </a:r>
            <a:r>
              <a:rPr sz="2600" dirty="0">
                <a:latin typeface="Arial MT"/>
                <a:cs typeface="Arial MT"/>
              </a:rPr>
              <a:t>as improper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sewage disposal, dumping of farm yard manures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agricultural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chemicals,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industrial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effluents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causing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 of ground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water.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29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5613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Objectives</a:t>
            </a:r>
            <a:r>
              <a:rPr sz="4000" dirty="0"/>
              <a:t> </a:t>
            </a:r>
            <a:r>
              <a:rPr sz="4000" spc="-5" dirty="0"/>
              <a:t>of</a:t>
            </a:r>
            <a:r>
              <a:rPr sz="4000" spc="-20" dirty="0"/>
              <a:t> </a:t>
            </a:r>
            <a:r>
              <a:rPr sz="4000" spc="-5" dirty="0"/>
              <a:t>the study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3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" y="1624244"/>
            <a:ext cx="7300595" cy="489204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7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Define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terms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 and pollutants;</a:t>
            </a:r>
            <a:endParaRPr sz="2600">
              <a:latin typeface="Arial MT"/>
              <a:cs typeface="Arial MT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List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various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kinds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pollution;</a:t>
            </a:r>
            <a:endParaRPr sz="2600">
              <a:latin typeface="Arial MT"/>
              <a:cs typeface="Arial MT"/>
            </a:endParaRPr>
          </a:p>
          <a:p>
            <a:pPr marL="287020" marR="495935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Describe types of pollution, sources, harmful </a:t>
            </a:r>
            <a:r>
              <a:rPr sz="2600" spc="-71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effects </a:t>
            </a:r>
            <a:r>
              <a:rPr sz="2600" dirty="0">
                <a:latin typeface="Arial MT"/>
                <a:cs typeface="Arial MT"/>
              </a:rPr>
              <a:t>on human health and control of air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pollution,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indoor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air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pollution,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noise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pollution;</a:t>
            </a:r>
            <a:endParaRPr sz="2600">
              <a:latin typeface="Arial MT"/>
              <a:cs typeface="Arial MT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Describe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pollution,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its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control;</a:t>
            </a:r>
            <a:endParaRPr sz="2600">
              <a:latin typeface="Arial MT"/>
              <a:cs typeface="Arial MT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Describe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thermal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pollution;</a:t>
            </a:r>
            <a:endParaRPr sz="2600">
              <a:latin typeface="Arial MT"/>
              <a:cs typeface="Arial MT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Describe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pollution, </a:t>
            </a:r>
            <a:r>
              <a:rPr sz="2600" spc="-5" dirty="0">
                <a:latin typeface="Arial MT"/>
                <a:cs typeface="Arial MT"/>
              </a:rPr>
              <a:t>its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control;</a:t>
            </a:r>
            <a:endParaRPr sz="2600">
              <a:latin typeface="Arial MT"/>
              <a:cs typeface="Arial MT"/>
            </a:endParaRPr>
          </a:p>
          <a:p>
            <a:pPr marL="287020" marR="1033780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Describe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radiation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pollution, sources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hazards.</a:t>
            </a:r>
            <a:endParaRPr sz="2600">
              <a:latin typeface="Arial MT"/>
              <a:cs typeface="Arial MT"/>
            </a:endParaRPr>
          </a:p>
          <a:p>
            <a:pPr marL="241300">
              <a:lnSpc>
                <a:spcPct val="100000"/>
              </a:lnSpc>
              <a:spcBef>
                <a:spcPts val="1225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36042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Eutrop</a:t>
            </a:r>
            <a:r>
              <a:rPr sz="4000" spc="-25" dirty="0"/>
              <a:t>h</a:t>
            </a:r>
            <a:r>
              <a:rPr sz="4000" spc="-5" dirty="0"/>
              <a:t>ication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" y="1397598"/>
            <a:ext cx="7784465" cy="511873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87020" indent="-274955" algn="just">
              <a:lnSpc>
                <a:spcPct val="100000"/>
              </a:lnSpc>
              <a:spcBef>
                <a:spcPts val="41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400" spc="-5" dirty="0">
                <a:latin typeface="Arial MT"/>
                <a:cs typeface="Arial MT"/>
              </a:rPr>
              <a:t>‘Eu’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means</a:t>
            </a:r>
            <a:r>
              <a:rPr sz="2400" spc="-5" dirty="0">
                <a:latin typeface="Arial MT"/>
                <a:cs typeface="Arial MT"/>
              </a:rPr>
              <a:t> well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healthy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‘trophy’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means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nutrition.</a:t>
            </a:r>
            <a:endParaRPr sz="2400">
              <a:latin typeface="Arial MT"/>
              <a:cs typeface="Arial MT"/>
            </a:endParaRPr>
          </a:p>
          <a:p>
            <a:pPr marL="287020" indent="-274955" algn="just">
              <a:lnSpc>
                <a:spcPts val="2740"/>
              </a:lnSpc>
              <a:spcBef>
                <a:spcPts val="31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enrichment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5" dirty="0">
                <a:latin typeface="Arial MT"/>
                <a:cs typeface="Arial MT"/>
              </a:rPr>
              <a:t> water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bodies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nutrients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causes</a:t>
            </a:r>
            <a:endParaRPr sz="2400">
              <a:latin typeface="Arial MT"/>
              <a:cs typeface="Arial MT"/>
            </a:endParaRPr>
          </a:p>
          <a:p>
            <a:pPr marL="287020" algn="just">
              <a:lnSpc>
                <a:spcPts val="2740"/>
              </a:lnSpc>
            </a:pPr>
            <a:r>
              <a:rPr sz="2400" spc="-5" dirty="0">
                <a:latin typeface="Arial MT"/>
                <a:cs typeface="Arial MT"/>
              </a:rPr>
              <a:t>entrophication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5" dirty="0">
                <a:latin typeface="Arial MT"/>
                <a:cs typeface="Arial MT"/>
              </a:rPr>
              <a:t> water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40" dirty="0">
                <a:latin typeface="Arial MT"/>
                <a:cs typeface="Arial MT"/>
              </a:rPr>
              <a:t>body.</a:t>
            </a:r>
            <a:endParaRPr sz="2400">
              <a:latin typeface="Arial MT"/>
              <a:cs typeface="Arial MT"/>
            </a:endParaRPr>
          </a:p>
          <a:p>
            <a:pPr marL="287020" marR="13335" indent="-274955" algn="just">
              <a:lnSpc>
                <a:spcPts val="2590"/>
              </a:lnSpc>
              <a:spcBef>
                <a:spcPts val="6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sudden and explosive growth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phytoplankton and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algae impart green color </a:t>
            </a:r>
            <a:r>
              <a:rPr sz="2400" dirty="0">
                <a:latin typeface="Arial MT"/>
                <a:cs typeface="Arial MT"/>
              </a:rPr>
              <a:t>to the </a:t>
            </a:r>
            <a:r>
              <a:rPr sz="2400" spc="-5" dirty="0">
                <a:latin typeface="Arial MT"/>
                <a:cs typeface="Arial MT"/>
              </a:rPr>
              <a:t>water is known as water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bloom,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“algal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blooms”.</a:t>
            </a:r>
            <a:endParaRPr sz="2400">
              <a:latin typeface="Arial MT"/>
              <a:cs typeface="Arial MT"/>
            </a:endParaRPr>
          </a:p>
          <a:p>
            <a:pPr marL="287020" marR="5080" indent="-274955" algn="just">
              <a:lnSpc>
                <a:spcPts val="2590"/>
              </a:lnSpc>
              <a:spcBef>
                <a:spcPts val="61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67030" algn="l"/>
              </a:tabLst>
            </a:pPr>
            <a:r>
              <a:rPr dirty="0"/>
              <a:t>	</a:t>
            </a:r>
            <a:r>
              <a:rPr sz="2400" spc="-5" dirty="0">
                <a:latin typeface="Arial MT"/>
                <a:cs typeface="Arial MT"/>
              </a:rPr>
              <a:t>These phytoplankton release toxic substances in water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that </a:t>
            </a:r>
            <a:r>
              <a:rPr sz="2400" spc="-5" dirty="0">
                <a:latin typeface="Arial MT"/>
                <a:cs typeface="Arial MT"/>
              </a:rPr>
              <a:t>causes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sudden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death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large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population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5" dirty="0">
                <a:latin typeface="Arial MT"/>
                <a:cs typeface="Arial MT"/>
              </a:rPr>
              <a:t>fishes.</a:t>
            </a:r>
            <a:endParaRPr sz="2400">
              <a:latin typeface="Arial MT"/>
              <a:cs typeface="Arial MT"/>
            </a:endParaRPr>
          </a:p>
          <a:p>
            <a:pPr marL="287020" marR="591820" indent="-274955">
              <a:lnSpc>
                <a:spcPts val="259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  <a:tab pos="287655" algn="l"/>
              </a:tabLst>
            </a:pPr>
            <a:r>
              <a:rPr sz="2400" spc="-5" dirty="0">
                <a:latin typeface="Arial MT"/>
                <a:cs typeface="Arial MT"/>
              </a:rPr>
              <a:t>This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phenomenon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nutrient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enrichment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 water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called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eutrophication.</a:t>
            </a:r>
            <a:endParaRPr sz="2400">
              <a:latin typeface="Arial MT"/>
              <a:cs typeface="Arial MT"/>
            </a:endParaRPr>
          </a:p>
          <a:p>
            <a:pPr marL="287020" marR="149860" indent="-274955">
              <a:lnSpc>
                <a:spcPts val="2590"/>
              </a:lnSpc>
              <a:spcBef>
                <a:spcPts val="61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  <a:tab pos="287655" algn="l"/>
              </a:tabLst>
            </a:pPr>
            <a:r>
              <a:rPr sz="2400" spc="-5" dirty="0">
                <a:latin typeface="Arial MT"/>
                <a:cs typeface="Arial MT"/>
              </a:rPr>
              <a:t>Human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activities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mainly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responsible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eutrophication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growing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number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lakes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 water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bodies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country</a:t>
            </a:r>
            <a:endParaRPr sz="2400">
              <a:latin typeface="Arial MT"/>
              <a:cs typeface="Arial MT"/>
            </a:endParaRPr>
          </a:p>
          <a:p>
            <a:pPr marL="241300" algn="just">
              <a:lnSpc>
                <a:spcPct val="100000"/>
              </a:lnSpc>
              <a:spcBef>
                <a:spcPts val="1085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62045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Control</a:t>
            </a:r>
            <a:r>
              <a:rPr sz="4000" dirty="0"/>
              <a:t> </a:t>
            </a:r>
            <a:r>
              <a:rPr sz="4000" spc="-5" dirty="0"/>
              <a:t>of</a:t>
            </a:r>
            <a:r>
              <a:rPr sz="4000" spc="-20" dirty="0"/>
              <a:t> </a:t>
            </a:r>
            <a:r>
              <a:rPr sz="4000" spc="-5" dirty="0"/>
              <a:t>water</a:t>
            </a:r>
            <a:r>
              <a:rPr sz="4000" spc="1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331470" indent="-274320">
              <a:lnSpc>
                <a:spcPct val="150000"/>
              </a:lnSpc>
              <a:spcBef>
                <a:spcPts val="100"/>
              </a:spcBef>
            </a:pPr>
            <a:r>
              <a:rPr dirty="0"/>
              <a:t>The following measures can be adopted to control water </a:t>
            </a:r>
            <a:r>
              <a:rPr spc="-710" dirty="0"/>
              <a:t> </a:t>
            </a:r>
            <a:r>
              <a:rPr dirty="0"/>
              <a:t>pollution:</a:t>
            </a:r>
            <a:endParaRPr dirty="0"/>
          </a:p>
          <a:p>
            <a:pPr marL="286385" marR="227330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dirty="0"/>
              <a:t>The</a:t>
            </a:r>
            <a:r>
              <a:rPr spc="-20" dirty="0"/>
              <a:t> </a:t>
            </a:r>
            <a:r>
              <a:rPr dirty="0"/>
              <a:t>water requirement</a:t>
            </a:r>
            <a:r>
              <a:rPr spc="-15" dirty="0"/>
              <a:t> </a:t>
            </a:r>
            <a:r>
              <a:rPr dirty="0"/>
              <a:t>should</a:t>
            </a:r>
            <a:r>
              <a:rPr spc="-15" dirty="0"/>
              <a:t> </a:t>
            </a:r>
            <a:r>
              <a:rPr dirty="0"/>
              <a:t>be</a:t>
            </a:r>
            <a:r>
              <a:rPr spc="5" dirty="0"/>
              <a:t> </a:t>
            </a:r>
            <a:r>
              <a:rPr dirty="0"/>
              <a:t>minimized</a:t>
            </a:r>
            <a:r>
              <a:rPr spc="-35" dirty="0"/>
              <a:t> </a:t>
            </a:r>
            <a:r>
              <a:rPr dirty="0"/>
              <a:t>by</a:t>
            </a:r>
            <a:r>
              <a:rPr spc="5" dirty="0"/>
              <a:t> </a:t>
            </a:r>
            <a:r>
              <a:rPr dirty="0"/>
              <a:t>altering </a:t>
            </a:r>
            <a:r>
              <a:rPr spc="-705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techniques</a:t>
            </a:r>
            <a:r>
              <a:rPr spc="-15" dirty="0"/>
              <a:t> </a:t>
            </a:r>
            <a:r>
              <a:rPr dirty="0"/>
              <a:t>involved.</a:t>
            </a:r>
            <a:endParaRPr dirty="0"/>
          </a:p>
          <a:p>
            <a:pPr marL="287020" indent="-274320">
              <a:lnSpc>
                <a:spcPct val="100000"/>
              </a:lnSpc>
              <a:spcBef>
                <a:spcPts val="216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pc="-20" dirty="0"/>
              <a:t>Water</a:t>
            </a:r>
            <a:r>
              <a:rPr spc="-15" dirty="0"/>
              <a:t> </a:t>
            </a:r>
            <a:r>
              <a:rPr dirty="0"/>
              <a:t>should be reused</a:t>
            </a:r>
            <a:r>
              <a:rPr spc="-15" dirty="0"/>
              <a:t> </a:t>
            </a:r>
            <a:r>
              <a:rPr dirty="0"/>
              <a:t>with</a:t>
            </a:r>
            <a:r>
              <a:rPr spc="-10" dirty="0"/>
              <a:t> </a:t>
            </a:r>
            <a:r>
              <a:rPr dirty="0"/>
              <a:t>or</a:t>
            </a:r>
            <a:r>
              <a:rPr spc="5" dirty="0"/>
              <a:t> </a:t>
            </a:r>
            <a:r>
              <a:rPr dirty="0"/>
              <a:t>without</a:t>
            </a:r>
            <a:r>
              <a:rPr spc="-20" dirty="0"/>
              <a:t> </a:t>
            </a:r>
            <a:r>
              <a:rPr dirty="0"/>
              <a:t>treatment.</a:t>
            </a:r>
            <a:endParaRPr dirty="0"/>
          </a:p>
          <a:p>
            <a:pPr marL="286385" marR="5080" indent="-274320">
              <a:lnSpc>
                <a:spcPct val="15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dirty="0"/>
              <a:t>Recycling</a:t>
            </a:r>
            <a:r>
              <a:rPr spc="-30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water</a:t>
            </a:r>
            <a:r>
              <a:rPr spc="-15" dirty="0"/>
              <a:t> </a:t>
            </a:r>
            <a:r>
              <a:rPr dirty="0"/>
              <a:t>after treatment</a:t>
            </a:r>
            <a:r>
              <a:rPr spc="5" dirty="0"/>
              <a:t> </a:t>
            </a:r>
            <a:r>
              <a:rPr dirty="0"/>
              <a:t>should</a:t>
            </a:r>
            <a:r>
              <a:rPr spc="-10" dirty="0"/>
              <a:t> </a:t>
            </a:r>
            <a:r>
              <a:rPr dirty="0"/>
              <a:t>be</a:t>
            </a:r>
            <a:r>
              <a:rPr spc="10" dirty="0"/>
              <a:t> </a:t>
            </a:r>
            <a:r>
              <a:rPr dirty="0"/>
              <a:t>practiced</a:t>
            </a:r>
            <a:r>
              <a:rPr spc="-15" dirty="0"/>
              <a:t> </a:t>
            </a:r>
            <a:r>
              <a:rPr dirty="0"/>
              <a:t>to </a:t>
            </a:r>
            <a:r>
              <a:rPr spc="-705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maximum</a:t>
            </a:r>
            <a:r>
              <a:rPr spc="-35" dirty="0"/>
              <a:t> </a:t>
            </a:r>
            <a:r>
              <a:rPr dirty="0"/>
              <a:t>extent</a:t>
            </a:r>
            <a:r>
              <a:rPr spc="5" dirty="0"/>
              <a:t> </a:t>
            </a:r>
            <a:r>
              <a:rPr dirty="0"/>
              <a:t>possible.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07340" y="5986983"/>
            <a:ext cx="739394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The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quantity 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 discharge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should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31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1659" y="6227779"/>
            <a:ext cx="3009265" cy="7759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485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600" dirty="0">
                <a:latin typeface="Arial MT"/>
                <a:cs typeface="Arial MT"/>
              </a:rPr>
              <a:t>minimized.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415798"/>
            <a:ext cx="42754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SOIL</a:t>
            </a:r>
            <a:r>
              <a:rPr sz="4000" spc="-125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59740" y="1279906"/>
            <a:ext cx="8166100" cy="500761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86385" marR="285115" indent="-274320">
              <a:lnSpc>
                <a:spcPts val="2810"/>
              </a:lnSpc>
              <a:spcBef>
                <a:spcPts val="45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Addition of substances which adversely </a:t>
            </a:r>
            <a:r>
              <a:rPr sz="2600" spc="-10" dirty="0">
                <a:latin typeface="Arial MT"/>
                <a:cs typeface="Arial MT"/>
              </a:rPr>
              <a:t>affect </a:t>
            </a:r>
            <a:r>
              <a:rPr sz="2600" dirty="0">
                <a:latin typeface="Arial MT"/>
                <a:cs typeface="Arial MT"/>
              </a:rPr>
              <a:t>the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quality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</a:t>
            </a:r>
            <a:r>
              <a:rPr sz="2600" spc="-5" dirty="0">
                <a:latin typeface="Arial MT"/>
                <a:cs typeface="Arial MT"/>
              </a:rPr>
              <a:t> its</a:t>
            </a:r>
            <a:r>
              <a:rPr sz="2600" dirty="0">
                <a:latin typeface="Arial MT"/>
                <a:cs typeface="Arial MT"/>
              </a:rPr>
              <a:t> fertility is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known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pollution.</a:t>
            </a:r>
            <a:endParaRPr sz="2600">
              <a:latin typeface="Arial MT"/>
              <a:cs typeface="Arial MT"/>
            </a:endParaRPr>
          </a:p>
          <a:p>
            <a:pPr marL="286385" marR="7620" indent="-274320">
              <a:lnSpc>
                <a:spcPts val="281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Solid waste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mixture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plastics,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cloth, glass,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metal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organic </a:t>
            </a:r>
            <a:r>
              <a:rPr sz="2600" spc="-20" dirty="0">
                <a:latin typeface="Arial MT"/>
                <a:cs typeface="Arial MT"/>
              </a:rPr>
              <a:t>matter, </a:t>
            </a:r>
            <a:r>
              <a:rPr sz="2600" dirty="0">
                <a:latin typeface="Arial MT"/>
                <a:cs typeface="Arial MT"/>
              </a:rPr>
              <a:t>sewage, sewage sludge, building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debris, generated from households, commercial and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industries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establishments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add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 soil pollution.</a:t>
            </a:r>
            <a:endParaRPr sz="2600">
              <a:latin typeface="Arial MT"/>
              <a:cs typeface="Arial MT"/>
            </a:endParaRPr>
          </a:p>
          <a:p>
            <a:pPr marL="286385" marR="5080" indent="-274320">
              <a:lnSpc>
                <a:spcPts val="2810"/>
              </a:lnSpc>
              <a:spcBef>
                <a:spcPts val="59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Fly ash, </a:t>
            </a:r>
            <a:r>
              <a:rPr sz="2600" spc="-5" dirty="0">
                <a:latin typeface="Arial MT"/>
                <a:cs typeface="Arial MT"/>
              </a:rPr>
              <a:t>iron </a:t>
            </a:r>
            <a:r>
              <a:rPr sz="2600" dirty="0">
                <a:latin typeface="Arial MT"/>
                <a:cs typeface="Arial MT"/>
              </a:rPr>
              <a:t>and steel slag, medical and industrial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disposed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land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important sources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pollution.</a:t>
            </a:r>
            <a:endParaRPr sz="2600">
              <a:latin typeface="Arial MT"/>
              <a:cs typeface="Arial MT"/>
            </a:endParaRPr>
          </a:p>
          <a:p>
            <a:pPr marL="286385" marR="73025" indent="-274320">
              <a:lnSpc>
                <a:spcPct val="90000"/>
              </a:lnSpc>
              <a:spcBef>
                <a:spcPts val="55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7825" algn="l"/>
                <a:tab pos="378460" algn="l"/>
              </a:tabLst>
            </a:pPr>
            <a:r>
              <a:rPr dirty="0"/>
              <a:t>	</a:t>
            </a:r>
            <a:r>
              <a:rPr sz="2600" dirty="0">
                <a:latin typeface="Arial MT"/>
                <a:cs typeface="Arial MT"/>
              </a:rPr>
              <a:t>In addition, fertilizers </a:t>
            </a:r>
            <a:r>
              <a:rPr sz="2600" spc="5" dirty="0">
                <a:latin typeface="Arial MT"/>
                <a:cs typeface="Arial MT"/>
              </a:rPr>
              <a:t>and </a:t>
            </a:r>
            <a:r>
              <a:rPr sz="2600" dirty="0">
                <a:latin typeface="Arial MT"/>
                <a:cs typeface="Arial MT"/>
              </a:rPr>
              <a:t>pesticides from agricultural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use which reach soil as </a:t>
            </a:r>
            <a:r>
              <a:rPr sz="2600" spc="-5" dirty="0">
                <a:latin typeface="Arial MT"/>
                <a:cs typeface="Arial MT"/>
              </a:rPr>
              <a:t>run-off </a:t>
            </a:r>
            <a:r>
              <a:rPr sz="2600" dirty="0">
                <a:latin typeface="Arial MT"/>
                <a:cs typeface="Arial MT"/>
              </a:rPr>
              <a:t>and land </a:t>
            </a:r>
            <a:r>
              <a:rPr sz="2600" spc="-5" dirty="0">
                <a:latin typeface="Arial MT"/>
                <a:cs typeface="Arial MT"/>
              </a:rPr>
              <a:t>filling </a:t>
            </a:r>
            <a:r>
              <a:rPr sz="2600" dirty="0">
                <a:latin typeface="Arial MT"/>
                <a:cs typeface="Arial MT"/>
              </a:rPr>
              <a:t>by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municipal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 growing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pollution.</a:t>
            </a:r>
            <a:endParaRPr sz="26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29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Acid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rain and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dry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deposition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pollutants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on land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32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8659" y="6221679"/>
            <a:ext cx="577532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600" spc="-480" dirty="0">
                <a:latin typeface="Arial MT"/>
                <a:cs typeface="Arial MT"/>
              </a:rPr>
              <a:t>su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480" dirty="0">
                <a:latin typeface="Arial MT"/>
                <a:cs typeface="Arial MT"/>
              </a:rPr>
              <a:t>r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80" dirty="0">
                <a:latin typeface="Arial MT"/>
                <a:cs typeface="Arial MT"/>
              </a:rPr>
              <a:t>f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2600" spc="-480" dirty="0">
                <a:latin typeface="Arial MT"/>
                <a:cs typeface="Arial MT"/>
              </a:rPr>
              <a:t>a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IR</a:t>
            </a:r>
            <a:r>
              <a:rPr sz="2600" spc="-480" dirty="0">
                <a:latin typeface="Arial MT"/>
                <a:cs typeface="Arial MT"/>
              </a:rPr>
              <a:t>c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80" dirty="0">
                <a:latin typeface="Arial MT"/>
                <a:cs typeface="Arial MT"/>
              </a:rPr>
              <a:t>e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NM</a:t>
            </a:r>
            <a:r>
              <a:rPr sz="2600" spc="-480" dirty="0">
                <a:latin typeface="Arial MT"/>
                <a:cs typeface="Arial MT"/>
              </a:rPr>
              <a:t>a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600" spc="-480" dirty="0">
                <a:latin typeface="Arial MT"/>
                <a:cs typeface="Arial MT"/>
              </a:rPr>
              <a:t>ls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TA</a:t>
            </a:r>
            <a:r>
              <a:rPr sz="2600" spc="-480" dirty="0">
                <a:latin typeface="Arial MT"/>
                <a:cs typeface="Arial MT"/>
              </a:rPr>
              <a:t>o</a:t>
            </a:r>
            <a:r>
              <a:rPr sz="2100" spc="-719" baseline="30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100" spc="-60" baseline="3000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2100" spc="-735" baseline="30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490" dirty="0">
                <a:latin typeface="Arial MT"/>
                <a:cs typeface="Arial MT"/>
              </a:rPr>
              <a:t>c</a:t>
            </a:r>
            <a:r>
              <a:rPr sz="2100" spc="-735" baseline="30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90" dirty="0">
                <a:latin typeface="Arial MT"/>
                <a:cs typeface="Arial MT"/>
              </a:rPr>
              <a:t>o</a:t>
            </a:r>
            <a:r>
              <a:rPr sz="2100" spc="-735" baseline="30000" dirty="0">
                <a:solidFill>
                  <a:srgbClr val="696363"/>
                </a:solidFill>
                <a:latin typeface="Arial MT"/>
                <a:cs typeface="Arial MT"/>
              </a:rPr>
              <a:t>LL</a:t>
            </a:r>
            <a:r>
              <a:rPr sz="2600" spc="-490" dirty="0">
                <a:latin typeface="Arial MT"/>
                <a:cs typeface="Arial MT"/>
              </a:rPr>
              <a:t>n</a:t>
            </a:r>
            <a:r>
              <a:rPr sz="2100" spc="-735" baseline="30000" dirty="0">
                <a:solidFill>
                  <a:srgbClr val="696363"/>
                </a:solidFill>
                <a:latin typeface="Arial MT"/>
                <a:cs typeface="Arial MT"/>
              </a:rPr>
              <a:t>UT</a:t>
            </a:r>
            <a:r>
              <a:rPr sz="2600" spc="-490" dirty="0">
                <a:latin typeface="Arial MT"/>
                <a:cs typeface="Arial MT"/>
              </a:rPr>
              <a:t>tr</a:t>
            </a:r>
            <a:r>
              <a:rPr sz="2100" spc="-735" baseline="30000" dirty="0">
                <a:solidFill>
                  <a:srgbClr val="696363"/>
                </a:solidFill>
                <a:latin typeface="Arial MT"/>
                <a:cs typeface="Arial MT"/>
              </a:rPr>
              <a:t>IO</a:t>
            </a:r>
            <a:r>
              <a:rPr sz="2600" spc="-490" dirty="0">
                <a:latin typeface="Arial MT"/>
                <a:cs typeface="Arial MT"/>
              </a:rPr>
              <a:t>ib</a:t>
            </a:r>
            <a:r>
              <a:rPr sz="2100" spc="-735" baseline="3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100" spc="-150" baseline="3000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ute</a:t>
            </a:r>
            <a:r>
              <a:rPr sz="2600" spc="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27760" y="1295400"/>
            <a:ext cx="7117080" cy="5562600"/>
            <a:chOff x="1127760" y="1295400"/>
            <a:chExt cx="7117080" cy="55626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27760" y="4713730"/>
              <a:ext cx="7117080" cy="21442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1295400"/>
              <a:ext cx="7086600" cy="34290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22044" y="4978984"/>
            <a:ext cx="6473190" cy="696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i="1" spc="-5" dirty="0">
                <a:latin typeface="Arial" panose="020B0604020202020204"/>
                <a:cs typeface="Arial" panose="020B0604020202020204"/>
              </a:rPr>
              <a:t>A</a:t>
            </a:r>
            <a:r>
              <a:rPr sz="2200" b="1" i="1" spc="-80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pile</a:t>
            </a:r>
            <a:r>
              <a:rPr sz="2200" b="1" i="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of</a:t>
            </a:r>
            <a:r>
              <a:rPr sz="2200" b="1" i="1" spc="25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plastic</a:t>
            </a:r>
            <a:r>
              <a:rPr sz="2200" b="1" i="1" spc="30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bags</a:t>
            </a:r>
            <a:r>
              <a:rPr sz="2200" b="1" i="1" spc="20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along</a:t>
            </a:r>
            <a:r>
              <a:rPr sz="2200" b="1" i="1" spc="20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with</a:t>
            </a:r>
            <a:r>
              <a:rPr sz="2200" b="1" i="1" spc="20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dirty="0">
                <a:latin typeface="Arial" panose="020B0604020202020204"/>
                <a:cs typeface="Arial" panose="020B0604020202020204"/>
              </a:rPr>
              <a:t>leftovers-</a:t>
            </a:r>
            <a:r>
              <a:rPr sz="2200" b="1" i="1" spc="25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a</a:t>
            </a:r>
            <a:r>
              <a:rPr sz="2200" b="1" i="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cow</a:t>
            </a:r>
            <a:endParaRPr sz="2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i="1" spc="-5" dirty="0">
                <a:latin typeface="Arial" panose="020B0604020202020204"/>
                <a:cs typeface="Arial" panose="020B0604020202020204"/>
              </a:rPr>
              <a:t>eating</a:t>
            </a:r>
            <a:r>
              <a:rPr sz="2200" b="1" i="1" spc="-10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i="1" spc="-5" dirty="0">
                <a:latin typeface="Arial" panose="020B0604020202020204"/>
                <a:cs typeface="Arial" panose="020B0604020202020204"/>
              </a:rPr>
              <a:t>them</a:t>
            </a:r>
            <a:endParaRPr sz="2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33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4342"/>
            <a:ext cx="53568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Sources</a:t>
            </a:r>
            <a:r>
              <a:rPr spc="-1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-5" dirty="0"/>
              <a:t>soil 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939139"/>
            <a:ext cx="8129270" cy="52387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b="1" dirty="0">
                <a:latin typeface="Arial" panose="020B0604020202020204"/>
                <a:cs typeface="Arial" panose="020B0604020202020204"/>
              </a:rPr>
              <a:t>Plastic</a:t>
            </a:r>
            <a:r>
              <a:rPr sz="26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latin typeface="Arial" panose="020B0604020202020204"/>
                <a:cs typeface="Arial" panose="020B0604020202020204"/>
              </a:rPr>
              <a:t>bags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86385" marR="68580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They are made from low density polyethylene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(LDPE),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virtually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indestructible,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create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colossal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environmental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hazard.</a:t>
            </a:r>
            <a:endParaRPr sz="26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b="1" dirty="0">
                <a:latin typeface="Arial" panose="020B0604020202020204"/>
                <a:cs typeface="Arial" panose="020B0604020202020204"/>
              </a:rPr>
              <a:t>Industrial</a:t>
            </a:r>
            <a:r>
              <a:rPr sz="2600" b="1" spc="-45" dirty="0"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latin typeface="Arial" panose="020B0604020202020204"/>
                <a:cs typeface="Arial" panose="020B0604020202020204"/>
              </a:rPr>
              <a:t>sources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It includes fly ash, chemical residues, metallic and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nuclear</a:t>
            </a:r>
            <a:r>
              <a:rPr sz="2600" spc="7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wastes.</a:t>
            </a:r>
            <a:r>
              <a:rPr sz="2600" spc="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Large</a:t>
            </a:r>
            <a:r>
              <a:rPr sz="2600" spc="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number</a:t>
            </a:r>
            <a:r>
              <a:rPr sz="2600" spc="7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industrial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chemicals,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dyes,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acids,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etc. find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their way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into 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are </a:t>
            </a:r>
            <a:r>
              <a:rPr sz="2600" spc="5" dirty="0">
                <a:latin typeface="Arial MT"/>
                <a:cs typeface="Arial MT"/>
              </a:rPr>
              <a:t>known </a:t>
            </a:r>
            <a:r>
              <a:rPr sz="2600" dirty="0">
                <a:latin typeface="Arial MT"/>
                <a:cs typeface="Arial MT"/>
              </a:rPr>
              <a:t>to create many health hazards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including</a:t>
            </a:r>
            <a:r>
              <a:rPr sz="2600" spc="-20" dirty="0">
                <a:latin typeface="Arial MT"/>
                <a:cs typeface="Arial MT"/>
              </a:rPr>
              <a:t> cancer.</a:t>
            </a:r>
            <a:endParaRPr sz="26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b="1" dirty="0">
                <a:latin typeface="Arial" panose="020B0604020202020204"/>
                <a:cs typeface="Arial" panose="020B0604020202020204"/>
              </a:rPr>
              <a:t>Agricultural</a:t>
            </a:r>
            <a:r>
              <a:rPr sz="2600" b="1" spc="-50" dirty="0"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latin typeface="Arial" panose="020B0604020202020204"/>
                <a:cs typeface="Arial" panose="020B0604020202020204"/>
              </a:rPr>
              <a:t>sources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Agricultural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chemicals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especially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fertilizers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34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8659" y="6075679"/>
            <a:ext cx="7572375" cy="9709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0"/>
              </a:spcBef>
            </a:pPr>
            <a:r>
              <a:rPr sz="2600" dirty="0">
                <a:latin typeface="Arial MT"/>
                <a:cs typeface="Arial MT"/>
              </a:rPr>
              <a:t>p</a:t>
            </a:r>
            <a:r>
              <a:rPr sz="2600" spc="-855" dirty="0">
                <a:latin typeface="Arial MT"/>
                <a:cs typeface="Arial MT"/>
              </a:rPr>
              <a:t>e</a:t>
            </a:r>
            <a:r>
              <a:rPr sz="2100" spc="-120" baseline="8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1225" dirty="0">
                <a:latin typeface="Arial MT"/>
                <a:cs typeface="Arial MT"/>
              </a:rPr>
              <a:t>s</a:t>
            </a:r>
            <a:r>
              <a:rPr sz="2100" spc="-15" baseline="8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100" spc="-1087" baseline="800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2600" spc="-5" dirty="0">
                <a:latin typeface="Arial MT"/>
                <a:cs typeface="Arial MT"/>
              </a:rPr>
              <a:t>t</a:t>
            </a:r>
            <a:r>
              <a:rPr sz="2100" spc="-585" baseline="80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2600" spc="-190" dirty="0">
                <a:latin typeface="Arial MT"/>
                <a:cs typeface="Arial MT"/>
              </a:rPr>
              <a:t>i</a:t>
            </a:r>
            <a:r>
              <a:rPr sz="2100" spc="-1245" baseline="8000" dirty="0">
                <a:solidFill>
                  <a:srgbClr val="696363"/>
                </a:solidFill>
                <a:latin typeface="Arial MT"/>
                <a:cs typeface="Arial MT"/>
              </a:rPr>
              <a:t>R</a:t>
            </a:r>
            <a:r>
              <a:rPr sz="2600" spc="-484" dirty="0">
                <a:latin typeface="Arial MT"/>
                <a:cs typeface="Arial MT"/>
              </a:rPr>
              <a:t>c</a:t>
            </a:r>
            <a:r>
              <a:rPr sz="2100" spc="-922" baseline="8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dirty="0">
                <a:latin typeface="Arial MT"/>
                <a:cs typeface="Arial MT"/>
              </a:rPr>
              <a:t>i</a:t>
            </a:r>
            <a:r>
              <a:rPr sz="2600" spc="-1415" dirty="0">
                <a:latin typeface="Arial MT"/>
                <a:cs typeface="Arial MT"/>
              </a:rPr>
              <a:t>d</a:t>
            </a:r>
            <a:r>
              <a:rPr sz="2100" spc="-15" baseline="8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100" spc="-1139" baseline="8000" dirty="0">
                <a:solidFill>
                  <a:srgbClr val="696363"/>
                </a:solidFill>
                <a:latin typeface="Arial MT"/>
                <a:cs typeface="Arial MT"/>
              </a:rPr>
              <a:t>M</a:t>
            </a:r>
            <a:r>
              <a:rPr sz="2600" spc="-700" dirty="0">
                <a:latin typeface="Arial MT"/>
                <a:cs typeface="Arial MT"/>
              </a:rPr>
              <a:t>e</a:t>
            </a:r>
            <a:r>
              <a:rPr sz="2100" spc="-367" baseline="8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1065" dirty="0">
                <a:latin typeface="Arial MT"/>
                <a:cs typeface="Arial MT"/>
              </a:rPr>
              <a:t>s</a:t>
            </a:r>
            <a:r>
              <a:rPr sz="2100" spc="-15" baseline="8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100" spc="-172" baseline="8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100" spc="-1387" baseline="8000" dirty="0">
                <a:solidFill>
                  <a:srgbClr val="696363"/>
                </a:solidFill>
                <a:latin typeface="Arial MT"/>
                <a:cs typeface="Arial MT"/>
              </a:rPr>
              <a:t>A</a:t>
            </a:r>
            <a:r>
              <a:rPr sz="2600" spc="-525" dirty="0">
                <a:latin typeface="Arial MT"/>
                <a:cs typeface="Arial MT"/>
              </a:rPr>
              <a:t>p</a:t>
            </a:r>
            <a:r>
              <a:rPr sz="2100" spc="-390" baseline="8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600" spc="-850" dirty="0">
                <a:latin typeface="Arial MT"/>
                <a:cs typeface="Arial MT"/>
              </a:rPr>
              <a:t>o</a:t>
            </a:r>
            <a:r>
              <a:rPr sz="2100" spc="-135" baseline="8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495" dirty="0">
                <a:latin typeface="Arial MT"/>
                <a:cs typeface="Arial MT"/>
              </a:rPr>
              <a:t>l</a:t>
            </a:r>
            <a:r>
              <a:rPr sz="2100" spc="-907" baseline="8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dirty="0">
                <a:latin typeface="Arial MT"/>
                <a:cs typeface="Arial MT"/>
              </a:rPr>
              <a:t>l</a:t>
            </a:r>
            <a:r>
              <a:rPr sz="2600" spc="-1430" dirty="0">
                <a:latin typeface="Arial MT"/>
                <a:cs typeface="Arial MT"/>
              </a:rPr>
              <a:t>u</a:t>
            </a:r>
            <a:r>
              <a:rPr sz="2100" baseline="8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100" spc="-209" baseline="8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600" spc="-590" dirty="0">
                <a:latin typeface="Arial MT"/>
                <a:cs typeface="Arial MT"/>
              </a:rPr>
              <a:t>t</a:t>
            </a:r>
            <a:r>
              <a:rPr sz="2100" spc="-644" baseline="8000" dirty="0">
                <a:solidFill>
                  <a:srgbClr val="696363"/>
                </a:solidFill>
                <a:latin typeface="Arial MT"/>
                <a:cs typeface="Arial MT"/>
              </a:rPr>
              <a:t>U</a:t>
            </a:r>
            <a:r>
              <a:rPr sz="2600" spc="-1030" dirty="0">
                <a:latin typeface="Arial MT"/>
                <a:cs typeface="Arial MT"/>
              </a:rPr>
              <a:t>e</a:t>
            </a:r>
            <a:r>
              <a:rPr sz="2100" spc="-15" baseline="8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100" baseline="80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2100" spc="-885" baseline="8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140" dirty="0">
                <a:latin typeface="Arial MT"/>
                <a:cs typeface="Arial MT"/>
              </a:rPr>
              <a:t>t</a:t>
            </a:r>
            <a:r>
              <a:rPr sz="2100" spc="-1320" baseline="8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dirty="0">
                <a:latin typeface="Arial MT"/>
                <a:cs typeface="Arial MT"/>
              </a:rPr>
              <a:t>he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</a:t>
            </a:r>
            <a:r>
              <a:rPr sz="2600" spc="5" dirty="0">
                <a:latin typeface="Arial MT"/>
                <a:cs typeface="Arial MT"/>
              </a:rPr>
              <a:t>o</a:t>
            </a:r>
            <a:r>
              <a:rPr sz="2600" dirty="0">
                <a:latin typeface="Arial MT"/>
                <a:cs typeface="Arial MT"/>
              </a:rPr>
              <a:t>il.</a:t>
            </a:r>
            <a:endParaRPr sz="2600">
              <a:latin typeface="Arial MT"/>
              <a:cs typeface="Arial MT"/>
            </a:endParaRPr>
          </a:p>
          <a:p>
            <a:pPr marL="129540">
              <a:lnSpc>
                <a:spcPct val="100000"/>
              </a:lnSpc>
              <a:spcBef>
                <a:spcPts val="600"/>
              </a:spcBef>
            </a:pPr>
            <a:r>
              <a:rPr sz="2600" dirty="0">
                <a:latin typeface="Arial MT"/>
                <a:cs typeface="Arial MT"/>
              </a:rPr>
              <a:t>Fertilizers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run </a:t>
            </a:r>
            <a:r>
              <a:rPr sz="2600" spc="-15" dirty="0">
                <a:latin typeface="Arial MT"/>
                <a:cs typeface="Arial MT"/>
              </a:rPr>
              <a:t>off</a:t>
            </a:r>
            <a:r>
              <a:rPr sz="2600" dirty="0">
                <a:latin typeface="Arial MT"/>
                <a:cs typeface="Arial MT"/>
              </a:rPr>
              <a:t> water </a:t>
            </a:r>
            <a:r>
              <a:rPr sz="2600" spc="-5" dirty="0">
                <a:latin typeface="Arial MT"/>
                <a:cs typeface="Arial MT"/>
              </a:rPr>
              <a:t>from</a:t>
            </a:r>
            <a:r>
              <a:rPr sz="2600" dirty="0">
                <a:latin typeface="Arial MT"/>
                <a:cs typeface="Arial MT"/>
              </a:rPr>
              <a:t> these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fields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can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8992" y="415798"/>
            <a:ext cx="5749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Control</a:t>
            </a:r>
            <a:r>
              <a:rPr sz="4000" dirty="0"/>
              <a:t> </a:t>
            </a:r>
            <a:r>
              <a:rPr sz="4000" spc="-5" dirty="0"/>
              <a:t>of</a:t>
            </a:r>
            <a:r>
              <a:rPr sz="4000" spc="-20" dirty="0"/>
              <a:t> </a:t>
            </a:r>
            <a:r>
              <a:rPr sz="4000" spc="-5" dirty="0"/>
              <a:t>soil</a:t>
            </a:r>
            <a:r>
              <a:rPr sz="4000" spc="-2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83540" y="1471930"/>
            <a:ext cx="8350250" cy="4614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1093470" indent="-274320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Indiscriminate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disposal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solid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waste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should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avoided.</a:t>
            </a:r>
            <a:endParaRPr sz="2600">
              <a:latin typeface="Arial MT"/>
              <a:cs typeface="Arial MT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-145" dirty="0">
                <a:latin typeface="Arial MT"/>
                <a:cs typeface="Arial MT"/>
              </a:rPr>
              <a:t>To</a:t>
            </a:r>
            <a:r>
              <a:rPr sz="2600" dirty="0">
                <a:latin typeface="Arial MT"/>
                <a:cs typeface="Arial MT"/>
              </a:rPr>
              <a:t> control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pollution,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it is essential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 stop 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plastic bags and instead use bags of degradable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like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paper and cloth.</a:t>
            </a:r>
            <a:endParaRPr sz="2600">
              <a:latin typeface="Arial MT"/>
              <a:cs typeface="Arial MT"/>
            </a:endParaRPr>
          </a:p>
          <a:p>
            <a:pPr marL="286385" marR="573405" indent="-274320">
              <a:lnSpc>
                <a:spcPct val="10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Sewage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should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treated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properly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before using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fertilizer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landfills.</a:t>
            </a:r>
            <a:endParaRPr sz="2600">
              <a:latin typeface="Arial MT"/>
              <a:cs typeface="Arial MT"/>
            </a:endParaRPr>
          </a:p>
          <a:p>
            <a:pPr marL="286385" marR="154305" indent="-274320">
              <a:lnSpc>
                <a:spcPct val="10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The organic matter </a:t>
            </a:r>
            <a:r>
              <a:rPr sz="2600" spc="-5" dirty="0">
                <a:latin typeface="Arial MT"/>
                <a:cs typeface="Arial MT"/>
              </a:rPr>
              <a:t>from </a:t>
            </a:r>
            <a:r>
              <a:rPr sz="2600" dirty="0">
                <a:latin typeface="Arial MT"/>
                <a:cs typeface="Arial MT"/>
              </a:rPr>
              <a:t>domestic, agricultural and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other waste should be segregated and subjected to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vermicomposting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generates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useful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manure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by product.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212535"/>
            <a:ext cx="3022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80" dirty="0">
                <a:solidFill>
                  <a:srgbClr val="FFFFFF"/>
                </a:solidFill>
                <a:latin typeface="Arial MT"/>
                <a:cs typeface="Arial MT"/>
              </a:rPr>
              <a:t>35</a:t>
            </a:r>
            <a:r>
              <a:rPr sz="3300" spc="-719" baseline="5000" dirty="0">
                <a:solidFill>
                  <a:srgbClr val="00AFEF"/>
                </a:solidFill>
                <a:latin typeface="Segoe UI Symbol" panose="020B0502040204020203"/>
                <a:cs typeface="Segoe UI Symbol" panose="020B0502040204020203"/>
              </a:rPr>
              <a:t>⚫</a:t>
            </a:r>
            <a:endParaRPr sz="3300" baseline="5000">
              <a:latin typeface="Segoe UI Symbol" panose="020B0502040204020203"/>
              <a:cs typeface="Segoe UI Symbol" panose="020B0502040204020203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7859" y="6136335"/>
            <a:ext cx="7433309" cy="81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090">
              <a:lnSpc>
                <a:spcPct val="100000"/>
              </a:lnSpc>
              <a:spcBef>
                <a:spcPts val="100"/>
              </a:spcBef>
            </a:pPr>
            <a:r>
              <a:rPr sz="2600" spc="-455" dirty="0">
                <a:latin typeface="Arial MT"/>
                <a:cs typeface="Arial MT"/>
              </a:rPr>
              <a:t>Th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600" spc="-455" dirty="0">
                <a:latin typeface="Arial MT"/>
                <a:cs typeface="Arial MT"/>
              </a:rPr>
              <a:t>e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VI</a:t>
            </a:r>
            <a:r>
              <a:rPr sz="2600" spc="-455" dirty="0">
                <a:latin typeface="Arial MT"/>
                <a:cs typeface="Arial MT"/>
              </a:rPr>
              <a:t>i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R</a:t>
            </a:r>
            <a:r>
              <a:rPr sz="2600" spc="-455" dirty="0">
                <a:latin typeface="Arial MT"/>
                <a:cs typeface="Arial MT"/>
              </a:rPr>
              <a:t>n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55" dirty="0">
                <a:latin typeface="Arial MT"/>
                <a:cs typeface="Arial MT"/>
              </a:rPr>
              <a:t>d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NM</a:t>
            </a:r>
            <a:r>
              <a:rPr sz="2600" spc="-455" dirty="0">
                <a:latin typeface="Arial MT"/>
                <a:cs typeface="Arial MT"/>
              </a:rPr>
              <a:t>u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455" dirty="0">
                <a:latin typeface="Arial MT"/>
                <a:cs typeface="Arial MT"/>
              </a:rPr>
              <a:t>s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55" dirty="0">
                <a:latin typeface="Arial MT"/>
                <a:cs typeface="Arial MT"/>
              </a:rPr>
              <a:t>t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600" spc="-455" dirty="0">
                <a:latin typeface="Arial MT"/>
                <a:cs typeface="Arial MT"/>
              </a:rPr>
              <a:t>r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A</a:t>
            </a:r>
            <a:r>
              <a:rPr sz="2600" spc="-455" dirty="0">
                <a:latin typeface="Arial MT"/>
                <a:cs typeface="Arial MT"/>
              </a:rPr>
              <a:t>i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600" spc="-455" dirty="0">
                <a:latin typeface="Arial MT"/>
                <a:cs typeface="Arial MT"/>
              </a:rPr>
              <a:t>a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455" dirty="0">
                <a:latin typeface="Arial MT"/>
                <a:cs typeface="Arial MT"/>
              </a:rPr>
              <a:t>l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OL</a:t>
            </a:r>
            <a:r>
              <a:rPr sz="2600" spc="-455" dirty="0">
                <a:latin typeface="Arial MT"/>
                <a:cs typeface="Arial MT"/>
              </a:rPr>
              <a:t>w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LU</a:t>
            </a:r>
            <a:r>
              <a:rPr sz="2600" spc="-455" dirty="0">
                <a:latin typeface="Arial MT"/>
                <a:cs typeface="Arial MT"/>
              </a:rPr>
              <a:t>a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600" spc="-455" dirty="0">
                <a:latin typeface="Arial MT"/>
                <a:cs typeface="Arial MT"/>
              </a:rPr>
              <a:t>s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IO</a:t>
            </a:r>
            <a:r>
              <a:rPr sz="2600" spc="-455" dirty="0">
                <a:latin typeface="Arial MT"/>
                <a:cs typeface="Arial MT"/>
              </a:rPr>
              <a:t>t</a:t>
            </a:r>
            <a:r>
              <a:rPr sz="2100" spc="-682" baseline="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55" dirty="0">
                <a:latin typeface="Arial MT"/>
                <a:cs typeface="Arial MT"/>
              </a:rPr>
              <a:t>es</a:t>
            </a:r>
            <a:r>
              <a:rPr sz="2600" spc="-4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prior </a:t>
            </a:r>
            <a:r>
              <a:rPr sz="2600" spc="-5" dirty="0">
                <a:latin typeface="Arial MT"/>
                <a:cs typeface="Arial MT"/>
              </a:rPr>
              <a:t>to </a:t>
            </a:r>
            <a:r>
              <a:rPr sz="2600" dirty="0">
                <a:latin typeface="Arial MT"/>
                <a:cs typeface="Arial MT"/>
              </a:rPr>
              <a:t>disposal should be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properly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treated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removing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hazardous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materials.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690498"/>
            <a:ext cx="6022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 </a:t>
            </a:r>
            <a:r>
              <a:rPr sz="4000" spc="-40" dirty="0"/>
              <a:t>RADIATION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12140" y="1550980"/>
            <a:ext cx="8073390" cy="4340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just">
              <a:lnSpc>
                <a:spcPct val="15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Radiation pollution </a:t>
            </a:r>
            <a:r>
              <a:rPr sz="2600" spc="-5" dirty="0">
                <a:latin typeface="Arial MT"/>
                <a:cs typeface="Arial MT"/>
              </a:rPr>
              <a:t>is </a:t>
            </a:r>
            <a:r>
              <a:rPr sz="2600" dirty="0">
                <a:latin typeface="Arial MT"/>
                <a:cs typeface="Arial MT"/>
              </a:rPr>
              <a:t>the increase </a:t>
            </a:r>
            <a:r>
              <a:rPr sz="2600" spc="-5" dirty="0">
                <a:latin typeface="Arial MT"/>
                <a:cs typeface="Arial MT"/>
              </a:rPr>
              <a:t>in </a:t>
            </a:r>
            <a:r>
              <a:rPr sz="2600" dirty="0">
                <a:latin typeface="Arial MT"/>
                <a:cs typeface="Arial MT"/>
              </a:rPr>
              <a:t>over the natural </a:t>
            </a:r>
            <a:r>
              <a:rPr sz="2600" spc="5" dirty="0">
                <a:latin typeface="Arial MT"/>
                <a:cs typeface="Arial MT"/>
              </a:rPr>
              <a:t> background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radiation.</a:t>
            </a:r>
            <a:endParaRPr sz="2600">
              <a:latin typeface="Arial MT"/>
              <a:cs typeface="Arial MT"/>
            </a:endParaRPr>
          </a:p>
          <a:p>
            <a:pPr marL="286385" marR="5715" indent="-274320" algn="just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There</a:t>
            </a:r>
            <a:r>
              <a:rPr sz="2600" spc="38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</a:t>
            </a:r>
            <a:r>
              <a:rPr sz="2600" spc="3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many</a:t>
            </a:r>
            <a:r>
              <a:rPr sz="2600" spc="3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sources</a:t>
            </a:r>
            <a:r>
              <a:rPr sz="2600" spc="38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3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radiation</a:t>
            </a:r>
            <a:r>
              <a:rPr sz="2600" spc="3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r>
              <a:rPr sz="2600" spc="38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such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 nuclear wastes from nuclear power plants, </a:t>
            </a:r>
            <a:r>
              <a:rPr sz="2600" spc="-5" dirty="0">
                <a:latin typeface="Arial MT"/>
                <a:cs typeface="Arial MT"/>
              </a:rPr>
              <a:t>mining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and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processing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nuclear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etc.</a:t>
            </a:r>
            <a:endParaRPr sz="2600">
              <a:latin typeface="Arial MT"/>
              <a:cs typeface="Arial MT"/>
            </a:endParaRPr>
          </a:p>
          <a:p>
            <a:pPr marL="286385" marR="5080" indent="-274320" algn="just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5" dirty="0">
                <a:latin typeface="Arial MT"/>
                <a:cs typeface="Arial MT"/>
              </a:rPr>
              <a:t>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worse</a:t>
            </a:r>
            <a:r>
              <a:rPr sz="2600" spc="5" dirty="0">
                <a:latin typeface="Arial MT"/>
                <a:cs typeface="Arial MT"/>
              </a:rPr>
              <a:t> case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nuclear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Chernobyl</a:t>
            </a:r>
            <a:r>
              <a:rPr sz="2600" spc="4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disaster</a:t>
            </a:r>
            <a:r>
              <a:rPr sz="2600" spc="52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in</a:t>
            </a:r>
            <a:r>
              <a:rPr sz="2600" spc="5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Russia</a:t>
            </a:r>
            <a:r>
              <a:rPr sz="2600" spc="5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occurred</a:t>
            </a:r>
            <a:r>
              <a:rPr sz="2600" spc="51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in</a:t>
            </a:r>
            <a:r>
              <a:rPr sz="2600" spc="5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1986</a:t>
            </a:r>
            <a:r>
              <a:rPr sz="2600" spc="52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but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36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1060" y="6063183"/>
            <a:ext cx="4148454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600" spc="-420" dirty="0">
                <a:latin typeface="Arial MT"/>
                <a:cs typeface="Arial MT"/>
              </a:rPr>
              <a:t>th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EN</a:t>
            </a:r>
            <a:r>
              <a:rPr sz="2600" spc="-420" dirty="0">
                <a:latin typeface="Arial MT"/>
                <a:cs typeface="Arial MT"/>
              </a:rPr>
              <a:t>e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VIR</a:t>
            </a:r>
            <a:r>
              <a:rPr sz="2600" spc="-420" dirty="0">
                <a:latin typeface="Arial MT"/>
                <a:cs typeface="Arial MT"/>
              </a:rPr>
              <a:t>e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20" dirty="0">
                <a:latin typeface="Arial MT"/>
                <a:cs typeface="Arial MT"/>
              </a:rPr>
              <a:t>f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20" dirty="0">
                <a:latin typeface="Arial MT"/>
                <a:cs typeface="Arial MT"/>
              </a:rPr>
              <a:t>fe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ME</a:t>
            </a:r>
            <a:r>
              <a:rPr sz="2600" spc="-420" dirty="0">
                <a:latin typeface="Arial MT"/>
                <a:cs typeface="Arial MT"/>
              </a:rPr>
              <a:t>c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20" dirty="0">
                <a:latin typeface="Arial MT"/>
                <a:cs typeface="Arial MT"/>
              </a:rPr>
              <a:t>t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600" spc="-420" dirty="0">
                <a:latin typeface="Arial MT"/>
                <a:cs typeface="Arial MT"/>
              </a:rPr>
              <a:t>s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AL</a:t>
            </a:r>
            <a:r>
              <a:rPr sz="2600" spc="-420" dirty="0">
                <a:latin typeface="Arial MT"/>
                <a:cs typeface="Arial MT"/>
              </a:rPr>
              <a:t>s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420" dirty="0">
                <a:latin typeface="Arial MT"/>
                <a:cs typeface="Arial MT"/>
              </a:rPr>
              <a:t>t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20" dirty="0">
                <a:latin typeface="Arial MT"/>
                <a:cs typeface="Arial MT"/>
              </a:rPr>
              <a:t>i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600" spc="-420" dirty="0">
                <a:latin typeface="Arial MT"/>
                <a:cs typeface="Arial MT"/>
              </a:rPr>
              <a:t>ll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LU</a:t>
            </a:r>
            <a:r>
              <a:rPr sz="2600" spc="-420" dirty="0">
                <a:latin typeface="Arial MT"/>
                <a:cs typeface="Arial MT"/>
              </a:rPr>
              <a:t>l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600" spc="-420" dirty="0">
                <a:latin typeface="Arial MT"/>
                <a:cs typeface="Arial MT"/>
              </a:rPr>
              <a:t>o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IO</a:t>
            </a:r>
            <a:r>
              <a:rPr sz="2600" spc="-420" dirty="0">
                <a:latin typeface="Arial MT"/>
                <a:cs typeface="Arial MT"/>
              </a:rPr>
              <a:t>n</a:t>
            </a:r>
            <a:r>
              <a:rPr sz="2100" spc="-630" baseline="-20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420" dirty="0">
                <a:latin typeface="Arial MT"/>
                <a:cs typeface="Arial MT"/>
              </a:rPr>
              <a:t>ger</a:t>
            </a:r>
            <a:r>
              <a:rPr sz="2600" spc="25" dirty="0">
                <a:latin typeface="Arial MT"/>
                <a:cs typeface="Arial MT"/>
              </a:rPr>
              <a:t> </a:t>
            </a:r>
            <a:r>
              <a:rPr sz="2600" spc="-30" dirty="0">
                <a:latin typeface="Arial MT"/>
                <a:cs typeface="Arial MT"/>
              </a:rPr>
              <a:t>today.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2440" y="143255"/>
            <a:ext cx="6680200" cy="47625"/>
          </a:xfrm>
          <a:custGeom>
            <a:avLst/>
            <a:gdLst/>
            <a:ahLst/>
            <a:cxnLst/>
            <a:rect l="l" t="t" r="r" b="b"/>
            <a:pathLst>
              <a:path w="6680200" h="47625">
                <a:moveTo>
                  <a:pt x="6679691" y="0"/>
                </a:moveTo>
                <a:lnTo>
                  <a:pt x="0" y="0"/>
                </a:lnTo>
                <a:lnTo>
                  <a:pt x="0" y="47244"/>
                </a:lnTo>
                <a:lnTo>
                  <a:pt x="6679691" y="47244"/>
                </a:lnTo>
                <a:lnTo>
                  <a:pt x="6679691" y="0"/>
                </a:lnTo>
                <a:close/>
              </a:path>
            </a:pathLst>
          </a:custGeom>
          <a:solidFill>
            <a:srgbClr val="6963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172923"/>
            <a:ext cx="13481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doses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37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540" y="1432306"/>
            <a:ext cx="8255634" cy="544068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11785" marR="48260" indent="-274320">
              <a:lnSpc>
                <a:spcPts val="2810"/>
              </a:lnSpc>
              <a:spcBef>
                <a:spcPts val="45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12420" algn="l"/>
              </a:tabLst>
            </a:pPr>
            <a:r>
              <a:rPr sz="2600" dirty="0">
                <a:latin typeface="Arial MT"/>
                <a:cs typeface="Arial MT"/>
              </a:rPr>
              <a:t>A</a:t>
            </a:r>
            <a:r>
              <a:rPr sz="2600" spc="-1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traditional unit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human-equivalent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dose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the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rem,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stands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radiation equivalent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 man.</a:t>
            </a:r>
            <a:endParaRPr sz="2600">
              <a:latin typeface="Arial MT"/>
              <a:cs typeface="Arial MT"/>
            </a:endParaRPr>
          </a:p>
          <a:p>
            <a:pPr marL="311785" marR="750570" indent="-274320">
              <a:lnSpc>
                <a:spcPts val="281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12420" algn="l"/>
              </a:tabLst>
            </a:pPr>
            <a:r>
              <a:rPr sz="2600" dirty="0">
                <a:latin typeface="Arial MT"/>
                <a:cs typeface="Arial MT"/>
              </a:rPr>
              <a:t>At low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doses,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such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what we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receive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every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day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from background radiation (&lt; 1 m rem), </a:t>
            </a:r>
            <a:r>
              <a:rPr sz="2600" spc="-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cells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repair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damage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rapidly.</a:t>
            </a:r>
            <a:endParaRPr sz="2600">
              <a:latin typeface="Arial MT"/>
              <a:cs typeface="Arial MT"/>
            </a:endParaRPr>
          </a:p>
          <a:p>
            <a:pPr marL="311785" marR="30480" indent="-274320">
              <a:lnSpc>
                <a:spcPct val="90000"/>
              </a:lnSpc>
              <a:spcBef>
                <a:spcPts val="55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12420" algn="l"/>
              </a:tabLst>
            </a:pPr>
            <a:r>
              <a:rPr sz="2600" dirty="0">
                <a:latin typeface="Arial MT"/>
                <a:cs typeface="Arial MT"/>
              </a:rPr>
              <a:t>At</a:t>
            </a:r>
            <a:r>
              <a:rPr sz="2600" spc="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higher</a:t>
            </a:r>
            <a:r>
              <a:rPr sz="2600" spc="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doses</a:t>
            </a:r>
            <a:r>
              <a:rPr sz="2600" spc="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(up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100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rem),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the</a:t>
            </a:r>
            <a:r>
              <a:rPr sz="2600" spc="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  <a:r>
              <a:rPr sz="2600" spc="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might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not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 able to repair the damage, and the cells may either </a:t>
            </a:r>
            <a:r>
              <a:rPr sz="2600" spc="-7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 changed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permanently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die.</a:t>
            </a:r>
            <a:endParaRPr sz="2600">
              <a:latin typeface="Arial MT"/>
              <a:cs typeface="Arial MT"/>
            </a:endParaRPr>
          </a:p>
          <a:p>
            <a:pPr marL="311785" marR="618490" indent="-274320" algn="just">
              <a:lnSpc>
                <a:spcPct val="9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12420" algn="l"/>
              </a:tabLst>
            </a:pPr>
            <a:r>
              <a:rPr sz="2600" dirty="0">
                <a:latin typeface="Arial MT"/>
                <a:cs typeface="Arial MT"/>
              </a:rPr>
              <a:t>Cells changed permanently may go on to produce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abnormal cells when they divide and may become </a:t>
            </a:r>
            <a:r>
              <a:rPr sz="2600" spc="-7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cancerous.</a:t>
            </a:r>
            <a:endParaRPr sz="2600">
              <a:latin typeface="Arial MT"/>
              <a:cs typeface="Arial MT"/>
            </a:endParaRPr>
          </a:p>
          <a:p>
            <a:pPr marL="311785" marR="525780" indent="-274320" algn="just">
              <a:lnSpc>
                <a:spcPts val="2810"/>
              </a:lnSpc>
              <a:spcBef>
                <a:spcPts val="6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12420" algn="l"/>
              </a:tabLst>
            </a:pPr>
            <a:r>
              <a:rPr sz="2600" dirty="0">
                <a:latin typeface="Arial MT"/>
                <a:cs typeface="Arial MT"/>
              </a:rPr>
              <a:t>At even higher doses, the cells cannot be replaced </a:t>
            </a:r>
            <a:r>
              <a:rPr sz="2600" spc="-7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</a:t>
            </a:r>
            <a:r>
              <a:rPr sz="2600" spc="-730" dirty="0">
                <a:latin typeface="Arial MT"/>
                <a:cs typeface="Arial MT"/>
              </a:rPr>
              <a:t>a</a:t>
            </a:r>
            <a:r>
              <a:rPr sz="2100" spc="-315" baseline="-34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1095" dirty="0">
                <a:latin typeface="Arial MT"/>
                <a:cs typeface="Arial MT"/>
              </a:rPr>
              <a:t>s</a:t>
            </a:r>
            <a:r>
              <a:rPr sz="2100" spc="-15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100" spc="-1275" baseline="-34000" dirty="0">
                <a:solidFill>
                  <a:srgbClr val="696363"/>
                </a:solidFill>
                <a:latin typeface="Arial MT"/>
                <a:cs typeface="Arial MT"/>
              </a:rPr>
              <a:t>V</a:t>
            </a:r>
            <a:r>
              <a:rPr sz="2600" spc="125" dirty="0">
                <a:latin typeface="Arial MT"/>
                <a:cs typeface="Arial MT"/>
              </a:rPr>
              <a:t>t</a:t>
            </a:r>
            <a:r>
              <a:rPr sz="2100" baseline="-340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2100" spc="-1222" baseline="-34000" dirty="0">
                <a:solidFill>
                  <a:srgbClr val="696363"/>
                </a:solidFill>
                <a:latin typeface="Arial MT"/>
                <a:cs typeface="Arial MT"/>
              </a:rPr>
              <a:t>R</a:t>
            </a:r>
            <a:r>
              <a:rPr sz="2600" spc="-645" dirty="0">
                <a:latin typeface="Arial MT"/>
                <a:cs typeface="Arial MT"/>
              </a:rPr>
              <a:t>e</a:t>
            </a:r>
            <a:r>
              <a:rPr sz="2100" spc="-675" baseline="-3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1000" dirty="0">
                <a:latin typeface="Arial MT"/>
                <a:cs typeface="Arial MT"/>
              </a:rPr>
              <a:t>n</a:t>
            </a:r>
            <a:r>
              <a:rPr sz="2100" spc="-22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1440" dirty="0">
                <a:latin typeface="Arial MT"/>
                <a:cs typeface="Arial MT"/>
              </a:rPr>
              <a:t>o</a:t>
            </a:r>
            <a:r>
              <a:rPr sz="2100" spc="-15" baseline="-34000" dirty="0">
                <a:solidFill>
                  <a:srgbClr val="696363"/>
                </a:solidFill>
                <a:latin typeface="Arial MT"/>
                <a:cs typeface="Arial MT"/>
              </a:rPr>
              <a:t>M</a:t>
            </a:r>
            <a:r>
              <a:rPr sz="2100" spc="-982" baseline="-34000" dirty="0">
                <a:solidFill>
                  <a:srgbClr val="696363"/>
                </a:solidFill>
                <a:latin typeface="Arial MT"/>
                <a:cs typeface="Arial MT"/>
              </a:rPr>
              <a:t>E</a:t>
            </a:r>
            <a:r>
              <a:rPr sz="2600" spc="-795" dirty="0">
                <a:latin typeface="Arial MT"/>
                <a:cs typeface="Arial MT"/>
              </a:rPr>
              <a:t>u</a:t>
            </a:r>
            <a:r>
              <a:rPr sz="2100" spc="-330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spc="-1235" dirty="0">
                <a:latin typeface="Arial MT"/>
                <a:cs typeface="Arial MT"/>
              </a:rPr>
              <a:t>g</a:t>
            </a:r>
            <a:r>
              <a:rPr sz="2100" spc="-172" baseline="-34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100" spc="-667" baseline="-34000" dirty="0">
                <a:solidFill>
                  <a:srgbClr val="696363"/>
                </a:solidFill>
                <a:latin typeface="Arial MT"/>
                <a:cs typeface="Arial MT"/>
              </a:rPr>
              <a:t>A</a:t>
            </a:r>
            <a:r>
              <a:rPr sz="2600" spc="-1010" dirty="0">
                <a:latin typeface="Arial MT"/>
                <a:cs typeface="Arial MT"/>
              </a:rPr>
              <a:t>h</a:t>
            </a:r>
            <a:r>
              <a:rPr sz="2100" baseline="-34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100" spc="-67" baseline="-3400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2100" spc="-502" baseline="-34000" dirty="0">
                <a:solidFill>
                  <a:srgbClr val="696363"/>
                </a:solidFill>
                <a:latin typeface="Arial MT"/>
                <a:cs typeface="Arial MT"/>
              </a:rPr>
              <a:t>P</a:t>
            </a:r>
            <a:r>
              <a:rPr sz="2600" spc="-1120" dirty="0">
                <a:latin typeface="Arial MT"/>
                <a:cs typeface="Arial MT"/>
              </a:rPr>
              <a:t>a</a:t>
            </a:r>
            <a:r>
              <a:rPr sz="2100" baseline="-3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100" spc="-1139" baseline="-34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600" spc="-695" dirty="0">
                <a:latin typeface="Arial MT"/>
                <a:cs typeface="Arial MT"/>
              </a:rPr>
              <a:t>n</a:t>
            </a:r>
            <a:r>
              <a:rPr sz="2100" spc="-135" baseline="-34000" dirty="0">
                <a:solidFill>
                  <a:srgbClr val="696363"/>
                </a:solidFill>
                <a:latin typeface="Arial MT"/>
                <a:cs typeface="Arial MT"/>
              </a:rPr>
              <a:t>L</a:t>
            </a:r>
            <a:r>
              <a:rPr sz="2600" spc="-1365" dirty="0">
                <a:latin typeface="Arial MT"/>
                <a:cs typeface="Arial MT"/>
              </a:rPr>
              <a:t>d</a:t>
            </a:r>
            <a:r>
              <a:rPr sz="2100" spc="-15" baseline="-34000" dirty="0">
                <a:solidFill>
                  <a:srgbClr val="696363"/>
                </a:solidFill>
                <a:latin typeface="Arial MT"/>
                <a:cs typeface="Arial MT"/>
              </a:rPr>
              <a:t>U</a:t>
            </a:r>
            <a:r>
              <a:rPr sz="2100" spc="-15" baseline="-34000" dirty="0">
                <a:solidFill>
                  <a:srgbClr val="696363"/>
                </a:solidFill>
                <a:latin typeface="Arial MT"/>
                <a:cs typeface="Arial MT"/>
              </a:rPr>
              <a:t>T</a:t>
            </a:r>
            <a:r>
              <a:rPr sz="2100" spc="-247" baseline="-34000" dirty="0">
                <a:solidFill>
                  <a:srgbClr val="696363"/>
                </a:solidFill>
                <a:latin typeface="Arial MT"/>
                <a:cs typeface="Arial MT"/>
              </a:rPr>
              <a:t>I</a:t>
            </a:r>
            <a:r>
              <a:rPr sz="2600" spc="-560" dirty="0">
                <a:latin typeface="Arial MT"/>
                <a:cs typeface="Arial MT"/>
              </a:rPr>
              <a:t>t</a:t>
            </a:r>
            <a:r>
              <a:rPr sz="2100" spc="-810" baseline="-34000" dirty="0">
                <a:solidFill>
                  <a:srgbClr val="696363"/>
                </a:solidFill>
                <a:latin typeface="Arial MT"/>
                <a:cs typeface="Arial MT"/>
              </a:rPr>
              <a:t>O</a:t>
            </a:r>
            <a:r>
              <a:rPr sz="2600" spc="-45" dirty="0">
                <a:latin typeface="Arial MT"/>
                <a:cs typeface="Arial MT"/>
              </a:rPr>
              <a:t>i</a:t>
            </a:r>
            <a:r>
              <a:rPr sz="2100" spc="-1462" baseline="-34000" dirty="0">
                <a:solidFill>
                  <a:srgbClr val="696363"/>
                </a:solidFill>
                <a:latin typeface="Arial MT"/>
                <a:cs typeface="Arial MT"/>
              </a:rPr>
              <a:t>N</a:t>
            </a:r>
            <a:r>
              <a:rPr sz="2600" dirty="0">
                <a:latin typeface="Arial MT"/>
                <a:cs typeface="Arial MT"/>
              </a:rPr>
              <a:t>ss</a:t>
            </a:r>
            <a:r>
              <a:rPr sz="2600" spc="5" dirty="0">
                <a:latin typeface="Arial MT"/>
                <a:cs typeface="Arial MT"/>
              </a:rPr>
              <a:t>u</a:t>
            </a:r>
            <a:r>
              <a:rPr sz="2600" dirty="0">
                <a:latin typeface="Arial MT"/>
                <a:cs typeface="Arial MT"/>
              </a:rPr>
              <a:t>es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fail</a:t>
            </a:r>
            <a:r>
              <a:rPr sz="260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fun</a:t>
            </a:r>
            <a:r>
              <a:rPr sz="2600" spc="5" dirty="0">
                <a:latin typeface="Arial MT"/>
                <a:cs typeface="Arial MT"/>
              </a:rPr>
              <a:t>c</a:t>
            </a:r>
            <a:r>
              <a:rPr sz="2600" dirty="0">
                <a:latin typeface="Arial MT"/>
                <a:cs typeface="Arial MT"/>
              </a:rPr>
              <a:t>tion.</a:t>
            </a:r>
            <a:endParaRPr sz="2600">
              <a:latin typeface="Arial MT"/>
              <a:cs typeface="Arial MT"/>
            </a:endParaRPr>
          </a:p>
          <a:p>
            <a:pPr marL="312420" indent="-274320">
              <a:lnSpc>
                <a:spcPct val="100000"/>
              </a:lnSpc>
              <a:spcBef>
                <a:spcPts val="2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12420" algn="l"/>
              </a:tabLst>
            </a:pPr>
            <a:r>
              <a:rPr sz="2600" dirty="0">
                <a:latin typeface="Arial MT"/>
                <a:cs typeface="Arial MT"/>
              </a:rPr>
              <a:t>An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example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this would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be “radiation sickness.”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417931"/>
            <a:ext cx="8225155" cy="5802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6350" indent="-274320" algn="just">
              <a:lnSpc>
                <a:spcPct val="14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-5" dirty="0">
                <a:latin typeface="Arial MT"/>
                <a:cs typeface="Arial MT"/>
              </a:rPr>
              <a:t>This</a:t>
            </a:r>
            <a:r>
              <a:rPr sz="2600" spc="69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is</a:t>
            </a:r>
            <a:r>
              <a:rPr sz="2600" spc="6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</a:t>
            </a:r>
            <a:r>
              <a:rPr sz="2600" spc="68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condition</a:t>
            </a:r>
            <a:r>
              <a:rPr sz="2600" spc="6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that</a:t>
            </a:r>
            <a:r>
              <a:rPr sz="2600" spc="6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results</a:t>
            </a:r>
            <a:r>
              <a:rPr sz="2600" spc="6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after</a:t>
            </a:r>
            <a:r>
              <a:rPr sz="2600" spc="6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high</a:t>
            </a:r>
            <a:r>
              <a:rPr sz="2600" spc="70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doses</a:t>
            </a:r>
            <a:r>
              <a:rPr sz="2600" spc="685" dirty="0">
                <a:latin typeface="Arial MT"/>
                <a:cs typeface="Arial MT"/>
              </a:rPr>
              <a:t> </a:t>
            </a:r>
            <a:r>
              <a:rPr sz="2600" spc="-15" dirty="0">
                <a:latin typeface="Arial MT"/>
                <a:cs typeface="Arial MT"/>
              </a:rPr>
              <a:t>is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given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to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whole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body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(&gt;100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rem).</a:t>
            </a:r>
            <a:endParaRPr sz="2600">
              <a:latin typeface="Arial MT"/>
              <a:cs typeface="Arial MT"/>
            </a:endParaRPr>
          </a:p>
          <a:p>
            <a:pPr marL="286385" marR="7620" indent="-274320" algn="just">
              <a:lnSpc>
                <a:spcPct val="14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Nuclear explosions and accidents </a:t>
            </a:r>
            <a:r>
              <a:rPr sz="2600" spc="-5" dirty="0">
                <a:latin typeface="Arial MT"/>
                <a:cs typeface="Arial MT"/>
              </a:rPr>
              <a:t>in </a:t>
            </a:r>
            <a:r>
              <a:rPr sz="2600" dirty="0">
                <a:latin typeface="Arial MT"/>
                <a:cs typeface="Arial MT"/>
              </a:rPr>
              <a:t>nuclear </a:t>
            </a:r>
            <a:r>
              <a:rPr sz="2600" spc="-5" dirty="0">
                <a:latin typeface="Arial MT"/>
                <a:cs typeface="Arial MT"/>
              </a:rPr>
              <a:t>reactors </a:t>
            </a:r>
            <a:r>
              <a:rPr sz="2600" dirty="0">
                <a:latin typeface="Arial MT"/>
                <a:cs typeface="Arial MT"/>
              </a:rPr>
              <a:t> are a serious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source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radiation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hazard.</a:t>
            </a:r>
            <a:endParaRPr sz="2600">
              <a:latin typeface="Arial MT"/>
              <a:cs typeface="Arial MT"/>
            </a:endParaRPr>
          </a:p>
          <a:p>
            <a:pPr marL="286385" marR="5715" indent="-274320" algn="just">
              <a:lnSpc>
                <a:spcPct val="14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5" dirty="0">
                <a:latin typeface="Arial MT"/>
                <a:cs typeface="Arial MT"/>
              </a:rPr>
              <a:t>The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effects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atomic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explosions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in</a:t>
            </a:r>
            <a:r>
              <a:rPr sz="2600" dirty="0">
                <a:latin typeface="Arial MT"/>
                <a:cs typeface="Arial MT"/>
              </a:rPr>
              <a:t> Nagasaki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Hiroshima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 still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not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forgotten.</a:t>
            </a:r>
            <a:endParaRPr sz="2600">
              <a:latin typeface="Arial MT"/>
              <a:cs typeface="Arial MT"/>
            </a:endParaRPr>
          </a:p>
          <a:p>
            <a:pPr marL="286385" marR="5080" indent="-274320" algn="just">
              <a:lnSpc>
                <a:spcPct val="14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spc="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nuclear reactor accident at Chernobyl </a:t>
            </a:r>
            <a:r>
              <a:rPr sz="2600" spc="-5" dirty="0">
                <a:latin typeface="Arial MT"/>
                <a:cs typeface="Arial MT"/>
              </a:rPr>
              <a:t>in </a:t>
            </a:r>
            <a:r>
              <a:rPr sz="2600" dirty="0">
                <a:latin typeface="Arial MT"/>
                <a:cs typeface="Arial MT"/>
              </a:rPr>
              <a:t>1986 led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to </a:t>
            </a:r>
            <a:r>
              <a:rPr sz="2600" dirty="0">
                <a:latin typeface="Arial MT"/>
                <a:cs typeface="Arial MT"/>
              </a:rPr>
              <a:t>deaths of many </a:t>
            </a:r>
            <a:r>
              <a:rPr sz="2600" spc="-5" dirty="0">
                <a:latin typeface="Arial MT"/>
                <a:cs typeface="Arial MT"/>
              </a:rPr>
              <a:t>reactor </a:t>
            </a:r>
            <a:r>
              <a:rPr sz="2600" dirty="0">
                <a:latin typeface="Arial MT"/>
                <a:cs typeface="Arial MT"/>
              </a:rPr>
              <a:t>personnel and a very </a:t>
            </a:r>
            <a:r>
              <a:rPr sz="2600" spc="-5" dirty="0">
                <a:latin typeface="Arial MT"/>
                <a:cs typeface="Arial MT"/>
              </a:rPr>
              <a:t>large </a:t>
            </a:r>
            <a:r>
              <a:rPr sz="2600" dirty="0">
                <a:latin typeface="Arial MT"/>
                <a:cs typeface="Arial MT"/>
              </a:rPr>
              <a:t> release of </a:t>
            </a:r>
            <a:r>
              <a:rPr sz="2600" spc="-5" dirty="0">
                <a:latin typeface="Arial MT"/>
                <a:cs typeface="Arial MT"/>
              </a:rPr>
              <a:t>radionuclide to </a:t>
            </a:r>
            <a:r>
              <a:rPr sz="2600" dirty="0">
                <a:latin typeface="Arial MT"/>
                <a:cs typeface="Arial MT"/>
              </a:rPr>
              <a:t>the environment causing a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long</a:t>
            </a:r>
            <a:r>
              <a:rPr sz="2600" spc="1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term</a:t>
            </a:r>
            <a:r>
              <a:rPr sz="2600" spc="114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radiation</a:t>
            </a:r>
            <a:r>
              <a:rPr sz="2600" spc="1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damage</a:t>
            </a:r>
            <a:r>
              <a:rPr sz="2600" spc="1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to</a:t>
            </a:r>
            <a:r>
              <a:rPr sz="2600" spc="1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r>
              <a:rPr sz="2600" spc="1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people</a:t>
            </a:r>
            <a:r>
              <a:rPr sz="2600" spc="1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living</a:t>
            </a:r>
            <a:r>
              <a:rPr sz="2600" spc="14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in</a:t>
            </a:r>
            <a:r>
              <a:rPr sz="2600" spc="1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38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859" y="6276543"/>
            <a:ext cx="302641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7980">
              <a:lnSpc>
                <a:spcPts val="114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ts val="2580"/>
              </a:lnSpc>
            </a:pPr>
            <a:r>
              <a:rPr sz="2600" dirty="0">
                <a:latin typeface="Arial MT"/>
                <a:cs typeface="Arial MT"/>
              </a:rPr>
              <a:t>neighboring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regions.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57200"/>
            <a:ext cx="9144000" cy="6210300"/>
            <a:chOff x="0" y="457200"/>
            <a:chExt cx="9144000" cy="62103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457200"/>
              <a:ext cx="3966972" cy="58658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3200" y="2819400"/>
              <a:ext cx="6400800" cy="3200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6304" y="62103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28600" y="0"/>
                  </a:moveTo>
                  <a:lnTo>
                    <a:pt x="182529" y="4644"/>
                  </a:lnTo>
                  <a:lnTo>
                    <a:pt x="139619" y="17964"/>
                  </a:lnTo>
                  <a:lnTo>
                    <a:pt x="100788" y="39041"/>
                  </a:lnTo>
                  <a:lnTo>
                    <a:pt x="66955" y="66955"/>
                  </a:lnTo>
                  <a:lnTo>
                    <a:pt x="39041" y="100788"/>
                  </a:lnTo>
                  <a:lnTo>
                    <a:pt x="17964" y="139619"/>
                  </a:lnTo>
                  <a:lnTo>
                    <a:pt x="4644" y="182529"/>
                  </a:lnTo>
                  <a:lnTo>
                    <a:pt x="0" y="228600"/>
                  </a:lnTo>
                  <a:lnTo>
                    <a:pt x="4644" y="274670"/>
                  </a:lnTo>
                  <a:lnTo>
                    <a:pt x="17964" y="317580"/>
                  </a:lnTo>
                  <a:lnTo>
                    <a:pt x="39041" y="356411"/>
                  </a:lnTo>
                  <a:lnTo>
                    <a:pt x="66955" y="390244"/>
                  </a:lnTo>
                  <a:lnTo>
                    <a:pt x="100788" y="418158"/>
                  </a:lnTo>
                  <a:lnTo>
                    <a:pt x="139619" y="439235"/>
                  </a:lnTo>
                  <a:lnTo>
                    <a:pt x="182529" y="452555"/>
                  </a:lnTo>
                  <a:lnTo>
                    <a:pt x="228600" y="457200"/>
                  </a:lnTo>
                  <a:lnTo>
                    <a:pt x="274670" y="452555"/>
                  </a:lnTo>
                  <a:lnTo>
                    <a:pt x="317580" y="439235"/>
                  </a:lnTo>
                  <a:lnTo>
                    <a:pt x="356411" y="418158"/>
                  </a:lnTo>
                  <a:lnTo>
                    <a:pt x="390244" y="390244"/>
                  </a:lnTo>
                  <a:lnTo>
                    <a:pt x="418158" y="356411"/>
                  </a:lnTo>
                  <a:lnTo>
                    <a:pt x="439235" y="317580"/>
                  </a:lnTo>
                  <a:lnTo>
                    <a:pt x="452555" y="274670"/>
                  </a:lnTo>
                  <a:lnTo>
                    <a:pt x="457200" y="228600"/>
                  </a:lnTo>
                  <a:lnTo>
                    <a:pt x="452555" y="182529"/>
                  </a:lnTo>
                  <a:lnTo>
                    <a:pt x="439235" y="139619"/>
                  </a:lnTo>
                  <a:lnTo>
                    <a:pt x="418158" y="100788"/>
                  </a:lnTo>
                  <a:lnTo>
                    <a:pt x="390244" y="66955"/>
                  </a:lnTo>
                  <a:lnTo>
                    <a:pt x="356411" y="39041"/>
                  </a:lnTo>
                  <a:lnTo>
                    <a:pt x="317580" y="17964"/>
                  </a:lnTo>
                  <a:lnTo>
                    <a:pt x="274670" y="4644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62229" y="6314643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39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204342"/>
            <a:ext cx="7059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 </a:t>
            </a:r>
            <a:r>
              <a:rPr spc="-5" dirty="0"/>
              <a:t>POLLUTION</a:t>
            </a:r>
            <a:r>
              <a:rPr spc="-130" dirty="0"/>
              <a:t> </a:t>
            </a:r>
            <a:r>
              <a:rPr spc="-5" dirty="0"/>
              <a:t>AND</a:t>
            </a:r>
            <a:r>
              <a:rPr spc="-30" dirty="0"/>
              <a:t> POLLUTANTS</a:t>
            </a:r>
            <a:endParaRPr spc="-3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243330"/>
            <a:ext cx="7852409" cy="374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776605" indent="-274955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b="1" dirty="0">
                <a:latin typeface="Arial" panose="020B0604020202020204"/>
                <a:cs typeface="Arial" panose="020B0604020202020204"/>
              </a:rPr>
              <a:t>Pollution </a:t>
            </a:r>
            <a:r>
              <a:rPr sz="2600" dirty="0">
                <a:latin typeface="Arial MT"/>
                <a:cs typeface="Arial MT"/>
              </a:rPr>
              <a:t>may be defined as addition of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undesirable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 into the environment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result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human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activities.</a:t>
            </a:r>
            <a:endParaRPr sz="2600">
              <a:latin typeface="Arial MT"/>
              <a:cs typeface="Arial MT"/>
            </a:endParaRPr>
          </a:p>
          <a:p>
            <a:pPr marL="287020" marR="500380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The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agents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which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environmental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are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called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b="1" dirty="0">
                <a:latin typeface="Arial" panose="020B0604020202020204"/>
                <a:cs typeface="Arial" panose="020B0604020202020204"/>
              </a:rPr>
              <a:t>pollutants.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87020" marR="5080" indent="-274955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655" algn="l"/>
              </a:tabLst>
            </a:pPr>
            <a:r>
              <a:rPr sz="2600" dirty="0">
                <a:latin typeface="Arial MT"/>
                <a:cs typeface="Arial MT"/>
              </a:rPr>
              <a:t>Pollutants may be defined as a physical, chemical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biological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substance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unintentionally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released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into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 environment which is directly or indirectly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harmful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to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humans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other </a:t>
            </a:r>
            <a:r>
              <a:rPr sz="2600" spc="-5" dirty="0">
                <a:latin typeface="Arial MT"/>
                <a:cs typeface="Arial MT"/>
              </a:rPr>
              <a:t>living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organisms.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4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90498"/>
            <a:ext cx="56057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TYPES</a:t>
            </a:r>
            <a:r>
              <a:rPr sz="4000" spc="-55" dirty="0"/>
              <a:t> </a:t>
            </a:r>
            <a:r>
              <a:rPr sz="4000" spc="-5" dirty="0"/>
              <a:t>OF</a:t>
            </a:r>
            <a:r>
              <a:rPr sz="4000" spc="-40" dirty="0"/>
              <a:t> </a:t>
            </a:r>
            <a:r>
              <a:rPr sz="4000" spc="-5" dirty="0"/>
              <a:t>POLLUTION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93444" y="1566418"/>
            <a:ext cx="3020695" cy="3577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0045" indent="-347980">
              <a:lnSpc>
                <a:spcPct val="10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60045" algn="l"/>
                <a:tab pos="360680" algn="l"/>
              </a:tabLst>
            </a:pPr>
            <a:r>
              <a:rPr sz="2600" dirty="0">
                <a:latin typeface="Arial MT"/>
                <a:cs typeface="Arial MT"/>
              </a:rPr>
              <a:t>Air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endParaRPr sz="2600">
              <a:latin typeface="Arial MT"/>
              <a:cs typeface="Arial MT"/>
            </a:endParaRPr>
          </a:p>
          <a:p>
            <a:pPr marL="377825" indent="-365760">
              <a:lnSpc>
                <a:spcPct val="100000"/>
              </a:lnSpc>
              <a:spcBef>
                <a:spcPts val="185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7825" algn="l"/>
                <a:tab pos="378460" algn="l"/>
              </a:tabLst>
            </a:pPr>
            <a:r>
              <a:rPr sz="2600" dirty="0">
                <a:latin typeface="Arial MT"/>
                <a:cs typeface="Arial MT"/>
              </a:rPr>
              <a:t>Noise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endParaRPr sz="2600">
              <a:latin typeface="Arial MT"/>
              <a:cs typeface="Arial MT"/>
            </a:endParaRPr>
          </a:p>
          <a:p>
            <a:pPr marL="377825" indent="-365760">
              <a:lnSpc>
                <a:spcPct val="100000"/>
              </a:lnSpc>
              <a:spcBef>
                <a:spcPts val="18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7825" algn="l"/>
                <a:tab pos="378460" algn="l"/>
              </a:tabLst>
            </a:pPr>
            <a:r>
              <a:rPr sz="2600" spc="-20" dirty="0">
                <a:latin typeface="Arial MT"/>
                <a:cs typeface="Arial MT"/>
              </a:rPr>
              <a:t>Water</a:t>
            </a:r>
            <a:r>
              <a:rPr sz="2600" spc="-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endParaRPr sz="2600">
              <a:latin typeface="Arial MT"/>
              <a:cs typeface="Arial MT"/>
            </a:endParaRPr>
          </a:p>
          <a:p>
            <a:pPr marL="377825" indent="-365760">
              <a:lnSpc>
                <a:spcPct val="100000"/>
              </a:lnSpc>
              <a:spcBef>
                <a:spcPts val="185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377825" algn="l"/>
                <a:tab pos="378460" algn="l"/>
              </a:tabLst>
            </a:pPr>
            <a:r>
              <a:rPr sz="2600" dirty="0">
                <a:latin typeface="Arial MT"/>
                <a:cs typeface="Arial MT"/>
              </a:rPr>
              <a:t>Soil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endParaRPr sz="2600">
              <a:latin typeface="Arial MT"/>
              <a:cs typeface="Arial MT"/>
            </a:endParaRPr>
          </a:p>
          <a:p>
            <a:pPr marL="286385" indent="-274320">
              <a:lnSpc>
                <a:spcPct val="100000"/>
              </a:lnSpc>
              <a:spcBef>
                <a:spcPts val="185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Thermal</a:t>
            </a:r>
            <a:r>
              <a:rPr sz="2600" spc="-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endParaRPr sz="2600">
              <a:latin typeface="Arial MT"/>
              <a:cs typeface="Arial MT"/>
            </a:endParaRPr>
          </a:p>
          <a:p>
            <a:pPr marL="286385" indent="-274320">
              <a:lnSpc>
                <a:spcPct val="100000"/>
              </a:lnSpc>
              <a:spcBef>
                <a:spcPts val="18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Radiation</a:t>
            </a:r>
            <a:r>
              <a:rPr sz="2600" spc="-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5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4342"/>
            <a:ext cx="35801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AIR</a:t>
            </a:r>
            <a:r>
              <a:rPr spc="-50" dirty="0"/>
              <a:t> </a:t>
            </a:r>
            <a:r>
              <a:rPr spc="-5" dirty="0"/>
              <a:t>POLLUTION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100560"/>
            <a:ext cx="8072755" cy="3942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 algn="just">
              <a:lnSpc>
                <a:spcPct val="150000"/>
              </a:lnSpc>
              <a:spcBef>
                <a:spcPts val="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400" b="1" spc="-5" dirty="0">
                <a:latin typeface="Arial" panose="020B0604020202020204"/>
                <a:cs typeface="Arial" panose="020B0604020202020204"/>
              </a:rPr>
              <a:t>Air pollution </a:t>
            </a:r>
            <a:r>
              <a:rPr sz="2400" dirty="0">
                <a:latin typeface="Arial MT"/>
                <a:cs typeface="Arial MT"/>
              </a:rPr>
              <a:t>may </a:t>
            </a:r>
            <a:r>
              <a:rPr sz="2400" spc="-10" dirty="0">
                <a:latin typeface="Arial MT"/>
                <a:cs typeface="Arial MT"/>
              </a:rPr>
              <a:t>be </a:t>
            </a:r>
            <a:r>
              <a:rPr sz="2400" spc="-5" dirty="0">
                <a:latin typeface="Arial MT"/>
                <a:cs typeface="Arial MT"/>
              </a:rPr>
              <a:t>defined as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presence of </a:t>
            </a:r>
            <a:r>
              <a:rPr sz="2400" spc="-10" dirty="0">
                <a:latin typeface="Arial MT"/>
                <a:cs typeface="Arial MT"/>
              </a:rPr>
              <a:t>any </a:t>
            </a:r>
            <a:r>
              <a:rPr sz="2400" spc="-5" dirty="0">
                <a:latin typeface="Arial MT"/>
                <a:cs typeface="Arial MT"/>
              </a:rPr>
              <a:t> solid, </a:t>
            </a:r>
            <a:r>
              <a:rPr sz="2400" dirty="0">
                <a:latin typeface="Arial MT"/>
                <a:cs typeface="Arial MT"/>
              </a:rPr>
              <a:t>liquid </a:t>
            </a:r>
            <a:r>
              <a:rPr sz="2400" spc="-5" dirty="0">
                <a:latin typeface="Arial MT"/>
                <a:cs typeface="Arial MT"/>
              </a:rPr>
              <a:t>or </a:t>
            </a:r>
            <a:r>
              <a:rPr sz="2400" dirty="0">
                <a:latin typeface="Arial MT"/>
                <a:cs typeface="Arial MT"/>
              </a:rPr>
              <a:t>gaseous substance including noise and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radioactive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radiation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atmosphere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such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concentration </a:t>
            </a:r>
            <a:r>
              <a:rPr sz="2400" dirty="0">
                <a:latin typeface="Arial MT"/>
                <a:cs typeface="Arial MT"/>
              </a:rPr>
              <a:t>that may </a:t>
            </a:r>
            <a:r>
              <a:rPr sz="2400" spc="-5" dirty="0">
                <a:latin typeface="Arial MT"/>
                <a:cs typeface="Arial MT"/>
              </a:rPr>
              <a:t>be directly and indirectly injurious </a:t>
            </a:r>
            <a:r>
              <a:rPr sz="2400" dirty="0">
                <a:latin typeface="Arial MT"/>
                <a:cs typeface="Arial MT"/>
              </a:rPr>
              <a:t> to </a:t>
            </a:r>
            <a:r>
              <a:rPr sz="2400" spc="-5" dirty="0">
                <a:latin typeface="Arial MT"/>
                <a:cs typeface="Arial MT"/>
              </a:rPr>
              <a:t>humans or </a:t>
            </a:r>
            <a:r>
              <a:rPr sz="2400" dirty="0">
                <a:latin typeface="Arial MT"/>
                <a:cs typeface="Arial MT"/>
              </a:rPr>
              <a:t>other living organisms, </a:t>
            </a:r>
            <a:r>
              <a:rPr sz="2400" spc="-5" dirty="0">
                <a:latin typeface="Arial MT"/>
                <a:cs typeface="Arial MT"/>
              </a:rPr>
              <a:t>plants, </a:t>
            </a:r>
            <a:r>
              <a:rPr sz="2400" dirty="0">
                <a:latin typeface="Arial MT"/>
                <a:cs typeface="Arial MT"/>
              </a:rPr>
              <a:t>property </a:t>
            </a:r>
            <a:r>
              <a:rPr sz="2400" spc="-5" dirty="0">
                <a:latin typeface="Arial MT"/>
                <a:cs typeface="Arial MT"/>
              </a:rPr>
              <a:t>or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interferes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normal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environmental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processes.</a:t>
            </a:r>
            <a:endParaRPr sz="2400">
              <a:latin typeface="Arial MT"/>
              <a:cs typeface="Arial MT"/>
            </a:endParaRPr>
          </a:p>
          <a:p>
            <a:pPr marL="287020" indent="-274320" algn="just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Air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pollutants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two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types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6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5276799"/>
            <a:ext cx="7781925" cy="1239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0"/>
              </a:spcBef>
              <a:buClr>
                <a:srgbClr val="00AFEF"/>
              </a:buClr>
              <a:buSzPct val="85000"/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Arial MT"/>
                <a:cs typeface="Arial MT"/>
              </a:rPr>
              <a:t>Suspended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particulate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matter</a:t>
            </a:r>
            <a:endParaRPr sz="24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Arial MT"/>
                <a:cs typeface="Arial MT"/>
              </a:rPr>
              <a:t>Gaseous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pollutants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like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carbon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dioxide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(co2),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nox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etc.</a:t>
            </a:r>
            <a:endParaRPr sz="24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  <a:spcBef>
                <a:spcPts val="75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204342"/>
            <a:ext cx="47999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 </a:t>
            </a:r>
            <a:r>
              <a:rPr spc="-5" dirty="0"/>
              <a:t>Particulate</a:t>
            </a:r>
            <a:r>
              <a:rPr spc="-10" dirty="0"/>
              <a:t> </a:t>
            </a:r>
            <a:r>
              <a:rPr spc="-5" dirty="0"/>
              <a:t>pollutants</a:t>
            </a:r>
            <a:endParaRPr spc="-5" dirty="0"/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74421" y="1100560"/>
            <a:ext cx="8297545" cy="5893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1805" marR="665480" indent="-274320">
              <a:lnSpc>
                <a:spcPct val="150000"/>
              </a:lnSpc>
              <a:spcBef>
                <a:spcPts val="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71805" algn="l"/>
                <a:tab pos="472440" algn="l"/>
              </a:tabLst>
            </a:pPr>
            <a:r>
              <a:rPr sz="2400" spc="-5" dirty="0">
                <a:latin typeface="Arial MT"/>
                <a:cs typeface="Arial MT"/>
              </a:rPr>
              <a:t>Particulate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matter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suspended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air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dirty="0">
                <a:latin typeface="Arial MT"/>
                <a:cs typeface="Arial MT"/>
              </a:rPr>
              <a:t> dust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soot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released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industrial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chimneys.</a:t>
            </a:r>
            <a:endParaRPr sz="2400">
              <a:latin typeface="Arial MT"/>
              <a:cs typeface="Arial MT"/>
            </a:endParaRPr>
          </a:p>
          <a:p>
            <a:pPr marL="471805" indent="-274955">
              <a:lnSpc>
                <a:spcPct val="100000"/>
              </a:lnSpc>
              <a:spcBef>
                <a:spcPts val="204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71805" algn="l"/>
                <a:tab pos="472440" algn="l"/>
              </a:tabLst>
            </a:pPr>
            <a:r>
              <a:rPr sz="2400" spc="-5" dirty="0">
                <a:latin typeface="Arial MT"/>
                <a:cs typeface="Arial MT"/>
              </a:rPr>
              <a:t>Their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size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ranges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from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0.001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500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µm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diameter.</a:t>
            </a:r>
            <a:endParaRPr sz="2400">
              <a:latin typeface="Arial MT"/>
              <a:cs typeface="Arial MT"/>
            </a:endParaRPr>
          </a:p>
          <a:p>
            <a:pPr marL="471805" marR="17780" indent="-274320">
              <a:lnSpc>
                <a:spcPct val="15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71805" algn="l"/>
                <a:tab pos="472440" algn="l"/>
              </a:tabLst>
            </a:pP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less</a:t>
            </a:r>
            <a:r>
              <a:rPr sz="2400" dirty="0">
                <a:latin typeface="Arial MT"/>
                <a:cs typeface="Arial MT"/>
              </a:rPr>
              <a:t> than</a:t>
            </a:r>
            <a:r>
              <a:rPr sz="2400" spc="-5" dirty="0">
                <a:latin typeface="Arial MT"/>
                <a:cs typeface="Arial MT"/>
              </a:rPr>
              <a:t> 10µm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float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move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freely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air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current.</a:t>
            </a:r>
            <a:endParaRPr sz="2400">
              <a:latin typeface="Arial MT"/>
              <a:cs typeface="Arial MT"/>
            </a:endParaRPr>
          </a:p>
          <a:p>
            <a:pPr marL="471805" marR="541020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71805" algn="l"/>
                <a:tab pos="472440" algn="l"/>
              </a:tabLst>
            </a:pP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which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more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10µm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diameter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settle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down.</a:t>
            </a:r>
            <a:endParaRPr sz="2400">
              <a:latin typeface="Arial MT"/>
              <a:cs typeface="Arial MT"/>
            </a:endParaRPr>
          </a:p>
          <a:p>
            <a:pPr marL="471805" indent="-274955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71805" algn="l"/>
                <a:tab pos="472440" algn="l"/>
              </a:tabLst>
            </a:pPr>
            <a:r>
              <a:rPr sz="2400" spc="-5" dirty="0">
                <a:latin typeface="Arial MT"/>
                <a:cs typeface="Arial MT"/>
              </a:rPr>
              <a:t>Particles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less</a:t>
            </a:r>
            <a:r>
              <a:rPr sz="2400" dirty="0">
                <a:latin typeface="Arial MT"/>
                <a:cs typeface="Arial MT"/>
              </a:rPr>
              <a:t> than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0.02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µm</a:t>
            </a:r>
            <a:r>
              <a:rPr sz="2400" dirty="0">
                <a:latin typeface="Arial MT"/>
                <a:cs typeface="Arial MT"/>
              </a:rPr>
              <a:t> form persistent </a:t>
            </a:r>
            <a:r>
              <a:rPr sz="2400" spc="-5" dirty="0">
                <a:latin typeface="Arial MT"/>
                <a:cs typeface="Arial MT"/>
              </a:rPr>
              <a:t>aerosols.</a:t>
            </a:r>
            <a:endParaRPr sz="2400">
              <a:latin typeface="Arial MT"/>
              <a:cs typeface="Arial MT"/>
            </a:endParaRPr>
          </a:p>
          <a:p>
            <a:pPr marL="471805" indent="-274955">
              <a:lnSpc>
                <a:spcPts val="232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471805" algn="l"/>
                <a:tab pos="472440" algn="l"/>
              </a:tabLst>
            </a:pPr>
            <a:r>
              <a:rPr sz="2400" dirty="0">
                <a:latin typeface="Arial MT"/>
                <a:cs typeface="Arial MT"/>
              </a:rPr>
              <a:t>Major </a:t>
            </a:r>
            <a:r>
              <a:rPr sz="2400" spc="-5" dirty="0">
                <a:latin typeface="Arial MT"/>
                <a:cs typeface="Arial MT"/>
              </a:rPr>
              <a:t>source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SPM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(suspended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particulate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matter)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are</a:t>
            </a:r>
            <a:endParaRPr sz="2400">
              <a:latin typeface="Arial MT"/>
              <a:cs typeface="Arial MT"/>
            </a:endParaRPr>
          </a:p>
          <a:p>
            <a:pPr marL="50800">
              <a:lnSpc>
                <a:spcPts val="1120"/>
              </a:lnSpc>
              <a:tabLst>
                <a:tab pos="731520" algn="l"/>
              </a:tabLst>
            </a:pPr>
            <a:r>
              <a:rPr sz="2100" baseline="-12000" dirty="0">
                <a:solidFill>
                  <a:srgbClr val="FFFFFF"/>
                </a:solidFill>
                <a:latin typeface="Arial MT"/>
                <a:cs typeface="Arial MT"/>
              </a:rPr>
              <a:t>7	</a:t>
            </a: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  <a:p>
            <a:pPr marL="471805">
              <a:lnSpc>
                <a:spcPct val="100000"/>
              </a:lnSpc>
              <a:spcBef>
                <a:spcPts val="885"/>
              </a:spcBef>
            </a:pPr>
            <a:r>
              <a:rPr sz="2400" spc="-5" dirty="0">
                <a:latin typeface="Arial MT"/>
                <a:cs typeface="Arial MT"/>
              </a:rPr>
              <a:t>vehicles,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power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plants,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construction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activities,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oil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refinery,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481939"/>
            <a:ext cx="8109584" cy="43694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Fly</a:t>
            </a:r>
            <a:r>
              <a:rPr sz="2600" b="1" u="heavy" spc="-10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ash</a:t>
            </a:r>
            <a:r>
              <a:rPr sz="2600" b="1" u="heavy" spc="-20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(TYPE</a:t>
            </a:r>
            <a:r>
              <a:rPr sz="2600" b="1" u="heavy" spc="-2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OF</a:t>
            </a:r>
            <a:r>
              <a:rPr sz="26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PM)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86385" marR="611505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It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ejected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mostly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by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thermal power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plants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by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products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 coal burning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operations.</a:t>
            </a:r>
            <a:endParaRPr sz="2600">
              <a:latin typeface="Arial MT"/>
              <a:cs typeface="Arial MT"/>
            </a:endParaRPr>
          </a:p>
          <a:p>
            <a:pPr marL="286385" marR="185420" indent="-274320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pollutes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air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water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may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cause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heavy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metal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pollution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 water bodies.</a:t>
            </a:r>
            <a:endParaRPr sz="2600">
              <a:latin typeface="Arial MT"/>
              <a:cs typeface="Arial MT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It </a:t>
            </a:r>
            <a:r>
              <a:rPr sz="2600" spc="-10" dirty="0">
                <a:latin typeface="Arial MT"/>
                <a:cs typeface="Arial MT"/>
              </a:rPr>
              <a:t>affects </a:t>
            </a:r>
            <a:r>
              <a:rPr sz="2600" dirty="0">
                <a:latin typeface="Arial MT"/>
                <a:cs typeface="Arial MT"/>
              </a:rPr>
              <a:t>vegetation as a result of its direct deposition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on leaf surfaces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 indirectly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through its deposition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on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soil.</a:t>
            </a:r>
            <a:endParaRPr sz="2600">
              <a:latin typeface="Arial MT"/>
              <a:cs typeface="Arial MT"/>
            </a:endParaRPr>
          </a:p>
          <a:p>
            <a:pPr marL="286385" marR="686435" indent="-274320" algn="just">
              <a:lnSpc>
                <a:spcPct val="100000"/>
              </a:lnSpc>
              <a:spcBef>
                <a:spcPts val="6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600" dirty="0">
                <a:latin typeface="Arial MT"/>
                <a:cs typeface="Arial MT"/>
              </a:rPr>
              <a:t>Now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 used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 making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bricks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 as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land fill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material.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8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6276543"/>
            <a:ext cx="25971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7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673353"/>
            <a:ext cx="8251190" cy="391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Lead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and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other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metals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particles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(TYPE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OF</a:t>
            </a: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</a:rPr>
              <a:t>PM)</a:t>
            </a:r>
            <a:endParaRPr sz="2400">
              <a:latin typeface="Arial" panose="020B0604020202020204"/>
              <a:cs typeface="Arial" panose="020B0604020202020204"/>
            </a:endParaRPr>
          </a:p>
          <a:p>
            <a:pPr marL="286385" marR="61595" indent="-274320" algn="just">
              <a:lnSpc>
                <a:spcPct val="150000"/>
              </a:lnSpc>
              <a:spcBef>
                <a:spcPts val="59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7020" algn="l"/>
              </a:tabLst>
            </a:pPr>
            <a:r>
              <a:rPr sz="2400" dirty="0">
                <a:latin typeface="Arial MT"/>
                <a:cs typeface="Arial MT"/>
              </a:rPr>
              <a:t>The </a:t>
            </a:r>
            <a:r>
              <a:rPr sz="2400" spc="-5" dirty="0">
                <a:latin typeface="Arial MT"/>
                <a:cs typeface="Arial MT"/>
              </a:rPr>
              <a:t>lead particles mixed with air produces injurious </a:t>
            </a:r>
            <a:r>
              <a:rPr sz="2400" spc="-10" dirty="0">
                <a:latin typeface="Arial MT"/>
                <a:cs typeface="Arial MT"/>
              </a:rPr>
              <a:t>effects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on </a:t>
            </a:r>
            <a:r>
              <a:rPr sz="2400" spc="-5" dirty="0">
                <a:latin typeface="Arial MT"/>
                <a:cs typeface="Arial MT"/>
              </a:rPr>
              <a:t>kidney and liver and </a:t>
            </a:r>
            <a:r>
              <a:rPr sz="2400" dirty="0">
                <a:latin typeface="Arial MT"/>
                <a:cs typeface="Arial MT"/>
              </a:rPr>
              <a:t>interferes </a:t>
            </a:r>
            <a:r>
              <a:rPr sz="2400" spc="-5" dirty="0">
                <a:latin typeface="Arial MT"/>
                <a:cs typeface="Arial MT"/>
              </a:rPr>
              <a:t>with development </a:t>
            </a:r>
            <a:r>
              <a:rPr sz="2400" dirty="0">
                <a:latin typeface="Arial MT"/>
                <a:cs typeface="Arial MT"/>
              </a:rPr>
              <a:t>of red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blood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cells.</a:t>
            </a:r>
            <a:endParaRPr sz="2400">
              <a:latin typeface="Arial MT"/>
              <a:cs typeface="Arial MT"/>
            </a:endParaRPr>
          </a:p>
          <a:p>
            <a:pPr marL="286385" marR="601980" indent="-274320">
              <a:lnSpc>
                <a:spcPct val="150000"/>
              </a:lnSpc>
              <a:spcBef>
                <a:spcPts val="60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Lead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mixed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water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food can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create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cumulative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poisoning.</a:t>
            </a:r>
            <a:endParaRPr sz="2400">
              <a:latin typeface="Arial MT"/>
              <a:cs typeface="Arial MT"/>
            </a:endParaRPr>
          </a:p>
          <a:p>
            <a:pPr marL="287020" indent="-274320">
              <a:lnSpc>
                <a:spcPct val="100000"/>
              </a:lnSpc>
              <a:spcBef>
                <a:spcPts val="2040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dirty="0">
                <a:latin typeface="Arial MT"/>
                <a:cs typeface="Arial MT"/>
              </a:rPr>
              <a:t>It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term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effects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children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it </a:t>
            </a:r>
            <a:r>
              <a:rPr sz="2400" spc="-5" dirty="0">
                <a:latin typeface="Arial MT"/>
                <a:cs typeface="Arial MT"/>
              </a:rPr>
              <a:t>lowers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intelligence.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304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29" y="4644"/>
                </a:lnTo>
                <a:lnTo>
                  <a:pt x="139619" y="17964"/>
                </a:lnTo>
                <a:lnTo>
                  <a:pt x="100788" y="39041"/>
                </a:lnTo>
                <a:lnTo>
                  <a:pt x="66955" y="66955"/>
                </a:lnTo>
                <a:lnTo>
                  <a:pt x="39041" y="100788"/>
                </a:lnTo>
                <a:lnTo>
                  <a:pt x="17964" y="139619"/>
                </a:lnTo>
                <a:lnTo>
                  <a:pt x="4644" y="182529"/>
                </a:lnTo>
                <a:lnTo>
                  <a:pt x="0" y="228600"/>
                </a:lnTo>
                <a:lnTo>
                  <a:pt x="4644" y="274670"/>
                </a:lnTo>
                <a:lnTo>
                  <a:pt x="17964" y="317580"/>
                </a:lnTo>
                <a:lnTo>
                  <a:pt x="39041" y="356411"/>
                </a:lnTo>
                <a:lnTo>
                  <a:pt x="66955" y="390244"/>
                </a:lnTo>
                <a:lnTo>
                  <a:pt x="100788" y="418158"/>
                </a:lnTo>
                <a:lnTo>
                  <a:pt x="139619" y="439235"/>
                </a:lnTo>
                <a:lnTo>
                  <a:pt x="182529" y="452555"/>
                </a:lnTo>
                <a:lnTo>
                  <a:pt x="228600" y="457200"/>
                </a:lnTo>
                <a:lnTo>
                  <a:pt x="274670" y="452555"/>
                </a:lnTo>
                <a:lnTo>
                  <a:pt x="317580" y="439235"/>
                </a:lnTo>
                <a:lnTo>
                  <a:pt x="356411" y="418158"/>
                </a:lnTo>
                <a:lnTo>
                  <a:pt x="390244" y="390244"/>
                </a:lnTo>
                <a:lnTo>
                  <a:pt x="418158" y="356411"/>
                </a:lnTo>
                <a:lnTo>
                  <a:pt x="439235" y="317580"/>
                </a:lnTo>
                <a:lnTo>
                  <a:pt x="452555" y="274670"/>
                </a:lnTo>
                <a:lnTo>
                  <a:pt x="457200" y="228600"/>
                </a:lnTo>
                <a:lnTo>
                  <a:pt x="452555" y="182529"/>
                </a:lnTo>
                <a:lnTo>
                  <a:pt x="439235" y="139619"/>
                </a:lnTo>
                <a:lnTo>
                  <a:pt x="418158" y="100788"/>
                </a:lnTo>
                <a:lnTo>
                  <a:pt x="390244" y="66955"/>
                </a:lnTo>
                <a:lnTo>
                  <a:pt x="356411" y="39041"/>
                </a:lnTo>
                <a:lnTo>
                  <a:pt x="317580" y="17964"/>
                </a:lnTo>
                <a:lnTo>
                  <a:pt x="274670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12521" y="6314643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9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4635631"/>
            <a:ext cx="8055609" cy="2221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lnSpc>
                <a:spcPct val="150000"/>
              </a:lnSpc>
              <a:spcBef>
                <a:spcPts val="105"/>
              </a:spcBef>
              <a:buClr>
                <a:srgbClr val="00AFEF"/>
              </a:buClr>
              <a:buSzPct val="85000"/>
              <a:buFont typeface="Segoe UI Symbol" panose="020B0502040204020203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Arial MT"/>
                <a:cs typeface="Arial MT"/>
              </a:rPr>
              <a:t>Oxides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5" dirty="0">
                <a:latin typeface="Arial MT"/>
                <a:cs typeface="Arial MT"/>
              </a:rPr>
              <a:t> iron,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aluminum,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manganese,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magnesium,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zinc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other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metals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have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adverse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effect</a:t>
            </a:r>
            <a:r>
              <a:rPr sz="2400" spc="-5" dirty="0">
                <a:latin typeface="Arial MT"/>
                <a:cs typeface="Arial MT"/>
              </a:rPr>
              <a:t> due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deposition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dust</a:t>
            </a:r>
            <a:r>
              <a:rPr sz="2400" spc="-5" dirty="0">
                <a:latin typeface="Arial MT"/>
                <a:cs typeface="Arial MT"/>
              </a:rPr>
              <a:t> on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plants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during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mining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operations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metallurgical</a:t>
            </a:r>
            <a:endParaRPr sz="2400">
              <a:latin typeface="Arial MT"/>
              <a:cs typeface="Arial MT"/>
            </a:endParaRPr>
          </a:p>
          <a:p>
            <a:pPr marL="546100">
              <a:lnSpc>
                <a:spcPts val="1540"/>
              </a:lnSpc>
            </a:pPr>
            <a:r>
              <a:rPr sz="1400" spc="-15" dirty="0">
                <a:solidFill>
                  <a:srgbClr val="696363"/>
                </a:solidFill>
                <a:latin typeface="Arial MT"/>
                <a:cs typeface="Arial MT"/>
              </a:rPr>
              <a:t>ENVIRONMENTAL</a:t>
            </a:r>
            <a:r>
              <a:rPr sz="1400" spc="-60" dirty="0">
                <a:solidFill>
                  <a:srgbClr val="696363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696363"/>
                </a:solidFill>
                <a:latin typeface="Arial MT"/>
                <a:cs typeface="Arial MT"/>
              </a:rPr>
              <a:t>POLLUTION</a:t>
            </a:r>
            <a:endParaRPr sz="1400">
              <a:latin typeface="Arial MT"/>
              <a:cs typeface="Arial MT"/>
            </a:endParaRPr>
          </a:p>
          <a:p>
            <a:pPr marL="286385">
              <a:lnSpc>
                <a:spcPts val="2780"/>
              </a:lnSpc>
            </a:pPr>
            <a:r>
              <a:rPr sz="2400" spc="-5" dirty="0">
                <a:latin typeface="Arial MT"/>
                <a:cs typeface="Arial MT"/>
              </a:rPr>
              <a:t>processes.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16584</Words>
  <Application>WPS Presentation</Application>
  <PresentationFormat>On-screen Show (4:3)</PresentationFormat>
  <Paragraphs>401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1" baseType="lpstr">
      <vt:lpstr>Arial</vt:lpstr>
      <vt:lpstr>SimSun</vt:lpstr>
      <vt:lpstr>Wingdings</vt:lpstr>
      <vt:lpstr>Arial</vt:lpstr>
      <vt:lpstr>Arial MT</vt:lpstr>
      <vt:lpstr>Times New Roman</vt:lpstr>
      <vt:lpstr>Segoe UI Symbol</vt:lpstr>
      <vt:lpstr>Calibri</vt:lpstr>
      <vt:lpstr>Microsoft YaHei</vt:lpstr>
      <vt:lpstr>Arial Unicode MS</vt:lpstr>
      <vt:lpstr>Wingdings</vt:lpstr>
      <vt:lpstr>Office Theme</vt:lpstr>
      <vt:lpstr>PowerPoint 演示文稿</vt:lpstr>
      <vt:lpstr>Introduction</vt:lpstr>
      <vt:lpstr>Objectives of the study</vt:lpstr>
      <vt:lpstr> POLLUTION AND POLLUTANTS</vt:lpstr>
      <vt:lpstr>TYPES OF POLLUTION</vt:lpstr>
      <vt:lpstr>AIR POLLUTION</vt:lpstr>
      <vt:lpstr> Particulate pollutants</vt:lpstr>
      <vt:lpstr>PowerPoint 演示文稿</vt:lpstr>
      <vt:lpstr>PowerPoint 演示文稿</vt:lpstr>
      <vt:lpstr>Gaseous pollutants</vt:lpstr>
      <vt:lpstr>Gaseous air pollutants: their sources and effects</vt:lpstr>
      <vt:lpstr>Prevention and control of indoor air  pollution</vt:lpstr>
      <vt:lpstr>Prevention and control of industrial  pollution</vt:lpstr>
      <vt:lpstr>PowerPoint 演示文稿</vt:lpstr>
      <vt:lpstr>PowerPoint 演示文稿</vt:lpstr>
      <vt:lpstr>PowerPoint 演示文稿</vt:lpstr>
      <vt:lpstr>Control of vehicular pollution</vt:lpstr>
      <vt:lpstr>NOISE POLLUTION</vt:lpstr>
      <vt:lpstr>Sources of some noises and their intensity</vt:lpstr>
      <vt:lpstr>Sources of noise pollution</vt:lpstr>
      <vt:lpstr>PowerPoint 演示文稿</vt:lpstr>
      <vt:lpstr>Effects of noise pollution</vt:lpstr>
      <vt:lpstr>Prevention and control of noise  pollution</vt:lpstr>
      <vt:lpstr>PowerPoint 演示文稿</vt:lpstr>
      <vt:lpstr>WATER POLLUTION</vt:lpstr>
      <vt:lpstr>Sources of water pollution</vt:lpstr>
      <vt:lpstr>Pollution due to pesticides and inorganic  chemicals</vt:lpstr>
      <vt:lpstr>Thermal pollution</vt:lpstr>
      <vt:lpstr>Ground water pollution</vt:lpstr>
      <vt:lpstr>Eutrophication</vt:lpstr>
      <vt:lpstr>Control of water pollution</vt:lpstr>
      <vt:lpstr>SOIL POLLUTION</vt:lpstr>
      <vt:lpstr>PowerPoint 演示文稿</vt:lpstr>
      <vt:lpstr>Sources of soil pollution</vt:lpstr>
      <vt:lpstr>Control of soil pollution</vt:lpstr>
      <vt:lpstr> RADIATION POLLUTION</vt:lpstr>
      <vt:lpstr>doses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hp</cp:lastModifiedBy>
  <cp:revision>1</cp:revision>
  <dcterms:created xsi:type="dcterms:W3CDTF">2023-06-17T07:39:15Z</dcterms:created>
  <dcterms:modified xsi:type="dcterms:W3CDTF">2023-06-17T07:39:15Z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2019-10-23T05:30:00Z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2022-08-29T05:30:00Z</vt:filetime>
  </property>
  <property fmtid="{D5CDD505-2E9C-101B-9397-08002B2CF9AE}" pid="5" name="ICV">
    <vt:lpwstr>879C6A348B3640C2A6A081969F678038</vt:lpwstr>
  </property>
  <property fmtid="{D5CDD505-2E9C-101B-9397-08002B2CF9AE}" pid="6" name="KSOProductBuildVer">
    <vt:lpwstr>1033-11.2.0.11537</vt:lpwstr>
  </property>
</Properties>
</file>