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20" r:id="rId1"/>
  </p:sldMasterIdLst>
  <p:notesMasterIdLst>
    <p:notesMasterId r:id="rId33"/>
  </p:notesMasterIdLst>
  <p:handoutMasterIdLst>
    <p:handoutMasterId r:id="rId34"/>
  </p:handoutMasterIdLst>
  <p:sldIdLst>
    <p:sldId id="353" r:id="rId2"/>
    <p:sldId id="349" r:id="rId3"/>
    <p:sldId id="263" r:id="rId4"/>
    <p:sldId id="329" r:id="rId5"/>
    <p:sldId id="339" r:id="rId6"/>
    <p:sldId id="264" r:id="rId7"/>
    <p:sldId id="285" r:id="rId8"/>
    <p:sldId id="331" r:id="rId9"/>
    <p:sldId id="330" r:id="rId10"/>
    <p:sldId id="279" r:id="rId11"/>
    <p:sldId id="280" r:id="rId12"/>
    <p:sldId id="281" r:id="rId13"/>
    <p:sldId id="282" r:id="rId14"/>
    <p:sldId id="303" r:id="rId15"/>
    <p:sldId id="283" r:id="rId16"/>
    <p:sldId id="258" r:id="rId17"/>
    <p:sldId id="286" r:id="rId18"/>
    <p:sldId id="259" r:id="rId19"/>
    <p:sldId id="304" r:id="rId20"/>
    <p:sldId id="257" r:id="rId21"/>
    <p:sldId id="334" r:id="rId22"/>
    <p:sldId id="288" r:id="rId23"/>
    <p:sldId id="287" r:id="rId24"/>
    <p:sldId id="306" r:id="rId25"/>
    <p:sldId id="307" r:id="rId26"/>
    <p:sldId id="308" r:id="rId27"/>
    <p:sldId id="309" r:id="rId28"/>
    <p:sldId id="289" r:id="rId29"/>
    <p:sldId id="350" r:id="rId30"/>
    <p:sldId id="352" r:id="rId31"/>
    <p:sldId id="351" r:id="rId32"/>
  </p:sldIdLst>
  <p:sldSz cx="13716000" cy="9144000"/>
  <p:notesSz cx="6881813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1pPr>
    <a:lvl2pPr marL="652397" indent="-195243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2pPr>
    <a:lvl3pPr marL="1304795" indent="-390486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3pPr>
    <a:lvl4pPr marL="1958781" indent="-587316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4pPr>
    <a:lvl5pPr marL="2611178" indent="-782559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5pPr>
    <a:lvl6pPr marL="2285771" algn="l" defTabSz="914309" rtl="0" eaLnBrk="1" latinLnBrk="0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6pPr>
    <a:lvl7pPr marL="2742926" algn="l" defTabSz="914309" rtl="0" eaLnBrk="1" latinLnBrk="0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7pPr>
    <a:lvl8pPr marL="3200080" algn="l" defTabSz="914309" rtl="0" eaLnBrk="1" latinLnBrk="0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8pPr>
    <a:lvl9pPr marL="3657234" algn="l" defTabSz="914309" rtl="0" eaLnBrk="1" latinLnBrk="0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CC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51" d="100"/>
          <a:sy n="51" d="100"/>
        </p:scale>
        <p:origin x="-1194" y="-90"/>
      </p:cViewPr>
      <p:guideLst>
        <p:guide orient="horz" pos="1527"/>
        <p:guide pos="196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98788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0488" y="0"/>
            <a:ext cx="3000375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53488"/>
            <a:ext cx="2998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0488" y="8853488"/>
            <a:ext cx="3000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</a:defRPr>
            </a:lvl1pPr>
          </a:lstStyle>
          <a:p>
            <a:fld id="{099D7087-B4D8-4E67-A974-1C4634F4EE6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98788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00488" y="0"/>
            <a:ext cx="3000375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81050" y="688975"/>
            <a:ext cx="5262563" cy="35083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0113" y="4427538"/>
            <a:ext cx="5100637" cy="419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68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53488"/>
            <a:ext cx="2998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68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0488" y="8853488"/>
            <a:ext cx="3000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</a:defRPr>
            </a:lvl1pPr>
          </a:lstStyle>
          <a:p>
            <a:fld id="{D85F2307-3D02-499F-A7ED-5480735EB8D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charset="0"/>
        <a:ea typeface="ＭＳ Ｐゴシック" charset="-128"/>
        <a:cs typeface="ＭＳ Ｐゴシック" charset="-128"/>
      </a:defRPr>
    </a:lvl1pPr>
    <a:lvl2pPr marL="652397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1304795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958781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2611178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3265225" algn="l" defTabSz="653044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3918270" algn="l" defTabSz="653044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4571314" algn="l" defTabSz="653044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5224359" algn="l" defTabSz="653044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1BAB4E1-C066-4B86-8FF8-4769ACAA51DF}" type="slidenum">
              <a:rPr lang="en-US"/>
              <a:pPr/>
              <a:t>3</a:t>
            </a:fld>
            <a:endParaRPr lang="en-US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C443069-D27F-4691-8F2C-D321469708DB}" type="slidenum">
              <a:rPr lang="en-US"/>
              <a:pPr/>
              <a:t>13</a:t>
            </a:fld>
            <a:endParaRPr lang="en-US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8E80825-B5A0-4037-8C12-BAE4103C8A0F}" type="slidenum">
              <a:rPr lang="en-US"/>
              <a:pPr/>
              <a:t>14</a:t>
            </a:fld>
            <a:endParaRPr lang="en-US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46361F1-049D-45B8-A0FB-8C7EEF10C160}" type="slidenum">
              <a:rPr lang="en-US"/>
              <a:pPr/>
              <a:t>15</a:t>
            </a:fld>
            <a:endParaRPr lang="en-US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F6D760-CD02-4864-AAFC-7F3AFC03EFCA}" type="slidenum">
              <a:rPr lang="en-US"/>
              <a:pPr/>
              <a:t>16</a:t>
            </a:fld>
            <a:endParaRPr lang="en-US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B768518-CD41-450A-BB28-CDF7AF27499C}" type="slidenum">
              <a:rPr lang="en-US"/>
              <a:pPr/>
              <a:t>17</a:t>
            </a:fld>
            <a:endParaRPr lang="en-US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E54BDB6-9C64-488B-A95E-48B742ADD9DF}" type="slidenum">
              <a:rPr lang="en-US"/>
              <a:pPr/>
              <a:t>18</a:t>
            </a:fld>
            <a:endParaRPr lang="en-US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AF0C747-5A66-4C35-A609-CC45ED79BC44}" type="slidenum">
              <a:rPr lang="en-US"/>
              <a:pPr/>
              <a:t>19</a:t>
            </a:fld>
            <a:endParaRPr lang="en-US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E632FED-9318-4CEB-BC0D-DB2D8F80B5E5}" type="slidenum">
              <a:rPr lang="en-US"/>
              <a:pPr/>
              <a:t>20</a:t>
            </a:fld>
            <a:endParaRPr lang="en-US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C05C91-6D4E-40D2-8983-93D0185512EB}" type="slidenum">
              <a:rPr lang="en-US"/>
              <a:pPr/>
              <a:t>22</a:t>
            </a:fld>
            <a:endParaRPr lang="en-US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C7A5539-FB78-481D-8F59-E25860CD1FFF}" type="slidenum">
              <a:rPr lang="en-US"/>
              <a:pPr/>
              <a:t>23</a:t>
            </a:fld>
            <a:endParaRPr lang="en-US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BF82C99-3457-413E-AF0D-4286997C47E7}" type="slidenum">
              <a:rPr lang="en-US"/>
              <a:pPr/>
              <a:t>24</a:t>
            </a:fld>
            <a:endParaRPr lang="en-US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2D605FD-7322-4987-97A4-46A1E5B2690F}" type="slidenum">
              <a:rPr lang="en-US"/>
              <a:pPr/>
              <a:t>25</a:t>
            </a:fld>
            <a:endParaRPr lang="en-US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CD09994-1BDE-485B-9276-B549AB3476C8}" type="slidenum">
              <a:rPr lang="en-US"/>
              <a:pPr/>
              <a:t>26</a:t>
            </a:fld>
            <a:endParaRPr lang="en-US"/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4626CE1-23F0-44BB-BD32-5ADAEB21D9D2}" type="slidenum">
              <a:rPr lang="en-US"/>
              <a:pPr/>
              <a:t>27</a:t>
            </a:fld>
            <a:endParaRPr lang="en-US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842636B-EF08-4DB2-B6CC-0110BCB4FA14}" type="slidenum">
              <a:rPr lang="en-US"/>
              <a:pPr/>
              <a:t>28</a:t>
            </a:fld>
            <a:endParaRPr lang="en-US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1BAB4E1-C066-4B86-8FF8-4769ACAA51DF}" type="slidenum">
              <a:rPr lang="en-US"/>
              <a:pPr/>
              <a:t>29</a:t>
            </a:fld>
            <a:endParaRPr lang="en-US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DC76A4-7CFC-45C3-A87F-C66B869671CB}" type="slidenum">
              <a:rPr lang="en-US"/>
              <a:pPr/>
              <a:t>30</a:t>
            </a:fld>
            <a:endParaRPr lang="en-US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28675" y="698500"/>
            <a:ext cx="5227638" cy="3486150"/>
          </a:xfrm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F38F00-A7C9-41F1-9F48-12BD35D964C2}" type="slidenum">
              <a:rPr lang="en-US"/>
              <a:pPr/>
              <a:t>6</a:t>
            </a:fld>
            <a:endParaRPr lang="en-US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61A843-A3D6-4026-AF41-F9DB4366038B}" type="slidenum">
              <a:rPr lang="en-US"/>
              <a:pPr/>
              <a:t>7</a:t>
            </a:fld>
            <a:endParaRPr lang="en-US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C7C4977-728B-45F9-B20C-A3D9692E5730}" type="slidenum">
              <a:rPr lang="en-US"/>
              <a:pPr/>
              <a:t>10</a:t>
            </a:fld>
            <a:endParaRPr lang="en-US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F8D63A2-4AEF-4079-B7DF-B42D51AE0654}" type="slidenum">
              <a:rPr lang="en-US"/>
              <a:pPr/>
              <a:t>11</a:t>
            </a:fld>
            <a:endParaRPr lang="en-US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28D1AB8-CAF1-4FE0-B4CC-5DBBC0D0DFB7}" type="slidenum">
              <a:rPr lang="en-US"/>
              <a:pPr/>
              <a:t>12</a:t>
            </a:fld>
            <a:endParaRPr lang="en-US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2840573"/>
            <a:ext cx="116586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0" y="5181600"/>
            <a:ext cx="96012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7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58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44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3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91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40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89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944100" y="366190"/>
            <a:ext cx="308610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66190"/>
            <a:ext cx="902970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3470" y="5875871"/>
            <a:ext cx="11658600" cy="1816100"/>
          </a:xfrm>
        </p:spPr>
        <p:txBody>
          <a:bodyPr anchor="t"/>
          <a:lstStyle>
            <a:lvl1pPr algn="l">
              <a:defRPr sz="49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3470" y="3875620"/>
            <a:ext cx="11658600" cy="2000249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613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9722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583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445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306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9167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402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890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33606"/>
            <a:ext cx="6057900" cy="6034617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72300" y="2133606"/>
            <a:ext cx="6057900" cy="6034617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6817"/>
            <a:ext cx="6060282" cy="853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613" indent="0">
              <a:buNone/>
              <a:defRPr sz="2400" b="1"/>
            </a:lvl2pPr>
            <a:lvl3pPr marL="1097225" indent="0">
              <a:buNone/>
              <a:defRPr sz="2100" b="1"/>
            </a:lvl3pPr>
            <a:lvl4pPr marL="1645838" indent="0">
              <a:buNone/>
              <a:defRPr sz="1900" b="1"/>
            </a:lvl4pPr>
            <a:lvl5pPr marL="2194450" indent="0">
              <a:buNone/>
              <a:defRPr sz="1900" b="1"/>
            </a:lvl5pPr>
            <a:lvl6pPr marL="2743063" indent="0">
              <a:buNone/>
              <a:defRPr sz="1900" b="1"/>
            </a:lvl6pPr>
            <a:lvl7pPr marL="3291675" indent="0">
              <a:buNone/>
              <a:defRPr sz="1900" b="1"/>
            </a:lvl7pPr>
            <a:lvl8pPr marL="3840288" indent="0">
              <a:buNone/>
              <a:defRPr sz="1900" b="1"/>
            </a:lvl8pPr>
            <a:lvl9pPr marL="4388901" indent="0">
              <a:buNone/>
              <a:defRPr sz="19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899833"/>
            <a:ext cx="6060282" cy="526838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67541" y="2046817"/>
            <a:ext cx="6062663" cy="853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613" indent="0">
              <a:buNone/>
              <a:defRPr sz="2400" b="1"/>
            </a:lvl2pPr>
            <a:lvl3pPr marL="1097225" indent="0">
              <a:buNone/>
              <a:defRPr sz="2100" b="1"/>
            </a:lvl3pPr>
            <a:lvl4pPr marL="1645838" indent="0">
              <a:buNone/>
              <a:defRPr sz="1900" b="1"/>
            </a:lvl4pPr>
            <a:lvl5pPr marL="2194450" indent="0">
              <a:buNone/>
              <a:defRPr sz="1900" b="1"/>
            </a:lvl5pPr>
            <a:lvl6pPr marL="2743063" indent="0">
              <a:buNone/>
              <a:defRPr sz="1900" b="1"/>
            </a:lvl6pPr>
            <a:lvl7pPr marL="3291675" indent="0">
              <a:buNone/>
              <a:defRPr sz="1900" b="1"/>
            </a:lvl7pPr>
            <a:lvl8pPr marL="3840288" indent="0">
              <a:buNone/>
              <a:defRPr sz="1900" b="1"/>
            </a:lvl8pPr>
            <a:lvl9pPr marL="4388901" indent="0">
              <a:buNone/>
              <a:defRPr sz="19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67541" y="2899833"/>
            <a:ext cx="6062663" cy="526838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364067"/>
            <a:ext cx="4512470" cy="154940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2575" y="364073"/>
            <a:ext cx="7667625" cy="7804151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4" y="1913473"/>
            <a:ext cx="4512470" cy="6254751"/>
          </a:xfrm>
        </p:spPr>
        <p:txBody>
          <a:bodyPr/>
          <a:lstStyle>
            <a:lvl1pPr marL="0" indent="0">
              <a:buNone/>
              <a:defRPr sz="1700"/>
            </a:lvl1pPr>
            <a:lvl2pPr marL="548613" indent="0">
              <a:buNone/>
              <a:defRPr sz="1400"/>
            </a:lvl2pPr>
            <a:lvl3pPr marL="1097225" indent="0">
              <a:buNone/>
              <a:defRPr sz="1100"/>
            </a:lvl3pPr>
            <a:lvl4pPr marL="1645838" indent="0">
              <a:buNone/>
              <a:defRPr sz="1100"/>
            </a:lvl4pPr>
            <a:lvl5pPr marL="2194450" indent="0">
              <a:buNone/>
              <a:defRPr sz="1100"/>
            </a:lvl5pPr>
            <a:lvl6pPr marL="2743063" indent="0">
              <a:buNone/>
              <a:defRPr sz="1100"/>
            </a:lvl6pPr>
            <a:lvl7pPr marL="3291675" indent="0">
              <a:buNone/>
              <a:defRPr sz="1100"/>
            </a:lvl7pPr>
            <a:lvl8pPr marL="3840288" indent="0">
              <a:buNone/>
              <a:defRPr sz="1100"/>
            </a:lvl8pPr>
            <a:lvl9pPr marL="4388901" indent="0">
              <a:buNone/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8432" y="6400801"/>
            <a:ext cx="8229600" cy="755651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88432" y="817033"/>
            <a:ext cx="8229600" cy="5486400"/>
          </a:xfrm>
        </p:spPr>
        <p:txBody>
          <a:bodyPr/>
          <a:lstStyle>
            <a:lvl1pPr marL="0" indent="0">
              <a:buNone/>
              <a:defRPr sz="3900"/>
            </a:lvl1pPr>
            <a:lvl2pPr marL="548613" indent="0">
              <a:buNone/>
              <a:defRPr sz="3400"/>
            </a:lvl2pPr>
            <a:lvl3pPr marL="1097225" indent="0">
              <a:buNone/>
              <a:defRPr sz="2900"/>
            </a:lvl3pPr>
            <a:lvl4pPr marL="1645838" indent="0">
              <a:buNone/>
              <a:defRPr sz="2400"/>
            </a:lvl4pPr>
            <a:lvl5pPr marL="2194450" indent="0">
              <a:buNone/>
              <a:defRPr sz="2400"/>
            </a:lvl5pPr>
            <a:lvl6pPr marL="2743063" indent="0">
              <a:buNone/>
              <a:defRPr sz="2400"/>
            </a:lvl6pPr>
            <a:lvl7pPr marL="3291675" indent="0">
              <a:buNone/>
              <a:defRPr sz="2400"/>
            </a:lvl7pPr>
            <a:lvl8pPr marL="3840288" indent="0">
              <a:buNone/>
              <a:defRPr sz="2400"/>
            </a:lvl8pPr>
            <a:lvl9pPr marL="4388901" indent="0">
              <a:buNone/>
              <a:defRPr sz="24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88432" y="7156452"/>
            <a:ext cx="8229600" cy="1073149"/>
          </a:xfrm>
        </p:spPr>
        <p:txBody>
          <a:bodyPr/>
          <a:lstStyle>
            <a:lvl1pPr marL="0" indent="0">
              <a:buNone/>
              <a:defRPr sz="1700"/>
            </a:lvl1pPr>
            <a:lvl2pPr marL="548613" indent="0">
              <a:buNone/>
              <a:defRPr sz="1400"/>
            </a:lvl2pPr>
            <a:lvl3pPr marL="1097225" indent="0">
              <a:buNone/>
              <a:defRPr sz="1100"/>
            </a:lvl3pPr>
            <a:lvl4pPr marL="1645838" indent="0">
              <a:buNone/>
              <a:defRPr sz="1100"/>
            </a:lvl4pPr>
            <a:lvl5pPr marL="2194450" indent="0">
              <a:buNone/>
              <a:defRPr sz="1100"/>
            </a:lvl5pPr>
            <a:lvl6pPr marL="2743063" indent="0">
              <a:buNone/>
              <a:defRPr sz="1100"/>
            </a:lvl6pPr>
            <a:lvl7pPr marL="3291675" indent="0">
              <a:buNone/>
              <a:defRPr sz="1100"/>
            </a:lvl7pPr>
            <a:lvl8pPr marL="3840288" indent="0">
              <a:buNone/>
              <a:defRPr sz="1100"/>
            </a:lvl8pPr>
            <a:lvl9pPr marL="4388901" indent="0">
              <a:buNone/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366184"/>
            <a:ext cx="12344400" cy="1524000"/>
          </a:xfrm>
          <a:prstGeom prst="rect">
            <a:avLst/>
          </a:prstGeom>
        </p:spPr>
        <p:txBody>
          <a:bodyPr vert="horz" lIns="109723" tIns="54862" rIns="109723" bIns="54862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33606"/>
            <a:ext cx="12344400" cy="6034617"/>
          </a:xfrm>
          <a:prstGeom prst="rect">
            <a:avLst/>
          </a:prstGeom>
        </p:spPr>
        <p:txBody>
          <a:bodyPr vert="horz" lIns="109723" tIns="54862" rIns="109723" bIns="54862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8475140"/>
            <a:ext cx="3200400" cy="486833"/>
          </a:xfrm>
          <a:prstGeom prst="rect">
            <a:avLst/>
          </a:prstGeom>
        </p:spPr>
        <p:txBody>
          <a:bodyPr vert="horz" lIns="109723" tIns="54862" rIns="109723" bIns="54862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1/3/2013</a:t>
            </a:r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86300" y="8475140"/>
            <a:ext cx="4343400" cy="486833"/>
          </a:xfrm>
          <a:prstGeom prst="rect">
            <a:avLst/>
          </a:prstGeom>
        </p:spPr>
        <p:txBody>
          <a:bodyPr vert="horz" lIns="109723" tIns="54862" rIns="109723" bIns="54862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 eaLnBrk="1" latinLnBrk="0" hangingPunct="1"/>
            <a:r>
              <a:rPr kumimoji="0" lang="en-US" smtClean="0">
                <a:solidFill>
                  <a:schemeClr val="tx2">
                    <a:shade val="90000"/>
                  </a:schemeClr>
                </a:solidFill>
              </a:rPr>
              <a:t>RIMT-IET</a:t>
            </a:r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29800" y="8475140"/>
            <a:ext cx="3200400" cy="486833"/>
          </a:xfrm>
          <a:prstGeom prst="rect">
            <a:avLst/>
          </a:prstGeom>
        </p:spPr>
        <p:txBody>
          <a:bodyPr vert="horz" lIns="109723" tIns="54862" rIns="109723" bIns="54862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ftr="0" dt="0"/>
  <p:txStyles>
    <p:titleStyle>
      <a:lvl1pPr algn="ctr" defTabSz="1097225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459" indent="-411459" algn="l" defTabSz="1097225" rtl="0" eaLnBrk="1" latinLnBrk="0" hangingPunct="1">
        <a:spcBef>
          <a:spcPct val="20000"/>
        </a:spcBef>
        <a:buFont typeface="Arial" pitchFamily="34" charset="0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1pPr>
      <a:lvl2pPr marL="891495" indent="-342883" algn="l" defTabSz="1097225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531" indent="-274306" algn="l" defTabSz="1097225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144" indent="-274306" algn="l" defTabSz="1097225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8757" indent="-274306" algn="l" defTabSz="1097225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7369" indent="-274306" algn="l" defTabSz="109722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5982" indent="-274306" algn="l" defTabSz="109722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4594" indent="-274306" algn="l" defTabSz="109722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3207" indent="-274306" algn="l" defTabSz="109722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972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13" algn="l" defTabSz="10972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25" algn="l" defTabSz="10972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45838" algn="l" defTabSz="10972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94450" algn="l" defTabSz="10972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43063" algn="l" defTabSz="10972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91675" algn="l" defTabSz="10972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40288" algn="l" defTabSz="10972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88901" algn="l" defTabSz="10972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42975" y="1016000"/>
            <a:ext cx="11827314" cy="3048000"/>
          </a:xfrm>
        </p:spPr>
        <p:txBody>
          <a:bodyPr>
            <a:normAutofit fontScale="90000"/>
          </a:bodyPr>
          <a:lstStyle/>
          <a:p>
            <a: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7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7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Operating System/ BTCS-2401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7688167" y="8523818"/>
            <a:ext cx="6027836" cy="486833"/>
          </a:xfrm>
          <a:prstGeom prst="rect">
            <a:avLst/>
          </a:prstGeom>
        </p:spPr>
        <p:txBody>
          <a:bodyPr vert="horz" lIns="130615" tIns="65308" rIns="130615" bIns="65308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8201025" y="5384800"/>
            <a:ext cx="5204424" cy="1930400"/>
          </a:xfrm>
          <a:prstGeom prst="rect">
            <a:avLst/>
          </a:prstGeom>
        </p:spPr>
        <p:txBody>
          <a:bodyPr vert="horz" lIns="130615" tIns="65308" rIns="130615" bIns="65308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700" dirty="0"/>
              <a:t>Prepared by</a:t>
            </a:r>
            <a:r>
              <a:rPr lang="en-IN" sz="5700" dirty="0" smtClean="0"/>
              <a:t>: Er. Jasdeep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1114425" y="3454400"/>
            <a:ext cx="7672401" cy="1930400"/>
          </a:xfrm>
          <a:prstGeom prst="rect">
            <a:avLst/>
          </a:prstGeom>
        </p:spPr>
        <p:txBody>
          <a:bodyPr vert="horz" lIns="130615" tIns="65308" rIns="130615" bIns="65308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137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13700" dirty="0" smtClean="0">
                <a:solidFill>
                  <a:srgbClr val="7030A0"/>
                </a:solidFill>
                <a:latin typeface="+mn-lt"/>
              </a:rPr>
            </a:br>
            <a:r>
              <a:rPr lang="en-US" sz="13700" dirty="0">
                <a:latin typeface="+mn-lt"/>
              </a:rPr>
              <a:t>Course Name</a:t>
            </a:r>
            <a:r>
              <a:rPr lang="en-US" sz="13700" dirty="0" smtClean="0">
                <a:latin typeface="+mn-lt"/>
              </a:rPr>
              <a:t>: B.Tech CSE</a:t>
            </a:r>
            <a:r>
              <a:rPr lang="en-US" sz="13700" dirty="0">
                <a:latin typeface="+mn-lt"/>
              </a:rPr>
              <a:t/>
            </a:r>
            <a:br>
              <a:rPr lang="en-US" sz="13700" dirty="0">
                <a:latin typeface="+mn-lt"/>
              </a:rPr>
            </a:br>
            <a:r>
              <a:rPr lang="en-US" sz="13700" dirty="0">
                <a:latin typeface="+mn-lt"/>
              </a:rPr>
              <a:t>Semester</a:t>
            </a:r>
            <a:r>
              <a:rPr lang="en-US" sz="13700" dirty="0" smtClean="0">
                <a:latin typeface="+mn-lt"/>
              </a:rPr>
              <a:t>: 4th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</a:t>
            </a:fld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User Threads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Thread management done by user-level threads library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Three primary thread libraries:</a:t>
            </a:r>
          </a:p>
          <a:p>
            <a:pPr lvl="1"/>
            <a:r>
              <a:rPr lang="en-US" dirty="0" smtClean="0"/>
              <a:t> POSIX </a:t>
            </a:r>
            <a:r>
              <a:rPr lang="en-US" b="1" dirty="0" err="1" smtClean="0"/>
              <a:t>Pthreads</a:t>
            </a:r>
            <a:endParaRPr lang="en-US" b="1" i="1" dirty="0" smtClean="0"/>
          </a:p>
          <a:p>
            <a:pPr lvl="1"/>
            <a:r>
              <a:rPr lang="en-US" dirty="0" smtClean="0"/>
              <a:t> Win32 threads</a:t>
            </a:r>
          </a:p>
          <a:p>
            <a:pPr lvl="1"/>
            <a:r>
              <a:rPr lang="en-US" dirty="0" smtClean="0"/>
              <a:t> Java threads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10</a:t>
            </a:fld>
            <a:endParaRPr kumimoji="0"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Kernel Threads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Supported by the Kernel</a:t>
            </a:r>
            <a:br>
              <a:rPr lang="en-US" smtClean="0"/>
            </a:br>
            <a:endParaRPr lang="en-US" smtClean="0"/>
          </a:p>
          <a:p>
            <a:r>
              <a:rPr lang="en-US" smtClean="0"/>
              <a:t>Examples</a:t>
            </a:r>
          </a:p>
          <a:p>
            <a:pPr lvl="1"/>
            <a:r>
              <a:rPr lang="en-US" smtClean="0"/>
              <a:t>Windows XP/2000</a:t>
            </a:r>
          </a:p>
          <a:p>
            <a:pPr lvl="1"/>
            <a:r>
              <a:rPr lang="en-US" smtClean="0"/>
              <a:t>Solaris</a:t>
            </a:r>
          </a:p>
          <a:p>
            <a:pPr lvl="1"/>
            <a:r>
              <a:rPr lang="en-US" smtClean="0"/>
              <a:t>Linux</a:t>
            </a:r>
          </a:p>
          <a:p>
            <a:pPr lvl="1"/>
            <a:r>
              <a:rPr lang="en-US" smtClean="0"/>
              <a:t>Tru64 UNIX</a:t>
            </a:r>
          </a:p>
          <a:p>
            <a:pPr lvl="1"/>
            <a:r>
              <a:rPr lang="en-US" smtClean="0"/>
              <a:t>Mac OS X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11</a:t>
            </a:fld>
            <a:endParaRPr kumimoji="0"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Multithreading Models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Many-to-One</a:t>
            </a:r>
            <a:br>
              <a:rPr lang="en-US" smtClean="0"/>
            </a:br>
            <a:endParaRPr lang="en-US" smtClean="0"/>
          </a:p>
          <a:p>
            <a:r>
              <a:rPr lang="en-US" smtClean="0"/>
              <a:t>One-to-One</a:t>
            </a:r>
            <a:br>
              <a:rPr lang="en-US" smtClean="0"/>
            </a:br>
            <a:endParaRPr lang="en-US" smtClean="0"/>
          </a:p>
          <a:p>
            <a:r>
              <a:rPr lang="en-US" smtClean="0"/>
              <a:t>Many-to-Many</a:t>
            </a:r>
          </a:p>
          <a:p>
            <a:endParaRPr lang="en-US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12</a:t>
            </a:fld>
            <a:endParaRPr kumimoji="0"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Many-to-One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Many user-level threads mapped to single kernel thread</a:t>
            </a:r>
          </a:p>
          <a:p>
            <a:endParaRPr lang="en-US" dirty="0" smtClean="0"/>
          </a:p>
          <a:p>
            <a:r>
              <a:rPr lang="en-US" dirty="0" smtClean="0"/>
              <a:t>Examples:</a:t>
            </a:r>
          </a:p>
          <a:p>
            <a:r>
              <a:rPr lang="en-US" dirty="0" smtClean="0"/>
              <a:t>Solaris green threads </a:t>
            </a:r>
          </a:p>
          <a:p>
            <a:r>
              <a:rPr lang="en-US" dirty="0" smtClean="0"/>
              <a:t>GNU Portable Threads</a:t>
            </a:r>
            <a:endParaRPr lang="en-US" b="1" dirty="0" smtClean="0">
              <a:solidFill>
                <a:srgbClr val="3366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13</a:t>
            </a:fld>
            <a:endParaRPr kumimoji="0"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Many-to-One Model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14</a:t>
            </a:fld>
            <a:endParaRPr kumimoji="0" lang="en-US"/>
          </a:p>
        </p:txBody>
      </p:sp>
      <p:pic>
        <p:nvPicPr>
          <p:cNvPr id="43011" name="Picture 4" descr="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24214" y="2556590"/>
            <a:ext cx="7915275" cy="6251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One-to-One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Each user-level thread maps to kernel thread</a:t>
            </a:r>
          </a:p>
          <a:p>
            <a:endParaRPr lang="en-US" smtClean="0"/>
          </a:p>
          <a:p>
            <a:r>
              <a:rPr lang="en-US" smtClean="0"/>
              <a:t>Examples</a:t>
            </a:r>
          </a:p>
          <a:p>
            <a:pPr lvl="1"/>
            <a:r>
              <a:rPr lang="en-US" smtClean="0"/>
              <a:t>Windows NT/XP/2000</a:t>
            </a:r>
          </a:p>
          <a:p>
            <a:pPr lvl="1"/>
            <a:r>
              <a:rPr lang="en-US" smtClean="0"/>
              <a:t>Linux</a:t>
            </a:r>
          </a:p>
          <a:p>
            <a:pPr lvl="1"/>
            <a:r>
              <a:rPr lang="en-US" smtClean="0"/>
              <a:t>Solaris 9 and later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15</a:t>
            </a:fld>
            <a:endParaRPr kumimoji="0"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One-to-one Model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16</a:t>
            </a:fld>
            <a:endParaRPr kumimoji="0" lang="en-US"/>
          </a:p>
        </p:txBody>
      </p:sp>
      <p:pic>
        <p:nvPicPr>
          <p:cNvPr id="47107" name="Picture 4" descr="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69988" y="2678113"/>
            <a:ext cx="11607800" cy="391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Many-to-Many Model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1241428" y="2537930"/>
            <a:ext cx="11550650" cy="548847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Allows many user level threads to be mapped to many kernel threads</a:t>
            </a:r>
          </a:p>
          <a:p>
            <a:endParaRPr lang="en-US" dirty="0" smtClean="0"/>
          </a:p>
          <a:p>
            <a:r>
              <a:rPr lang="en-US" dirty="0" smtClean="0"/>
              <a:t>Allows the  operating system to create a sufficient number of kernel threads</a:t>
            </a:r>
          </a:p>
          <a:p>
            <a:endParaRPr lang="en-US" dirty="0" smtClean="0"/>
          </a:p>
          <a:p>
            <a:r>
              <a:rPr lang="en-US" dirty="0" smtClean="0"/>
              <a:t>Solaris prior to version 9</a:t>
            </a:r>
          </a:p>
          <a:p>
            <a:endParaRPr lang="en-US" dirty="0" smtClean="0"/>
          </a:p>
          <a:p>
            <a:r>
              <a:rPr lang="en-US" dirty="0" smtClean="0"/>
              <a:t>Windows NT/2000 with the </a:t>
            </a:r>
            <a:r>
              <a:rPr lang="en-US" i="1" dirty="0" smtClean="0"/>
              <a:t>Thread Fiber</a:t>
            </a:r>
            <a:r>
              <a:rPr lang="en-US" dirty="0" smtClean="0"/>
              <a:t> package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17</a:t>
            </a:fld>
            <a:endParaRPr kumimoji="0"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Many-to-Many Model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18</a:t>
            </a:fld>
            <a:endParaRPr kumimoji="0" lang="en-US"/>
          </a:p>
        </p:txBody>
      </p:sp>
      <p:pic>
        <p:nvPicPr>
          <p:cNvPr id="51203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30742" y="2911963"/>
            <a:ext cx="7729538" cy="587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Two-level Model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>
          <a:xfrm>
            <a:off x="1241427" y="2743200"/>
            <a:ext cx="11283950" cy="5673011"/>
          </a:xfrm>
        </p:spPr>
        <p:txBody>
          <a:bodyPr/>
          <a:lstStyle/>
          <a:p>
            <a:r>
              <a:rPr lang="en-US" dirty="0" smtClean="0"/>
              <a:t>Similar to M:M, except that it allows a user thread to be </a:t>
            </a:r>
            <a:r>
              <a:rPr lang="en-US" b="1" dirty="0" smtClean="0"/>
              <a:t>bound</a:t>
            </a:r>
            <a:r>
              <a:rPr lang="en-US" dirty="0" smtClean="0"/>
              <a:t> to kernel thread</a:t>
            </a:r>
          </a:p>
          <a:p>
            <a:endParaRPr lang="en-US" dirty="0" smtClean="0"/>
          </a:p>
          <a:p>
            <a:r>
              <a:rPr lang="en-US" dirty="0" smtClean="0"/>
              <a:t>Examples</a:t>
            </a:r>
          </a:p>
          <a:p>
            <a:pPr lvl="1"/>
            <a:r>
              <a:rPr lang="en-US" dirty="0" smtClean="0"/>
              <a:t>IRIX</a:t>
            </a:r>
          </a:p>
          <a:p>
            <a:pPr lvl="1"/>
            <a:r>
              <a:rPr lang="en-US" dirty="0" smtClean="0"/>
              <a:t>HP-UX</a:t>
            </a:r>
          </a:p>
          <a:p>
            <a:pPr lvl="1"/>
            <a:r>
              <a:rPr lang="en-US" dirty="0" smtClean="0"/>
              <a:t>Tru64 UNIX</a:t>
            </a:r>
          </a:p>
          <a:p>
            <a:pPr lvl="1"/>
            <a:r>
              <a:rPr lang="en-US" dirty="0" smtClean="0"/>
              <a:t>Solaris 8 and earlier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19</a:t>
            </a:fld>
            <a:endParaRPr kumimoji="0"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>
              <a:defRPr/>
            </a:pPr>
            <a:r>
              <a:rPr lang="en-US" sz="6900" dirty="0" smtClean="0"/>
              <a:t>Topic 6</a:t>
            </a:r>
            <a:r>
              <a:rPr lang="en-US" sz="6900" baseline="30000" dirty="0" smtClean="0"/>
              <a:t>th</a:t>
            </a:r>
            <a:r>
              <a:rPr lang="en-US" sz="6900" dirty="0" smtClean="0"/>
              <a:t>: </a:t>
            </a:r>
            <a:r>
              <a:rPr lang="en-US" sz="7100" dirty="0" smtClean="0"/>
              <a:t>Threads</a:t>
            </a:r>
            <a:endParaRPr lang="en-US" sz="6900" dirty="0"/>
          </a:p>
        </p:txBody>
      </p:sp>
      <p:sp>
        <p:nvSpPr>
          <p:cNvPr id="6147" name="Subtitle 2"/>
          <p:cNvSpPr>
            <a:spLocks noGrp="1"/>
          </p:cNvSpPr>
          <p:nvPr>
            <p:ph type="subTitle" idx="1"/>
          </p:nvPr>
        </p:nvSpPr>
        <p:spPr>
          <a:xfrm>
            <a:off x="800100" y="4305301"/>
            <a:ext cx="11782425" cy="3219451"/>
          </a:xfrm>
        </p:spPr>
        <p:txBody>
          <a:bodyPr>
            <a:normAutofit/>
          </a:bodyPr>
          <a:lstStyle/>
          <a:p>
            <a:endParaRPr lang="en-US" sz="4600" dirty="0" smtClean="0">
              <a:solidFill>
                <a:schemeClr val="bg1"/>
              </a:solidFill>
            </a:endParaRPr>
          </a:p>
          <a:p>
            <a:endParaRPr lang="en-US" sz="4600" dirty="0" smtClean="0">
              <a:solidFill>
                <a:schemeClr val="bg1"/>
              </a:solidFill>
            </a:endParaRPr>
          </a:p>
          <a:p>
            <a:endParaRPr lang="en-US" sz="2600" dirty="0" smtClean="0">
              <a:solidFill>
                <a:schemeClr val="bg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2</a:t>
            </a:fld>
            <a:endParaRPr kumimoji="0"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Two-level Model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20</a:t>
            </a:fld>
            <a:endParaRPr kumimoji="0" lang="en-US"/>
          </a:p>
        </p:txBody>
      </p:sp>
      <p:pic>
        <p:nvPicPr>
          <p:cNvPr id="55299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66966" y="2892491"/>
            <a:ext cx="8913812" cy="5617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Thread Libraries</a:t>
            </a:r>
          </a:p>
        </p:txBody>
      </p:sp>
      <p:sp>
        <p:nvSpPr>
          <p:cNvPr id="57347" name="Content Placeholder 2"/>
          <p:cNvSpPr>
            <a:spLocks noGrp="1"/>
          </p:cNvSpPr>
          <p:nvPr>
            <p:ph idx="1"/>
          </p:nvPr>
        </p:nvSpPr>
        <p:spPr>
          <a:xfrm>
            <a:off x="1209677" y="2388638"/>
            <a:ext cx="11309351" cy="5915609"/>
          </a:xfrm>
        </p:spPr>
        <p:txBody>
          <a:bodyPr/>
          <a:lstStyle/>
          <a:p>
            <a:r>
              <a:rPr lang="en-US" dirty="0" smtClean="0"/>
              <a:t>Thread library provides programmer with API for creating and managing threads</a:t>
            </a:r>
          </a:p>
          <a:p>
            <a:endParaRPr lang="en-US" dirty="0" smtClean="0"/>
          </a:p>
          <a:p>
            <a:r>
              <a:rPr lang="en-US" dirty="0" smtClean="0"/>
              <a:t>Two primary ways of implementing</a:t>
            </a:r>
          </a:p>
          <a:p>
            <a:pPr lvl="1"/>
            <a:r>
              <a:rPr lang="en-US" dirty="0" smtClean="0"/>
              <a:t>Library entirely in user space</a:t>
            </a:r>
          </a:p>
          <a:p>
            <a:pPr lvl="1"/>
            <a:r>
              <a:rPr lang="en-US" dirty="0" smtClean="0"/>
              <a:t>Kernel-level library supported by the OS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21</a:t>
            </a:fld>
            <a:endParaRPr kumimoji="0"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Pthreads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>
          <a:xfrm>
            <a:off x="1209679" y="2407299"/>
            <a:ext cx="11339513" cy="5561045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May be provided either as user-level or kernel-level</a:t>
            </a:r>
          </a:p>
          <a:p>
            <a:endParaRPr lang="en-US" dirty="0" smtClean="0"/>
          </a:p>
          <a:p>
            <a:r>
              <a:rPr lang="en-US" dirty="0" smtClean="0"/>
              <a:t>A POSIX standard (IEEE 1003.1c) API for thread creation and synchronization</a:t>
            </a:r>
          </a:p>
          <a:p>
            <a:endParaRPr lang="en-US" dirty="0" smtClean="0"/>
          </a:p>
          <a:p>
            <a:r>
              <a:rPr lang="en-US" dirty="0" smtClean="0"/>
              <a:t>API specifies behavior of the thread library, implementation is up to development of the library</a:t>
            </a:r>
          </a:p>
          <a:p>
            <a:endParaRPr lang="en-US" dirty="0" smtClean="0"/>
          </a:p>
          <a:p>
            <a:r>
              <a:rPr lang="en-US" dirty="0" smtClean="0"/>
              <a:t>Common in UNIX operating systems (Solaris, Linux, Mac OS X)</a:t>
            </a:r>
          </a:p>
          <a:p>
            <a:pPr>
              <a:buFont typeface="Monotype Sorts" charset="2"/>
              <a:buNone/>
            </a:pP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22</a:t>
            </a:fld>
            <a:endParaRPr kumimoji="0"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Threading Issues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idx="1"/>
          </p:nvPr>
        </p:nvSpPr>
        <p:spPr>
          <a:xfrm>
            <a:off x="1603377" y="2687218"/>
            <a:ext cx="11026775" cy="5784980"/>
          </a:xfrm>
        </p:spPr>
        <p:txBody>
          <a:bodyPr/>
          <a:lstStyle/>
          <a:p>
            <a:r>
              <a:rPr lang="en-US" dirty="0" smtClean="0"/>
              <a:t>Semantics of </a:t>
            </a:r>
            <a:r>
              <a:rPr lang="en-US" b="1" dirty="0" smtClean="0"/>
              <a:t>fork()</a:t>
            </a:r>
            <a:r>
              <a:rPr lang="en-US" dirty="0" smtClean="0"/>
              <a:t> and </a:t>
            </a:r>
            <a:r>
              <a:rPr lang="en-US" b="1" dirty="0" smtClean="0"/>
              <a:t>exec()</a:t>
            </a:r>
            <a:r>
              <a:rPr lang="en-US" dirty="0" smtClean="0"/>
              <a:t> system calls</a:t>
            </a:r>
          </a:p>
          <a:p>
            <a:r>
              <a:rPr lang="en-US" dirty="0" smtClean="0"/>
              <a:t>Thread cancellation of target thread</a:t>
            </a:r>
            <a:endParaRPr lang="en-US" b="1" dirty="0" smtClean="0">
              <a:solidFill>
                <a:srgbClr val="3366FF"/>
              </a:solidFill>
            </a:endParaRPr>
          </a:p>
          <a:p>
            <a:pPr lvl="1"/>
            <a:r>
              <a:rPr lang="en-US" dirty="0" smtClean="0"/>
              <a:t>Asynchronous or deferred</a:t>
            </a:r>
          </a:p>
          <a:p>
            <a:pPr lvl="1"/>
            <a:endParaRPr lang="en-US" sz="1100" dirty="0" smtClean="0"/>
          </a:p>
          <a:p>
            <a:r>
              <a:rPr lang="en-US" dirty="0" smtClean="0"/>
              <a:t>Signal handling</a:t>
            </a:r>
          </a:p>
          <a:p>
            <a:pPr lvl="1"/>
            <a:r>
              <a:rPr lang="en-US" dirty="0" smtClean="0"/>
              <a:t>Synchronous and asynchronous</a:t>
            </a:r>
          </a:p>
          <a:p>
            <a:pPr lvl="1">
              <a:buFont typeface="Monotype Sorts" charset="2"/>
              <a:buNone/>
            </a:pPr>
            <a:endParaRPr lang="en-US" sz="11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23</a:t>
            </a:fld>
            <a:endParaRPr kumimoji="0"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1622428" y="369890"/>
            <a:ext cx="11407775" cy="7683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Thread Cancellation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idx="1"/>
          </p:nvPr>
        </p:nvSpPr>
        <p:spPr>
          <a:xfrm>
            <a:off x="1241428" y="1912940"/>
            <a:ext cx="11107739" cy="5908675"/>
          </a:xfrm>
        </p:spPr>
        <p:txBody>
          <a:bodyPr/>
          <a:lstStyle/>
          <a:p>
            <a:r>
              <a:rPr lang="en-US" smtClean="0"/>
              <a:t>Terminating a thread before it has finished</a:t>
            </a:r>
          </a:p>
          <a:p>
            <a:endParaRPr lang="en-US" smtClean="0"/>
          </a:p>
          <a:p>
            <a:r>
              <a:rPr lang="en-US" smtClean="0"/>
              <a:t>Two general approaches:</a:t>
            </a:r>
          </a:p>
          <a:p>
            <a:pPr lvl="1"/>
            <a:r>
              <a:rPr lang="en-US" b="1" smtClean="0"/>
              <a:t>Asynchronous cancellation</a:t>
            </a:r>
            <a:r>
              <a:rPr lang="en-US" smtClean="0"/>
              <a:t> terminates the target thread immediately.</a:t>
            </a:r>
          </a:p>
          <a:p>
            <a:pPr lvl="1"/>
            <a:r>
              <a:rPr lang="en-US" b="1" smtClean="0"/>
              <a:t>Deferred cancellation</a:t>
            </a:r>
            <a:r>
              <a:rPr lang="en-US" smtClean="0"/>
              <a:t> allows the target thread to periodically check if it should be cancelled.</a:t>
            </a:r>
          </a:p>
          <a:p>
            <a:pPr lvl="1">
              <a:buFont typeface="Monotype Sorts" charset="2"/>
              <a:buNone/>
            </a:pPr>
            <a:endParaRPr lang="en-US" smtClean="0"/>
          </a:p>
          <a:p>
            <a:pPr lvl="1"/>
            <a:endParaRPr lang="en-US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24</a:t>
            </a:fld>
            <a:endParaRPr kumimoji="0"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1752600" y="369890"/>
            <a:ext cx="11277600" cy="7683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Signal Handling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idx="1"/>
          </p:nvPr>
        </p:nvSpPr>
        <p:spPr>
          <a:xfrm>
            <a:off x="1241428" y="1862139"/>
            <a:ext cx="11441114" cy="6540500"/>
          </a:xfrm>
        </p:spPr>
        <p:txBody>
          <a:bodyPr>
            <a:normAutofit fontScale="92500" lnSpcReduction="10000"/>
          </a:bodyPr>
          <a:lstStyle/>
          <a:p>
            <a:pPr marL="542871" indent="-542871"/>
            <a:r>
              <a:rPr lang="en-US" dirty="0" smtClean="0"/>
              <a:t>Signals are used in UNIX systems to notify a process that a particular event has occurred.</a:t>
            </a:r>
          </a:p>
          <a:p>
            <a:pPr marL="542871" indent="-542871"/>
            <a:endParaRPr lang="en-US" sz="1100" dirty="0" smtClean="0"/>
          </a:p>
          <a:p>
            <a:pPr marL="542871" indent="-542871"/>
            <a:r>
              <a:rPr lang="en-US" dirty="0" smtClean="0"/>
              <a:t>A signal handler is used to process signals</a:t>
            </a:r>
          </a:p>
          <a:p>
            <a:pPr marL="1141299" lvl="1" indent="-488901">
              <a:buFont typeface="Webdings" charset="2"/>
              <a:buAutoNum type="arabicPeriod"/>
            </a:pPr>
            <a:r>
              <a:rPr lang="en-US" dirty="0" smtClean="0"/>
              <a:t>Signal is generated by particular event</a:t>
            </a:r>
          </a:p>
          <a:p>
            <a:pPr marL="1141299" lvl="1" indent="-488901">
              <a:buFont typeface="Webdings" charset="2"/>
              <a:buAutoNum type="arabicPeriod"/>
            </a:pPr>
            <a:r>
              <a:rPr lang="en-US" dirty="0" smtClean="0"/>
              <a:t>Signal is delivered to a process</a:t>
            </a:r>
          </a:p>
          <a:p>
            <a:pPr marL="1141299" lvl="1" indent="-488901">
              <a:buFont typeface="Webdings" charset="2"/>
              <a:buAutoNum type="arabicPeriod"/>
            </a:pPr>
            <a:r>
              <a:rPr lang="en-US" dirty="0" smtClean="0"/>
              <a:t>Signal is handled</a:t>
            </a:r>
          </a:p>
          <a:p>
            <a:pPr marL="1141299" lvl="1" indent="-488901">
              <a:buFont typeface="Webdings" charset="2"/>
              <a:buAutoNum type="arabicPeriod"/>
            </a:pPr>
            <a:endParaRPr lang="en-US" sz="1100" dirty="0" smtClean="0"/>
          </a:p>
          <a:p>
            <a:pPr marL="542871" indent="-542871"/>
            <a:r>
              <a:rPr lang="en-US" dirty="0" smtClean="0"/>
              <a:t>Options:</a:t>
            </a:r>
          </a:p>
          <a:p>
            <a:pPr marL="1141299" lvl="1" indent="-488901"/>
            <a:r>
              <a:rPr lang="en-US" dirty="0" smtClean="0"/>
              <a:t>Deliver the signal to the thread to which the signal applies</a:t>
            </a:r>
          </a:p>
          <a:p>
            <a:pPr marL="1141299" lvl="1" indent="-488901"/>
            <a:r>
              <a:rPr lang="en-US" dirty="0" smtClean="0"/>
              <a:t>Deliver the signal to every thread in the process</a:t>
            </a:r>
          </a:p>
          <a:p>
            <a:pPr marL="1141299" lvl="1" indent="-488901"/>
            <a:r>
              <a:rPr lang="en-US" dirty="0" smtClean="0"/>
              <a:t>Deliver the signal to certain threads in the process</a:t>
            </a:r>
          </a:p>
          <a:p>
            <a:pPr marL="1141299" lvl="1" indent="-488901"/>
            <a:r>
              <a:rPr lang="en-US" dirty="0" smtClean="0"/>
              <a:t>Assign a specific thread to receive all signals for the process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25</a:t>
            </a:fld>
            <a:endParaRPr kumimoji="0"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Thread Pools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idx="1"/>
          </p:nvPr>
        </p:nvSpPr>
        <p:spPr>
          <a:xfrm>
            <a:off x="1209675" y="2425960"/>
            <a:ext cx="11447463" cy="5952931"/>
          </a:xfrm>
        </p:spPr>
        <p:txBody>
          <a:bodyPr>
            <a:normAutofit/>
          </a:bodyPr>
          <a:lstStyle/>
          <a:p>
            <a:r>
              <a:rPr lang="en-US" dirty="0" smtClean="0"/>
              <a:t>Create a number of threads in a pool where they await work</a:t>
            </a:r>
          </a:p>
          <a:p>
            <a:endParaRPr lang="en-US" dirty="0" smtClean="0"/>
          </a:p>
          <a:p>
            <a:r>
              <a:rPr lang="en-US" dirty="0" smtClean="0"/>
              <a:t>Advantages:</a:t>
            </a:r>
          </a:p>
          <a:p>
            <a:pPr lvl="1"/>
            <a:r>
              <a:rPr lang="en-US" dirty="0" smtClean="0"/>
              <a:t>Usually slightly faster to service a request with an existing thread than create a new thread</a:t>
            </a:r>
          </a:p>
          <a:p>
            <a:pPr lvl="1"/>
            <a:r>
              <a:rPr lang="en-US" dirty="0" smtClean="0"/>
              <a:t>Allows the number of threads in the application(s) to be bound to the size of the pool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26</a:t>
            </a:fld>
            <a:endParaRPr kumimoji="0"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Thread Specific Data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idx="1"/>
          </p:nvPr>
        </p:nvSpPr>
        <p:spPr>
          <a:xfrm>
            <a:off x="1209675" y="2743202"/>
            <a:ext cx="11580813" cy="5784980"/>
          </a:xfrm>
        </p:spPr>
        <p:txBody>
          <a:bodyPr/>
          <a:lstStyle/>
          <a:p>
            <a:r>
              <a:rPr lang="en-US" dirty="0" smtClean="0"/>
              <a:t>Allows each thread to have its own copy of data</a:t>
            </a:r>
          </a:p>
          <a:p>
            <a:endParaRPr lang="en-US" dirty="0" smtClean="0"/>
          </a:p>
          <a:p>
            <a:r>
              <a:rPr lang="en-US" dirty="0" smtClean="0"/>
              <a:t>Useful when you do not have control over the thread creation process (i.e., when using a thread pool)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27</a:t>
            </a:fld>
            <a:endParaRPr kumimoji="0"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Windows XP Threads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idx="1"/>
          </p:nvPr>
        </p:nvSpPr>
        <p:spPr>
          <a:xfrm>
            <a:off x="1241428" y="2463281"/>
            <a:ext cx="11463338" cy="6326155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Implements the one-to-one mapping, kernel-level</a:t>
            </a:r>
          </a:p>
          <a:p>
            <a:endParaRPr lang="en-US" sz="1100" dirty="0" smtClean="0"/>
          </a:p>
          <a:p>
            <a:r>
              <a:rPr lang="en-US" dirty="0" smtClean="0"/>
              <a:t>Each thread contains</a:t>
            </a:r>
          </a:p>
          <a:p>
            <a:pPr lvl="1"/>
            <a:r>
              <a:rPr lang="en-US" dirty="0" smtClean="0"/>
              <a:t>A thread id</a:t>
            </a:r>
          </a:p>
          <a:p>
            <a:pPr lvl="1"/>
            <a:r>
              <a:rPr lang="en-US" dirty="0" smtClean="0"/>
              <a:t>Register set</a:t>
            </a:r>
          </a:p>
          <a:p>
            <a:pPr lvl="1"/>
            <a:r>
              <a:rPr lang="en-US" dirty="0" smtClean="0"/>
              <a:t>Separate user and kernel stacks</a:t>
            </a:r>
          </a:p>
          <a:p>
            <a:pPr lvl="1"/>
            <a:r>
              <a:rPr lang="en-US" dirty="0" smtClean="0"/>
              <a:t>Private data storage area</a:t>
            </a:r>
          </a:p>
          <a:p>
            <a:pPr lvl="1"/>
            <a:endParaRPr lang="en-US" sz="1100" dirty="0" smtClean="0"/>
          </a:p>
          <a:p>
            <a:r>
              <a:rPr lang="en-US" dirty="0" smtClean="0"/>
              <a:t>The register set, stacks, and private storage area are known as the context</a:t>
            </a:r>
            <a:r>
              <a:rPr lang="en-US" dirty="0" smtClean="0">
                <a:solidFill>
                  <a:srgbClr val="3366FF"/>
                </a:solidFill>
              </a:rPr>
              <a:t> </a:t>
            </a:r>
            <a:r>
              <a:rPr lang="en-US" dirty="0" smtClean="0"/>
              <a:t>of the threads</a:t>
            </a:r>
          </a:p>
          <a:p>
            <a:endParaRPr lang="en-US" sz="1100" dirty="0" smtClean="0"/>
          </a:p>
          <a:p>
            <a:r>
              <a:rPr lang="en-US" dirty="0" smtClean="0"/>
              <a:t>The primary data structures of a thread include:</a:t>
            </a:r>
          </a:p>
          <a:p>
            <a:pPr lvl="1"/>
            <a:r>
              <a:rPr lang="en-US" dirty="0" smtClean="0"/>
              <a:t>ETHREAD (executive thread block)</a:t>
            </a:r>
          </a:p>
          <a:p>
            <a:pPr lvl="1"/>
            <a:r>
              <a:rPr lang="en-US" dirty="0" smtClean="0"/>
              <a:t>KTHREAD (kernel thread block)</a:t>
            </a:r>
          </a:p>
          <a:p>
            <a:pPr lvl="1"/>
            <a:r>
              <a:rPr lang="en-US" dirty="0" smtClean="0"/>
              <a:t>TEB (thread environment block)</a:t>
            </a:r>
          </a:p>
          <a:p>
            <a:pPr>
              <a:buFont typeface="Monotype Sorts" charset="2"/>
              <a:buNone/>
            </a:pP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28</a:t>
            </a:fld>
            <a:endParaRPr kumimoji="0"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dirty="0" smtClean="0"/>
              <a:t>Summary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</a:p>
          <a:p>
            <a:r>
              <a:rPr lang="en-US" dirty="0" smtClean="0"/>
              <a:t>Multithreading Models</a:t>
            </a:r>
          </a:p>
          <a:p>
            <a:r>
              <a:rPr lang="en-US" dirty="0" smtClean="0"/>
              <a:t>Thread Libraries</a:t>
            </a:r>
          </a:p>
          <a:p>
            <a:r>
              <a:rPr lang="en-US" dirty="0" smtClean="0"/>
              <a:t>Threading Issues</a:t>
            </a:r>
          </a:p>
          <a:p>
            <a:r>
              <a:rPr lang="en-US" dirty="0" smtClean="0"/>
              <a:t>Operating System Examples</a:t>
            </a:r>
          </a:p>
          <a:p>
            <a:r>
              <a:rPr lang="en-US" dirty="0" smtClean="0"/>
              <a:t>Windows XP Threads</a:t>
            </a:r>
          </a:p>
          <a:p>
            <a:r>
              <a:rPr lang="en-US" dirty="0" smtClean="0"/>
              <a:t>Linux Threads</a:t>
            </a:r>
          </a:p>
          <a:p>
            <a:pPr>
              <a:buFont typeface="Monotype Sorts" charset="2"/>
              <a:buNone/>
            </a:pP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29</a:t>
            </a:fld>
            <a:endParaRPr kumimoji="0"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dirty="0" smtClean="0"/>
              <a:t>Topics To Be Covered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</a:p>
          <a:p>
            <a:r>
              <a:rPr lang="en-US" dirty="0" smtClean="0"/>
              <a:t>Multithreading Models</a:t>
            </a:r>
          </a:p>
          <a:p>
            <a:r>
              <a:rPr lang="en-US" dirty="0" smtClean="0"/>
              <a:t>Thread Libraries</a:t>
            </a:r>
          </a:p>
          <a:p>
            <a:r>
              <a:rPr lang="en-US" dirty="0" smtClean="0"/>
              <a:t>Threading Issues</a:t>
            </a:r>
          </a:p>
          <a:p>
            <a:r>
              <a:rPr lang="en-US" dirty="0" smtClean="0"/>
              <a:t>Operating System Examples</a:t>
            </a:r>
          </a:p>
          <a:p>
            <a:r>
              <a:rPr lang="en-US" dirty="0" smtClean="0"/>
              <a:t>Windows XP Threads</a:t>
            </a:r>
          </a:p>
          <a:p>
            <a:r>
              <a:rPr lang="en-US" dirty="0" smtClean="0"/>
              <a:t>Linux Threads</a:t>
            </a:r>
          </a:p>
          <a:p>
            <a:pPr>
              <a:buFont typeface="Monotype Sorts" charset="2"/>
              <a:buNone/>
            </a:pP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3</a:t>
            </a:fld>
            <a:endParaRPr kumimoji="0"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78294" y="1135001"/>
            <a:ext cx="11658600" cy="768351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dirty="0" smtClean="0"/>
              <a:t>Topics To </a:t>
            </a:r>
            <a:r>
              <a:rPr lang="en-US" smtClean="0"/>
              <a:t>Be Next </a:t>
            </a:r>
            <a:r>
              <a:rPr lang="en-US" dirty="0" smtClean="0"/>
              <a:t>Covered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1228727" y="3117689"/>
            <a:ext cx="11004551" cy="5030787"/>
          </a:xfrm>
        </p:spPr>
        <p:txBody>
          <a:bodyPr/>
          <a:lstStyle/>
          <a:p>
            <a:r>
              <a:rPr lang="en-US" dirty="0" smtClean="0"/>
              <a:t>Basic Concepts</a:t>
            </a:r>
          </a:p>
          <a:p>
            <a:r>
              <a:rPr lang="en-US" dirty="0" smtClean="0"/>
              <a:t>Scheduling Criteria </a:t>
            </a:r>
          </a:p>
          <a:p>
            <a:r>
              <a:rPr lang="en-US" dirty="0" smtClean="0"/>
              <a:t>Scheduling Algorithms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30</a:t>
            </a:fld>
            <a:endParaRPr kumimoji="0"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u="sng" smtClean="0">
                <a:solidFill>
                  <a:schemeClr val="tx1"/>
                </a:solidFill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4600" dirty="0" err="1" smtClean="0"/>
              <a:t>Silberschatz</a:t>
            </a:r>
            <a:r>
              <a:rPr lang="en-US" sz="4600" dirty="0" smtClean="0"/>
              <a:t> and Peter B. Calvin, “Operating System Concepts" Addison Wesley Publishing Company</a:t>
            </a:r>
          </a:p>
          <a:p>
            <a:pPr>
              <a:defRPr/>
            </a:pPr>
            <a:r>
              <a:rPr lang="en-US" sz="4600" dirty="0" smtClean="0"/>
              <a:t> </a:t>
            </a:r>
            <a:r>
              <a:rPr lang="en-US" sz="4600" dirty="0" err="1" smtClean="0"/>
              <a:t>Dhamdhere</a:t>
            </a:r>
            <a:r>
              <a:rPr lang="en-US" sz="4600" dirty="0" smtClean="0"/>
              <a:t>, “Systems Programming &amp; Operating Systems Tata McGraw Hill</a:t>
            </a:r>
          </a:p>
          <a:p>
            <a:pPr>
              <a:buFont typeface="Wingdings 2" charset="2"/>
              <a:buNone/>
              <a:defRPr/>
            </a:pPr>
            <a:r>
              <a:rPr lang="en-US" cap="all" dirty="0" smtClean="0"/>
              <a:t> </a:t>
            </a:r>
            <a:endParaRPr lang="en-US" dirty="0" smtClean="0"/>
          </a:p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31</a:t>
            </a:fld>
            <a:endParaRPr kumimoji="0"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685800" y="938785"/>
            <a:ext cx="12344400" cy="1356547"/>
          </a:xfrm>
        </p:spPr>
        <p:txBody>
          <a:bodyPr/>
          <a:lstStyle/>
          <a:p>
            <a:pPr eaLnBrk="1" hangingPunct="1"/>
            <a:r>
              <a:rPr lang="en-US" dirty="0" smtClean="0"/>
              <a:t>Objectives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1209678" y="2575251"/>
            <a:ext cx="11453813" cy="5109839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To introduce the notion of a thread — a fundamental unit of CPU utilization that forms the basis of multithreaded computer systems</a:t>
            </a:r>
          </a:p>
          <a:p>
            <a:endParaRPr lang="en-US" dirty="0" smtClean="0"/>
          </a:p>
          <a:p>
            <a:r>
              <a:rPr lang="en-US" dirty="0" smtClean="0"/>
              <a:t>To discuss the APIs for the threads, Win32, and Java thread libraries</a:t>
            </a:r>
          </a:p>
          <a:p>
            <a:endParaRPr lang="en-US" dirty="0" smtClean="0"/>
          </a:p>
          <a:p>
            <a:r>
              <a:rPr lang="en-US" dirty="0" smtClean="0"/>
              <a:t>To examine issues related to multithreaded programming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4</a:t>
            </a:fld>
            <a:endParaRPr kumimoji="0"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Motivation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mtClean="0"/>
              <a:t>Threads run within application</a:t>
            </a:r>
          </a:p>
          <a:p>
            <a:r>
              <a:rPr lang="en-US" smtClean="0"/>
              <a:t>Multiple tasks with the application can be implemented by separate threads</a:t>
            </a:r>
          </a:p>
          <a:p>
            <a:pPr lvl="1"/>
            <a:r>
              <a:rPr lang="en-US" smtClean="0"/>
              <a:t>Update display</a:t>
            </a:r>
          </a:p>
          <a:p>
            <a:pPr lvl="1"/>
            <a:r>
              <a:rPr lang="en-US" smtClean="0"/>
              <a:t>Fetch data</a:t>
            </a:r>
          </a:p>
          <a:p>
            <a:pPr lvl="1"/>
            <a:r>
              <a:rPr lang="en-US" smtClean="0"/>
              <a:t>Spell checking</a:t>
            </a:r>
          </a:p>
          <a:p>
            <a:pPr lvl="1"/>
            <a:r>
              <a:rPr lang="en-US" smtClean="0"/>
              <a:t>Answer a network request</a:t>
            </a:r>
          </a:p>
          <a:p>
            <a:r>
              <a:rPr lang="en-US" smtClean="0"/>
              <a:t>Process creation is heavy-weight while thread creation is light-weight</a:t>
            </a:r>
          </a:p>
          <a:p>
            <a:r>
              <a:rPr lang="en-US" smtClean="0"/>
              <a:t>Can simplify code, increase efficiency</a:t>
            </a:r>
          </a:p>
          <a:p>
            <a:r>
              <a:rPr lang="en-US" smtClean="0"/>
              <a:t>Kernels are generally multithreaded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5</a:t>
            </a:fld>
            <a:endParaRPr kumimoji="0"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243013" y="369890"/>
            <a:ext cx="12344400" cy="7683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Single and Multithreaded Processes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6</a:t>
            </a:fld>
            <a:endParaRPr kumimoji="0" lang="en-US"/>
          </a:p>
        </p:txBody>
      </p:sp>
      <p:pic>
        <p:nvPicPr>
          <p:cNvPr id="22531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33591" y="1798640"/>
            <a:ext cx="9901238" cy="582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293815" y="611188"/>
            <a:ext cx="10426700" cy="41751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Benefits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b="1" smtClean="0"/>
              <a:t>Responsiveness</a:t>
            </a:r>
            <a:br>
              <a:rPr lang="en-US" b="1" smtClean="0"/>
            </a:br>
            <a:endParaRPr lang="en-US" b="1" smtClean="0"/>
          </a:p>
          <a:p>
            <a:r>
              <a:rPr lang="en-US" b="1" smtClean="0"/>
              <a:t>Resource Sharing</a:t>
            </a:r>
            <a:br>
              <a:rPr lang="en-US" b="1" smtClean="0"/>
            </a:br>
            <a:endParaRPr lang="en-US" b="1" smtClean="0"/>
          </a:p>
          <a:p>
            <a:r>
              <a:rPr lang="en-US" b="1" smtClean="0"/>
              <a:t>Economy</a:t>
            </a:r>
            <a:br>
              <a:rPr lang="en-US" b="1" smtClean="0"/>
            </a:br>
            <a:endParaRPr lang="en-US" b="1" smtClean="0"/>
          </a:p>
          <a:p>
            <a:r>
              <a:rPr lang="en-US" b="1" smtClean="0"/>
              <a:t>Scalability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7</a:t>
            </a:fld>
            <a:endParaRPr kumimoji="0"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1519240" y="369890"/>
            <a:ext cx="11510963" cy="7683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Multicore Programming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>
          <a:xfrm>
            <a:off x="1209677" y="1644651"/>
            <a:ext cx="11585576" cy="6040439"/>
          </a:xfrm>
        </p:spPr>
        <p:txBody>
          <a:bodyPr/>
          <a:lstStyle/>
          <a:p>
            <a:r>
              <a:rPr lang="en-US" smtClean="0"/>
              <a:t>Multicore systems putting pressure on programmers, challenges include:</a:t>
            </a:r>
          </a:p>
          <a:p>
            <a:pPr lvl="1"/>
            <a:r>
              <a:rPr lang="en-US" b="1" smtClean="0"/>
              <a:t>Dividing activities</a:t>
            </a:r>
          </a:p>
          <a:p>
            <a:pPr lvl="1"/>
            <a:r>
              <a:rPr lang="en-US" b="1" smtClean="0"/>
              <a:t>Balance</a:t>
            </a:r>
          </a:p>
          <a:p>
            <a:pPr lvl="1"/>
            <a:r>
              <a:rPr lang="en-US" b="1" smtClean="0"/>
              <a:t>Data splitting</a:t>
            </a:r>
          </a:p>
          <a:p>
            <a:pPr lvl="1"/>
            <a:r>
              <a:rPr lang="en-US" b="1" smtClean="0"/>
              <a:t>Data dependency</a:t>
            </a:r>
          </a:p>
          <a:p>
            <a:pPr lvl="1"/>
            <a:r>
              <a:rPr lang="en-US" b="1" smtClean="0"/>
              <a:t>Testing and debugging</a:t>
            </a:r>
          </a:p>
          <a:p>
            <a:pPr lvl="1"/>
            <a:endParaRPr lang="en-US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8</a:t>
            </a:fld>
            <a:endParaRPr kumimoji="0"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1328738" y="369890"/>
            <a:ext cx="12344400" cy="7683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Multithreaded Server Architecture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9</a:t>
            </a:fld>
            <a:endParaRPr kumimoji="0" lang="en-US"/>
          </a:p>
        </p:txBody>
      </p:sp>
      <p:pic>
        <p:nvPicPr>
          <p:cNvPr id="28675" name="Picture 4" descr="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60538" y="2946400"/>
            <a:ext cx="10663238" cy="340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1717</TotalTime>
  <Words>888</Words>
  <Application>Microsoft Office PowerPoint</Application>
  <PresentationFormat>Custom</PresentationFormat>
  <Paragraphs>261</Paragraphs>
  <Slides>31</Slides>
  <Notes>27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Theme1</vt:lpstr>
      <vt:lpstr>   Operating System/ BTCS-2401    </vt:lpstr>
      <vt:lpstr>Topic 6th: Threads</vt:lpstr>
      <vt:lpstr>Topics To Be Covered</vt:lpstr>
      <vt:lpstr>Objectives</vt:lpstr>
      <vt:lpstr>Motivation</vt:lpstr>
      <vt:lpstr>Single and Multithreaded Processes</vt:lpstr>
      <vt:lpstr>Benefits</vt:lpstr>
      <vt:lpstr>Multicore Programming</vt:lpstr>
      <vt:lpstr>Multithreaded Server Architecture</vt:lpstr>
      <vt:lpstr>User Threads</vt:lpstr>
      <vt:lpstr>Kernel Threads</vt:lpstr>
      <vt:lpstr>Multithreading Models</vt:lpstr>
      <vt:lpstr>Many-to-One</vt:lpstr>
      <vt:lpstr>Many-to-One Model</vt:lpstr>
      <vt:lpstr>One-to-One</vt:lpstr>
      <vt:lpstr>One-to-one Model</vt:lpstr>
      <vt:lpstr>Many-to-Many Model</vt:lpstr>
      <vt:lpstr>Many-to-Many Model</vt:lpstr>
      <vt:lpstr>Two-level Model</vt:lpstr>
      <vt:lpstr>Two-level Model</vt:lpstr>
      <vt:lpstr>Thread Libraries</vt:lpstr>
      <vt:lpstr>Pthreads</vt:lpstr>
      <vt:lpstr>Threading Issues</vt:lpstr>
      <vt:lpstr>Thread Cancellation</vt:lpstr>
      <vt:lpstr>Signal Handling</vt:lpstr>
      <vt:lpstr>Thread Pools</vt:lpstr>
      <vt:lpstr>Thread Specific Data</vt:lpstr>
      <vt:lpstr>Windows XP Threads</vt:lpstr>
      <vt:lpstr>Summary</vt:lpstr>
      <vt:lpstr>Topics To Be Next Covered</vt:lpstr>
      <vt:lpstr>References</vt:lpstr>
    </vt:vector>
  </TitlesOfParts>
  <Company>Lucent Technologies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 5.01</dc:title>
  <dc:creator>Marilyn Turnamian</dc:creator>
  <cp:lastModifiedBy>Admin</cp:lastModifiedBy>
  <cp:revision>206</cp:revision>
  <cp:lastPrinted>2011-01-26T17:51:27Z</cp:lastPrinted>
  <dcterms:created xsi:type="dcterms:W3CDTF">2011-01-26T16:51:35Z</dcterms:created>
  <dcterms:modified xsi:type="dcterms:W3CDTF">2023-06-19T10:47:34Z</dcterms:modified>
</cp:coreProperties>
</file>