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0D94A-33D7-4362-B2A9-F30BDB67D669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6EECB-AC89-403F-894C-3EFD7D8146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0D94A-33D7-4362-B2A9-F30BDB67D669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6EECB-AC89-403F-894C-3EFD7D8146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0D94A-33D7-4362-B2A9-F30BDB67D669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6EECB-AC89-403F-894C-3EFD7D8146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95DA149-99F3-4502-906A-5723C0CFBB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0D94A-33D7-4362-B2A9-F30BDB67D669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6EECB-AC89-403F-894C-3EFD7D8146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0D94A-33D7-4362-B2A9-F30BDB67D669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6EECB-AC89-403F-894C-3EFD7D8146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0D94A-33D7-4362-B2A9-F30BDB67D669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6EECB-AC89-403F-894C-3EFD7D8146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0D94A-33D7-4362-B2A9-F30BDB67D669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6EECB-AC89-403F-894C-3EFD7D8146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0D94A-33D7-4362-B2A9-F30BDB67D669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6EECB-AC89-403F-894C-3EFD7D8146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0D94A-33D7-4362-B2A9-F30BDB67D669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6EECB-AC89-403F-894C-3EFD7D8146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0D94A-33D7-4362-B2A9-F30BDB67D669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6EECB-AC89-403F-894C-3EFD7D8146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0D94A-33D7-4362-B2A9-F30BDB67D669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6EECB-AC89-403F-894C-3EFD7D8146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0D94A-33D7-4362-B2A9-F30BDB67D669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06EECB-AC89-403F-894C-3EFD7D8146C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PROGRAMMING FOR PROBLEM SOLVING</a:t>
            </a:r>
            <a:b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BCSE-1201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2642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Sahilpreet</a:t>
            </a:r>
            <a:r>
              <a:rPr lang="en-IN" sz="4000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405765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 Tech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2</a:t>
            </a:r>
            <a:r>
              <a:rPr lang="en-US" sz="9600" baseline="30000" dirty="0" smtClean="0">
                <a:latin typeface="+mn-lt"/>
              </a:rPr>
              <a:t>nd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Reference Parameters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/>
              <a:t>To make changes to a variable that exist after a function ends, we pass the address of (a pointer to) the variable to the function (a reference parameter)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/>
              <a:t>Then we use indirection operator inside the function to change the value the parameter points to: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000">
                <a:latin typeface="Courier New" pitchFamily="49" charset="0"/>
              </a:rPr>
              <a:t>void changeVar(float *cvar) {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000">
                <a:latin typeface="Courier New" pitchFamily="49" charset="0"/>
              </a:rPr>
              <a:t>  *cvar = *cvar + 10.0;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000">
                <a:latin typeface="Courier New" pitchFamily="49" charset="0"/>
              </a:rPr>
              <a:t>}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sz="700">
              <a:latin typeface="Courier New" pitchFamily="49" charset="0"/>
            </a:endParaRP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000">
                <a:latin typeface="Courier New" pitchFamily="49" charset="0"/>
              </a:rPr>
              <a:t>float X = 5.0;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sz="700">
              <a:latin typeface="Courier New" pitchFamily="49" charset="0"/>
            </a:endParaRP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000">
                <a:latin typeface="Courier New" pitchFamily="49" charset="0"/>
              </a:rPr>
              <a:t>changeVar(&amp;X);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000">
                <a:latin typeface="Courier New" pitchFamily="49" charset="0"/>
              </a:rPr>
              <a:t>printf(“%.1f\n”,X);</a:t>
            </a:r>
            <a:endParaRPr lang="en-US" sz="240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Pointer Return Values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1148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400"/>
              <a:t>A function can also return a pointer value:</a:t>
            </a:r>
            <a:endParaRPr lang="en-US" sz="2800"/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>
                <a:latin typeface="Courier New" pitchFamily="49" charset="0"/>
              </a:rPr>
              <a:t>float *findMax(float A[], int N) {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>
                <a:latin typeface="Courier New" pitchFamily="49" charset="0"/>
              </a:rPr>
              <a:t>  int I;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>
                <a:latin typeface="Courier New" pitchFamily="49" charset="0"/>
              </a:rPr>
              <a:t>  float *theMax = &amp;(A[0]);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800">
              <a:latin typeface="Courier New" pitchFamily="49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>
                <a:latin typeface="Courier New" pitchFamily="49" charset="0"/>
              </a:rPr>
              <a:t>  for (I = 1; I &lt; N; I++)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>
                <a:latin typeface="Courier New" pitchFamily="49" charset="0"/>
              </a:rPr>
              <a:t>    if (A[I] &gt; *theMax) theMax = &amp;(A[I]);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800">
              <a:latin typeface="Courier New" pitchFamily="49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>
                <a:latin typeface="Courier New" pitchFamily="49" charset="0"/>
              </a:rPr>
              <a:t>  return theMax;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>
                <a:latin typeface="Courier New" pitchFamily="49" charset="0"/>
              </a:rPr>
              <a:t>}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800">
              <a:latin typeface="Courier New" pitchFamily="49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>
                <a:latin typeface="Courier New" pitchFamily="49" charset="0"/>
              </a:rPr>
              <a:t>void main() {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>
                <a:latin typeface="Courier New" pitchFamily="49" charset="0"/>
              </a:rPr>
              <a:t>  float A[5] = {0.0, 3.0, 1.5, 2.0, 4.1};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>
                <a:latin typeface="Courier New" pitchFamily="49" charset="0"/>
              </a:rPr>
              <a:t>  float *maxA;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800">
              <a:latin typeface="Courier New" pitchFamily="49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>
                <a:latin typeface="Courier New" pitchFamily="49" charset="0"/>
              </a:rPr>
              <a:t>  maxA = findMax(A,5);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>
                <a:latin typeface="Courier New" pitchFamily="49" charset="0"/>
              </a:rPr>
              <a:t>  *maxA = *maxA + 1.0;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>
                <a:latin typeface="Courier New" pitchFamily="49" charset="0"/>
              </a:rPr>
              <a:t>  printf("%.1f %.1f\n",*maxA,A[4]);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>
                <a:latin typeface="Courier New" pitchFamily="49" charset="0"/>
              </a:rPr>
              <a:t>}</a:t>
            </a:r>
            <a:endParaRPr lang="en-US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Pointers to Pointers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800"/>
              <a:t>A pointer can also be made to point to a pointer variable (but the pointer must be of a type that allows it to point to a pointer)</a:t>
            </a:r>
          </a:p>
          <a:p>
            <a:pPr>
              <a:buFontTx/>
              <a:buNone/>
            </a:pPr>
            <a:r>
              <a:rPr lang="en-US" sz="2800"/>
              <a:t>Example:</a:t>
            </a:r>
          </a:p>
          <a:p>
            <a:pPr lvl="1">
              <a:buFontTx/>
              <a:buNone/>
            </a:pPr>
            <a:r>
              <a:rPr lang="en-US" sz="2400"/>
              <a:t>int V = 101;</a:t>
            </a:r>
          </a:p>
          <a:p>
            <a:pPr lvl="1">
              <a:buFontTx/>
              <a:buNone/>
            </a:pPr>
            <a:r>
              <a:rPr lang="en-US" sz="2400"/>
              <a:t>int *P = &amp;V;	/* P points to int V */</a:t>
            </a:r>
          </a:p>
          <a:p>
            <a:pPr lvl="1">
              <a:buFontTx/>
              <a:buNone/>
            </a:pPr>
            <a:r>
              <a:rPr lang="en-US" sz="2400"/>
              <a:t>int **Q = &amp;P;	/* Q points to int pointer P */</a:t>
            </a:r>
          </a:p>
          <a:p>
            <a:pPr lvl="1">
              <a:buFontTx/>
              <a:buNone/>
            </a:pPr>
            <a:endParaRPr lang="en-US" sz="2400"/>
          </a:p>
          <a:p>
            <a:pPr lvl="1">
              <a:buFontTx/>
              <a:buNone/>
            </a:pPr>
            <a:r>
              <a:rPr lang="en-US" sz="2400"/>
              <a:t>printf(“%d %d %d\n”,V,*P,**Q); /* prints 101 3 times */</a:t>
            </a:r>
            <a:endParaRPr lang="en-US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Pointer Types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800"/>
              <a:t>Pointers are generally of the same size (enough bytes to represent all possible memory addresses), but it is inappropriate to assign an address of one type of variable to a different type of pointer</a:t>
            </a:r>
          </a:p>
          <a:p>
            <a:pPr>
              <a:buFontTx/>
              <a:buNone/>
            </a:pPr>
            <a:r>
              <a:rPr lang="en-US" sz="2800"/>
              <a:t>Example:</a:t>
            </a:r>
          </a:p>
          <a:p>
            <a:pPr lvl="1">
              <a:buFontTx/>
              <a:buNone/>
            </a:pPr>
            <a:r>
              <a:rPr lang="en-US" sz="2400"/>
              <a:t>int V = 101;</a:t>
            </a:r>
          </a:p>
          <a:p>
            <a:pPr lvl="1">
              <a:buFontTx/>
              <a:buNone/>
            </a:pPr>
            <a:r>
              <a:rPr lang="en-US" sz="2400"/>
              <a:t>float *P = &amp;V; /* Generally results in a Warning */</a:t>
            </a:r>
          </a:p>
          <a:p>
            <a:pPr>
              <a:buFontTx/>
              <a:buNone/>
            </a:pPr>
            <a:r>
              <a:rPr lang="en-US" sz="2800"/>
              <a:t>Warning rather than error because C will allow you to do this (it is appropriate in certain situations)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Casting Pointers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800"/>
              <a:t>When assigning a memory address of a variable of one type to a pointer that points to another type it is best to use the cast operator to indicate the cast is intentional (this will remove the warning)</a:t>
            </a:r>
          </a:p>
          <a:p>
            <a:pPr>
              <a:buFontTx/>
              <a:buNone/>
            </a:pPr>
            <a:r>
              <a:rPr lang="en-US" sz="2800"/>
              <a:t>Example:</a:t>
            </a:r>
          </a:p>
          <a:p>
            <a:pPr lvl="1">
              <a:buFontTx/>
              <a:buNone/>
            </a:pPr>
            <a:r>
              <a:rPr lang="en-US" sz="2400"/>
              <a:t>int V = 101;</a:t>
            </a:r>
          </a:p>
          <a:p>
            <a:pPr lvl="1">
              <a:buFontTx/>
              <a:buNone/>
            </a:pPr>
            <a:r>
              <a:rPr lang="en-US" sz="2400"/>
              <a:t>float *P = (float *) &amp;V; /* Casts int address to float * */</a:t>
            </a:r>
          </a:p>
          <a:p>
            <a:pPr>
              <a:buFontTx/>
              <a:buNone/>
            </a:pPr>
            <a:r>
              <a:rPr lang="en-US" sz="2800"/>
              <a:t>Removes warning, but is still a somewhat unsafe thing to do</a:t>
            </a:r>
          </a:p>
          <a:p>
            <a:pPr>
              <a:buFontTx/>
              <a:buNone/>
            </a:pPr>
            <a:endParaRPr lang="en-US" sz="280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086600" cy="1143000"/>
          </a:xfrm>
        </p:spPr>
        <p:txBody>
          <a:bodyPr/>
          <a:lstStyle/>
          <a:p>
            <a:pPr algn="just"/>
            <a:r>
              <a:rPr lang="en-US" b="1" dirty="0"/>
              <a:t>The General (void) Pointer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800"/>
              <a:t>A void * is considered to be a general pointer</a:t>
            </a:r>
          </a:p>
          <a:p>
            <a:pPr>
              <a:buFontTx/>
              <a:buNone/>
            </a:pPr>
            <a:r>
              <a:rPr lang="en-US" sz="2800"/>
              <a:t>No cast is needed to assign an address to a void * or from a void * to another pointer type</a:t>
            </a:r>
          </a:p>
          <a:p>
            <a:pPr>
              <a:buFontTx/>
              <a:buNone/>
            </a:pPr>
            <a:r>
              <a:rPr lang="en-US" sz="2800"/>
              <a:t>Example:</a:t>
            </a:r>
          </a:p>
          <a:p>
            <a:pPr lvl="1">
              <a:buFontTx/>
              <a:buNone/>
            </a:pPr>
            <a:r>
              <a:rPr lang="en-US" sz="2400"/>
              <a:t>int V = 101;</a:t>
            </a:r>
          </a:p>
          <a:p>
            <a:pPr lvl="1">
              <a:buFontTx/>
              <a:buNone/>
            </a:pPr>
            <a:r>
              <a:rPr lang="en-US" sz="2400"/>
              <a:t>void *G = &amp;V;	/* No warning */</a:t>
            </a:r>
          </a:p>
          <a:p>
            <a:pPr lvl="1">
              <a:buFontTx/>
              <a:buNone/>
            </a:pPr>
            <a:r>
              <a:rPr lang="en-US" sz="2400"/>
              <a:t>float *P = G;	/* No warning, still not safe */</a:t>
            </a:r>
          </a:p>
          <a:p>
            <a:pPr>
              <a:buFontTx/>
              <a:buNone/>
            </a:pPr>
            <a:r>
              <a:rPr lang="en-US" sz="2800"/>
              <a:t>Certain library functions return void * results (more later)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n-US" b="1" dirty="0"/>
              <a:t>1D Arrays and Pointers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/>
              <a:t>int A[5] - A is the address where the array starts (first element), it is equivalent to &amp;(A[0])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/>
              <a:t>A is in some sense a pointer to an integer variable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/>
              <a:t>To determine the address of A[x] use formula: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/>
              <a:t>(address of A + x * bytes to represent int)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/>
              <a:t>(address of array + element num * bytes for element size)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/>
              <a:t>The + operator when applied to a pointer value uses the formula above: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/>
              <a:t>A + x is equivalent to &amp;(A[x])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/>
              <a:t>*(A + x) is equivalent to A[x]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2390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en-US" b="1" dirty="0"/>
              <a:t>1D Array and Pointers Example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400">
                <a:latin typeface="Courier New" pitchFamily="49" charset="0"/>
              </a:rPr>
              <a:t>float A[6] = {1.0,2.0,1.0,0.5,3.0,2.0};</a:t>
            </a:r>
          </a:p>
          <a:p>
            <a:pPr>
              <a:buFontTx/>
              <a:buNone/>
            </a:pPr>
            <a:r>
              <a:rPr lang="en-US" sz="2400">
                <a:latin typeface="Courier New" pitchFamily="49" charset="0"/>
              </a:rPr>
              <a:t>float *theMin = &amp;(A[0]);</a:t>
            </a:r>
          </a:p>
          <a:p>
            <a:pPr>
              <a:buFontTx/>
              <a:buNone/>
            </a:pPr>
            <a:r>
              <a:rPr lang="en-US" sz="2400">
                <a:latin typeface="Courier New" pitchFamily="49" charset="0"/>
              </a:rPr>
              <a:t>float *walker = &amp;(A[1]);</a:t>
            </a:r>
          </a:p>
          <a:p>
            <a:pPr>
              <a:buFontTx/>
              <a:buNone/>
            </a:pPr>
            <a:endParaRPr lang="en-US" sz="800"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sz="2400">
                <a:latin typeface="Courier New" pitchFamily="49" charset="0"/>
              </a:rPr>
              <a:t>while (walker &lt; &amp;(A[6])) {</a:t>
            </a:r>
          </a:p>
          <a:p>
            <a:pPr>
              <a:buFontTx/>
              <a:buNone/>
            </a:pPr>
            <a:r>
              <a:rPr lang="en-US" sz="2400">
                <a:latin typeface="Courier New" pitchFamily="49" charset="0"/>
              </a:rPr>
              <a:t>  if (*walker &lt; *theMin)</a:t>
            </a:r>
          </a:p>
          <a:p>
            <a:pPr>
              <a:buFontTx/>
              <a:buNone/>
            </a:pPr>
            <a:r>
              <a:rPr lang="en-US" sz="2400">
                <a:latin typeface="Courier New" pitchFamily="49" charset="0"/>
              </a:rPr>
              <a:t>    theMin = walker;</a:t>
            </a:r>
          </a:p>
          <a:p>
            <a:pPr>
              <a:buFontTx/>
              <a:buNone/>
            </a:pPr>
            <a:r>
              <a:rPr lang="en-US" sz="2400">
                <a:latin typeface="Courier New" pitchFamily="49" charset="0"/>
              </a:rPr>
              <a:t>  walker = walker + 1;</a:t>
            </a:r>
          </a:p>
          <a:p>
            <a:pPr>
              <a:buFontTx/>
              <a:buNone/>
            </a:pPr>
            <a:r>
              <a:rPr lang="en-US" sz="2400">
                <a:latin typeface="Courier New" pitchFamily="49" charset="0"/>
              </a:rPr>
              <a:t>}</a:t>
            </a:r>
          </a:p>
          <a:p>
            <a:pPr>
              <a:buFontTx/>
              <a:buNone/>
            </a:pPr>
            <a:endParaRPr lang="en-US" sz="800"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sz="2400">
                <a:latin typeface="Courier New" pitchFamily="49" charset="0"/>
              </a:rPr>
              <a:t>printf("%.1f\n",*theMin);</a:t>
            </a:r>
            <a:endParaRPr lang="en-US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n-US" b="1" dirty="0"/>
              <a:t>1D Array as Parameter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/>
              <a:t>When passing whole array as parameter use syntax </a:t>
            </a:r>
            <a:r>
              <a:rPr lang="en-US" sz="2800" i="1"/>
              <a:t>ParamName</a:t>
            </a:r>
            <a:r>
              <a:rPr lang="en-US" sz="2800"/>
              <a:t>[], but can also use *</a:t>
            </a:r>
            <a:r>
              <a:rPr lang="en-US" sz="2800" i="1"/>
              <a:t>ParamName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/>
              <a:t>Still treat the parameter as representing array: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000">
                <a:latin typeface="Courier New" pitchFamily="49" charset="0"/>
              </a:rPr>
              <a:t>int totalArray(int </a:t>
            </a:r>
            <a:r>
              <a:rPr lang="en-US" sz="2000" u="sng">
                <a:latin typeface="Courier New" pitchFamily="49" charset="0"/>
              </a:rPr>
              <a:t>*A</a:t>
            </a:r>
            <a:r>
              <a:rPr lang="en-US" sz="2000">
                <a:latin typeface="Courier New" pitchFamily="49" charset="0"/>
              </a:rPr>
              <a:t>, int N) {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000">
                <a:latin typeface="Courier New" pitchFamily="49" charset="0"/>
              </a:rPr>
              <a:t>  int total = 0;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000">
                <a:latin typeface="Courier New" pitchFamily="49" charset="0"/>
              </a:rPr>
              <a:t>  for (I = 0; I &lt; N; I++)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000">
                <a:latin typeface="Courier New" pitchFamily="49" charset="0"/>
              </a:rPr>
              <a:t>    total += A[I];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000">
                <a:latin typeface="Courier New" pitchFamily="49" charset="0"/>
              </a:rPr>
              <a:t>  return total;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000">
                <a:latin typeface="Courier New" pitchFamily="49" charset="0"/>
              </a:rPr>
              <a:t>}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/>
              <a:t>For multi-dimensional arrays we still have to use the </a:t>
            </a:r>
            <a:r>
              <a:rPr lang="en-US" sz="2800" i="1"/>
              <a:t>ArrayName</a:t>
            </a:r>
            <a:r>
              <a:rPr lang="en-US" sz="2800"/>
              <a:t>[][</a:t>
            </a:r>
            <a:r>
              <a:rPr lang="en-US" sz="2800" i="1"/>
              <a:t>Dim2</a:t>
            </a:r>
            <a:r>
              <a:rPr lang="en-US" sz="2800"/>
              <a:t>][</a:t>
            </a:r>
            <a:r>
              <a:rPr lang="en-US" sz="2800" i="1"/>
              <a:t>Dim3</a:t>
            </a:r>
            <a:r>
              <a:rPr lang="en-US" sz="2800"/>
              <a:t>]etc. form</a:t>
            </a:r>
            <a:endParaRPr lang="en-US" sz="240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943600" cy="1143000"/>
          </a:xfrm>
        </p:spPr>
        <p:txBody>
          <a:bodyPr/>
          <a:lstStyle/>
          <a:p>
            <a:r>
              <a:rPr lang="en-US" b="1" dirty="0"/>
              <a:t>Declarations Examples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458200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sz="2000" u="sng">
                <a:latin typeface="Courier New" pitchFamily="49" charset="0"/>
              </a:rPr>
              <a:t>int</a:t>
            </a:r>
            <a:r>
              <a:rPr lang="en-US" sz="2000">
                <a:latin typeface="Courier New" pitchFamily="49" charset="0"/>
              </a:rPr>
              <a:t> </a:t>
            </a:r>
            <a:r>
              <a:rPr lang="en-US" sz="2000" u="sng">
                <a:latin typeface="Courier New" pitchFamily="49" charset="0"/>
              </a:rPr>
              <a:t>A</a:t>
            </a:r>
            <a:r>
              <a:rPr lang="en-US" sz="2000">
                <a:latin typeface="Courier New" pitchFamily="49" charset="0"/>
              </a:rPr>
              <a:t>			</a:t>
            </a:r>
            <a:r>
              <a:rPr lang="en-US" sz="2000" u="sng">
                <a:latin typeface="Courier New" pitchFamily="49" charset="0"/>
              </a:rPr>
              <a:t>A is a</a:t>
            </a:r>
            <a:r>
              <a:rPr lang="en-US" sz="2000">
                <a:latin typeface="Courier New" pitchFamily="49" charset="0"/>
              </a:rPr>
              <a:t> </a:t>
            </a:r>
            <a:r>
              <a:rPr lang="en-US" sz="2000" u="sng">
                <a:latin typeface="Courier New" pitchFamily="49" charset="0"/>
              </a:rPr>
              <a:t>int</a:t>
            </a:r>
          </a:p>
          <a:p>
            <a:pPr>
              <a:buFontTx/>
              <a:buNone/>
            </a:pPr>
            <a:r>
              <a:rPr lang="en-US" sz="2000" u="sng">
                <a:latin typeface="Courier New" pitchFamily="49" charset="0"/>
              </a:rPr>
              <a:t>float</a:t>
            </a:r>
            <a:r>
              <a:rPr lang="en-US" sz="2000">
                <a:latin typeface="Courier New" pitchFamily="49" charset="0"/>
              </a:rPr>
              <a:t> </a:t>
            </a:r>
            <a:r>
              <a:rPr lang="en-US" sz="2000" u="sng">
                <a:latin typeface="Courier New" pitchFamily="49" charset="0"/>
              </a:rPr>
              <a:t>B</a:t>
            </a:r>
            <a:r>
              <a:rPr lang="en-US" sz="2000">
                <a:latin typeface="Courier New" pitchFamily="49" charset="0"/>
              </a:rPr>
              <a:t> </a:t>
            </a:r>
            <a:r>
              <a:rPr lang="en-US" sz="2000" u="sng">
                <a:latin typeface="Courier New" pitchFamily="49" charset="0"/>
              </a:rPr>
              <a:t>[5]		B is a</a:t>
            </a:r>
            <a:r>
              <a:rPr lang="en-US" sz="2000">
                <a:latin typeface="Courier New" pitchFamily="49" charset="0"/>
              </a:rPr>
              <a:t> </a:t>
            </a:r>
            <a:r>
              <a:rPr lang="en-US" sz="2000" u="sng">
                <a:latin typeface="Courier New" pitchFamily="49" charset="0"/>
              </a:rPr>
              <a:t>1D array of size 5</a:t>
            </a:r>
            <a:r>
              <a:rPr lang="en-US" sz="2000">
                <a:latin typeface="Courier New" pitchFamily="49" charset="0"/>
              </a:rPr>
              <a:t> </a:t>
            </a:r>
            <a:r>
              <a:rPr lang="en-US" sz="2000" u="sng">
                <a:latin typeface="Courier New" pitchFamily="49" charset="0"/>
              </a:rPr>
              <a:t>of floats</a:t>
            </a:r>
            <a:endParaRPr lang="en-US" sz="2000"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sz="2000" u="sng">
                <a:latin typeface="Courier New" pitchFamily="49" charset="0"/>
              </a:rPr>
              <a:t>int</a:t>
            </a:r>
            <a:r>
              <a:rPr lang="en-US" sz="2000">
                <a:latin typeface="Courier New" pitchFamily="49" charset="0"/>
              </a:rPr>
              <a:t> </a:t>
            </a:r>
            <a:r>
              <a:rPr lang="en-US" sz="2000" u="sng">
                <a:latin typeface="Courier New" pitchFamily="49" charset="0"/>
              </a:rPr>
              <a:t>*</a:t>
            </a:r>
            <a:r>
              <a:rPr lang="en-US" sz="2000">
                <a:latin typeface="Courier New" pitchFamily="49" charset="0"/>
              </a:rPr>
              <a:t> </a:t>
            </a:r>
            <a:r>
              <a:rPr lang="en-US" sz="2000" u="sng">
                <a:latin typeface="Courier New" pitchFamily="49" charset="0"/>
              </a:rPr>
              <a:t>C</a:t>
            </a:r>
            <a:r>
              <a:rPr lang="en-US" sz="2000">
                <a:latin typeface="Courier New" pitchFamily="49" charset="0"/>
              </a:rPr>
              <a:t>		</a:t>
            </a:r>
            <a:r>
              <a:rPr lang="en-US" sz="2000" u="sng">
                <a:latin typeface="Courier New" pitchFamily="49" charset="0"/>
              </a:rPr>
              <a:t>C is a</a:t>
            </a:r>
            <a:r>
              <a:rPr lang="en-US" sz="2000">
                <a:latin typeface="Courier New" pitchFamily="49" charset="0"/>
              </a:rPr>
              <a:t> </a:t>
            </a:r>
            <a:r>
              <a:rPr lang="en-US" sz="2000" u="sng">
                <a:latin typeface="Courier New" pitchFamily="49" charset="0"/>
              </a:rPr>
              <a:t>pointer to</a:t>
            </a:r>
            <a:r>
              <a:rPr lang="en-US" sz="2000">
                <a:latin typeface="Courier New" pitchFamily="49" charset="0"/>
              </a:rPr>
              <a:t> </a:t>
            </a:r>
            <a:r>
              <a:rPr lang="en-US" sz="2000" u="sng">
                <a:latin typeface="Courier New" pitchFamily="49" charset="0"/>
              </a:rPr>
              <a:t>an int</a:t>
            </a:r>
            <a:endParaRPr lang="en-US" sz="2000"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sz="2000" u="sng">
                <a:latin typeface="Courier New" pitchFamily="49" charset="0"/>
              </a:rPr>
              <a:t>char</a:t>
            </a:r>
            <a:r>
              <a:rPr lang="en-US" sz="2000">
                <a:latin typeface="Courier New" pitchFamily="49" charset="0"/>
              </a:rPr>
              <a:t> </a:t>
            </a:r>
            <a:r>
              <a:rPr lang="en-US" sz="2000" u="sng">
                <a:latin typeface="Courier New" pitchFamily="49" charset="0"/>
              </a:rPr>
              <a:t>D</a:t>
            </a:r>
            <a:r>
              <a:rPr lang="en-US" sz="2000">
                <a:latin typeface="Courier New" pitchFamily="49" charset="0"/>
              </a:rPr>
              <a:t> </a:t>
            </a:r>
            <a:r>
              <a:rPr lang="en-US" sz="2000" u="sng">
                <a:latin typeface="Courier New" pitchFamily="49" charset="0"/>
              </a:rPr>
              <a:t>[6][3]</a:t>
            </a:r>
            <a:r>
              <a:rPr lang="en-US" sz="2000">
                <a:latin typeface="Courier New" pitchFamily="49" charset="0"/>
              </a:rPr>
              <a:t>	</a:t>
            </a:r>
            <a:r>
              <a:rPr lang="en-US" sz="2000" u="sng">
                <a:latin typeface="Courier New" pitchFamily="49" charset="0"/>
              </a:rPr>
              <a:t>D is a</a:t>
            </a:r>
            <a:r>
              <a:rPr lang="en-US" sz="2000">
                <a:latin typeface="Courier New" pitchFamily="49" charset="0"/>
              </a:rPr>
              <a:t> </a:t>
            </a:r>
            <a:r>
              <a:rPr lang="en-US" sz="2000" u="sng">
                <a:latin typeface="Courier New" pitchFamily="49" charset="0"/>
              </a:rPr>
              <a:t>2D array of size 6,3</a:t>
            </a:r>
            <a:r>
              <a:rPr lang="en-US" sz="2000">
                <a:latin typeface="Courier New" pitchFamily="49" charset="0"/>
              </a:rPr>
              <a:t> </a:t>
            </a:r>
            <a:r>
              <a:rPr lang="en-US" sz="2000" u="sng">
                <a:latin typeface="Courier New" pitchFamily="49" charset="0"/>
              </a:rPr>
              <a:t>of chars</a:t>
            </a:r>
            <a:r>
              <a:rPr lang="en-US" sz="2000">
                <a:latin typeface="Courier New" pitchFamily="49" charset="0"/>
              </a:rPr>
              <a:t> </a:t>
            </a:r>
          </a:p>
          <a:p>
            <a:pPr>
              <a:buFontTx/>
              <a:buNone/>
            </a:pPr>
            <a:r>
              <a:rPr lang="en-US" sz="2000" u="sng">
                <a:latin typeface="Courier New" pitchFamily="49" charset="0"/>
              </a:rPr>
              <a:t>int</a:t>
            </a:r>
            <a:r>
              <a:rPr lang="en-US" sz="2000">
                <a:latin typeface="Courier New" pitchFamily="49" charset="0"/>
              </a:rPr>
              <a:t> </a:t>
            </a:r>
            <a:r>
              <a:rPr lang="en-US" sz="2000" u="sng">
                <a:latin typeface="Courier New" pitchFamily="49" charset="0"/>
              </a:rPr>
              <a:t>*</a:t>
            </a:r>
            <a:r>
              <a:rPr lang="en-US" sz="2000">
                <a:latin typeface="Courier New" pitchFamily="49" charset="0"/>
              </a:rPr>
              <a:t> </a:t>
            </a:r>
            <a:r>
              <a:rPr lang="en-US" sz="2000" u="sng">
                <a:latin typeface="Courier New" pitchFamily="49" charset="0"/>
              </a:rPr>
              <a:t>E</a:t>
            </a:r>
            <a:r>
              <a:rPr lang="en-US" sz="2000">
                <a:latin typeface="Courier New" pitchFamily="49" charset="0"/>
              </a:rPr>
              <a:t> </a:t>
            </a:r>
            <a:r>
              <a:rPr lang="en-US" sz="2000" u="sng">
                <a:latin typeface="Courier New" pitchFamily="49" charset="0"/>
              </a:rPr>
              <a:t>[5]</a:t>
            </a:r>
            <a:r>
              <a:rPr lang="en-US" sz="2000">
                <a:latin typeface="Courier New" pitchFamily="49" charset="0"/>
              </a:rPr>
              <a:t>		</a:t>
            </a:r>
            <a:r>
              <a:rPr lang="en-US" sz="2000" u="sng">
                <a:latin typeface="Courier New" pitchFamily="49" charset="0"/>
              </a:rPr>
              <a:t>E is a</a:t>
            </a:r>
            <a:r>
              <a:rPr lang="en-US" sz="2000">
                <a:latin typeface="Courier New" pitchFamily="49" charset="0"/>
              </a:rPr>
              <a:t> </a:t>
            </a:r>
            <a:r>
              <a:rPr lang="en-US" sz="2000" u="sng">
                <a:latin typeface="Courier New" pitchFamily="49" charset="0"/>
              </a:rPr>
              <a:t>1D array of size 5 of</a:t>
            </a:r>
            <a:r>
              <a:rPr lang="en-US" sz="2000">
                <a:latin typeface="Courier New" pitchFamily="49" charset="0"/>
              </a:rPr>
              <a:t> </a:t>
            </a:r>
          </a:p>
          <a:p>
            <a:pPr>
              <a:buFontTx/>
              <a:buNone/>
            </a:pPr>
            <a:r>
              <a:rPr lang="en-US" sz="2000">
                <a:latin typeface="Courier New" pitchFamily="49" charset="0"/>
              </a:rPr>
              <a:t>				</a:t>
            </a:r>
            <a:r>
              <a:rPr lang="en-US" sz="2000" u="sng">
                <a:latin typeface="Courier New" pitchFamily="49" charset="0"/>
              </a:rPr>
              <a:t>pointers to</a:t>
            </a:r>
            <a:r>
              <a:rPr lang="en-US" sz="2000">
                <a:latin typeface="Courier New" pitchFamily="49" charset="0"/>
              </a:rPr>
              <a:t> </a:t>
            </a:r>
            <a:r>
              <a:rPr lang="en-US" sz="2000" u="sng">
                <a:latin typeface="Courier New" pitchFamily="49" charset="0"/>
              </a:rPr>
              <a:t>ints</a:t>
            </a:r>
          </a:p>
          <a:p>
            <a:pPr>
              <a:buFontTx/>
              <a:buNone/>
            </a:pPr>
            <a:r>
              <a:rPr lang="en-US" sz="2000" u="sng">
                <a:latin typeface="Courier New" pitchFamily="49" charset="0"/>
              </a:rPr>
              <a:t>int</a:t>
            </a:r>
            <a:r>
              <a:rPr lang="en-US" sz="2000">
                <a:latin typeface="Courier New" pitchFamily="49" charset="0"/>
              </a:rPr>
              <a:t> (</a:t>
            </a:r>
            <a:r>
              <a:rPr lang="en-US" sz="2000" u="sng">
                <a:latin typeface="Courier New" pitchFamily="49" charset="0"/>
              </a:rPr>
              <a:t>*</a:t>
            </a:r>
            <a:r>
              <a:rPr lang="en-US" sz="2000">
                <a:latin typeface="Courier New" pitchFamily="49" charset="0"/>
              </a:rPr>
              <a:t> </a:t>
            </a:r>
            <a:r>
              <a:rPr lang="en-US" sz="2000" u="sng">
                <a:latin typeface="Courier New" pitchFamily="49" charset="0"/>
              </a:rPr>
              <a:t>F</a:t>
            </a:r>
            <a:r>
              <a:rPr lang="en-US" sz="2000">
                <a:latin typeface="Courier New" pitchFamily="49" charset="0"/>
              </a:rPr>
              <a:t>) </a:t>
            </a:r>
            <a:r>
              <a:rPr lang="en-US" sz="2000" u="sng">
                <a:latin typeface="Courier New" pitchFamily="49" charset="0"/>
              </a:rPr>
              <a:t>[5]	F is a</a:t>
            </a:r>
            <a:r>
              <a:rPr lang="en-US" sz="2000">
                <a:latin typeface="Courier New" pitchFamily="49" charset="0"/>
              </a:rPr>
              <a:t> </a:t>
            </a:r>
            <a:r>
              <a:rPr lang="en-US" sz="2000" u="sng">
                <a:latin typeface="Courier New" pitchFamily="49" charset="0"/>
              </a:rPr>
              <a:t>pointer to a</a:t>
            </a:r>
            <a:r>
              <a:rPr lang="en-US" sz="2000">
                <a:latin typeface="Courier New" pitchFamily="49" charset="0"/>
              </a:rPr>
              <a:t> </a:t>
            </a:r>
          </a:p>
          <a:p>
            <a:pPr>
              <a:buFontTx/>
              <a:buNone/>
            </a:pPr>
            <a:r>
              <a:rPr lang="en-US" sz="2000">
                <a:latin typeface="Courier New" pitchFamily="49" charset="0"/>
              </a:rPr>
              <a:t>				</a:t>
            </a:r>
            <a:r>
              <a:rPr lang="en-US" sz="2000" u="sng">
                <a:latin typeface="Courier New" pitchFamily="49" charset="0"/>
              </a:rPr>
              <a:t>1D array of size 5</a:t>
            </a:r>
            <a:r>
              <a:rPr lang="en-US" sz="2000">
                <a:latin typeface="Courier New" pitchFamily="49" charset="0"/>
              </a:rPr>
              <a:t> </a:t>
            </a:r>
            <a:r>
              <a:rPr lang="en-US" sz="2000" u="sng">
                <a:latin typeface="Courier New" pitchFamily="49" charset="0"/>
              </a:rPr>
              <a:t>of ints</a:t>
            </a:r>
          </a:p>
          <a:p>
            <a:pPr>
              <a:buFontTx/>
              <a:buNone/>
            </a:pPr>
            <a:r>
              <a:rPr lang="en-US" sz="2000" u="sng">
                <a:latin typeface="Courier New" pitchFamily="49" charset="0"/>
              </a:rPr>
              <a:t>int</a:t>
            </a:r>
            <a:r>
              <a:rPr lang="en-US" sz="2000">
                <a:latin typeface="Courier New" pitchFamily="49" charset="0"/>
              </a:rPr>
              <a:t> </a:t>
            </a:r>
            <a:r>
              <a:rPr lang="en-US" sz="2000" u="sng">
                <a:latin typeface="Courier New" pitchFamily="49" charset="0"/>
              </a:rPr>
              <a:t>G</a:t>
            </a:r>
            <a:r>
              <a:rPr lang="en-US" sz="2000">
                <a:latin typeface="Courier New" pitchFamily="49" charset="0"/>
              </a:rPr>
              <a:t> </a:t>
            </a:r>
            <a:r>
              <a:rPr lang="en-US" sz="2000" u="sng">
                <a:latin typeface="Courier New" pitchFamily="49" charset="0"/>
              </a:rPr>
              <a:t>(…)		G is a</a:t>
            </a:r>
            <a:r>
              <a:rPr lang="en-US" sz="2000">
                <a:latin typeface="Courier New" pitchFamily="49" charset="0"/>
              </a:rPr>
              <a:t> </a:t>
            </a:r>
            <a:r>
              <a:rPr lang="en-US" sz="2000" u="sng">
                <a:latin typeface="Courier New" pitchFamily="49" charset="0"/>
              </a:rPr>
              <a:t>function returning</a:t>
            </a:r>
            <a:r>
              <a:rPr lang="en-US" sz="2000">
                <a:latin typeface="Courier New" pitchFamily="49" charset="0"/>
              </a:rPr>
              <a:t> </a:t>
            </a:r>
            <a:r>
              <a:rPr lang="en-US" sz="2000" u="sng">
                <a:latin typeface="Courier New" pitchFamily="49" charset="0"/>
              </a:rPr>
              <a:t>an int</a:t>
            </a:r>
          </a:p>
          <a:p>
            <a:pPr>
              <a:buFontTx/>
              <a:buNone/>
            </a:pPr>
            <a:r>
              <a:rPr lang="en-US" sz="2000" u="sng">
                <a:latin typeface="Courier New" pitchFamily="49" charset="0"/>
              </a:rPr>
              <a:t>char</a:t>
            </a:r>
            <a:r>
              <a:rPr lang="en-US" sz="2000">
                <a:latin typeface="Courier New" pitchFamily="49" charset="0"/>
              </a:rPr>
              <a:t> </a:t>
            </a:r>
            <a:r>
              <a:rPr lang="en-US" sz="2000" u="sng">
                <a:latin typeface="Courier New" pitchFamily="49" charset="0"/>
              </a:rPr>
              <a:t>*</a:t>
            </a:r>
            <a:r>
              <a:rPr lang="en-US" sz="2000">
                <a:latin typeface="Courier New" pitchFamily="49" charset="0"/>
              </a:rPr>
              <a:t> </a:t>
            </a:r>
            <a:r>
              <a:rPr lang="en-US" sz="2000" u="sng">
                <a:latin typeface="Courier New" pitchFamily="49" charset="0"/>
              </a:rPr>
              <a:t>H</a:t>
            </a:r>
            <a:r>
              <a:rPr lang="en-US" sz="2000">
                <a:latin typeface="Courier New" pitchFamily="49" charset="0"/>
              </a:rPr>
              <a:t> </a:t>
            </a:r>
            <a:r>
              <a:rPr lang="en-US" sz="2000" u="sng">
                <a:latin typeface="Courier New" pitchFamily="49" charset="0"/>
              </a:rPr>
              <a:t>(…)	H is a</a:t>
            </a:r>
            <a:r>
              <a:rPr lang="en-US" sz="2000">
                <a:latin typeface="Courier New" pitchFamily="49" charset="0"/>
              </a:rPr>
              <a:t> </a:t>
            </a:r>
            <a:r>
              <a:rPr lang="en-US" sz="2000" u="sng">
                <a:latin typeface="Courier New" pitchFamily="49" charset="0"/>
              </a:rPr>
              <a:t>function returning</a:t>
            </a:r>
            <a:r>
              <a:rPr lang="en-US" sz="2000">
                <a:latin typeface="Courier New" pitchFamily="49" charset="0"/>
              </a:rPr>
              <a:t> </a:t>
            </a:r>
          </a:p>
          <a:p>
            <a:pPr>
              <a:buFontTx/>
              <a:buNone/>
            </a:pPr>
            <a:r>
              <a:rPr lang="en-US" sz="2000">
                <a:latin typeface="Courier New" pitchFamily="49" charset="0"/>
              </a:rPr>
              <a:t>				</a:t>
            </a:r>
            <a:r>
              <a:rPr lang="en-US" sz="2000" u="sng">
                <a:latin typeface="Courier New" pitchFamily="49" charset="0"/>
              </a:rPr>
              <a:t>a pointer to</a:t>
            </a:r>
            <a:r>
              <a:rPr lang="en-US" sz="2000">
                <a:latin typeface="Courier New" pitchFamily="49" charset="0"/>
              </a:rPr>
              <a:t> </a:t>
            </a:r>
            <a:r>
              <a:rPr lang="en-US" sz="2000" u="sng">
                <a:latin typeface="Courier New" pitchFamily="49" charset="0"/>
              </a:rPr>
              <a:t>a char</a:t>
            </a:r>
            <a:endParaRPr lang="en-US" sz="2400">
              <a:latin typeface="Courier New" pitchFamily="49" charset="0"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TOPIC</a:t>
            </a:r>
            <a:r>
              <a:rPr lang="en-US" b="1" dirty="0" smtClean="0"/>
              <a:t>:-Pointers</a:t>
            </a:r>
            <a:endParaRPr lang="en-US" b="1" dirty="0"/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Pointers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pointer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is a reference to another variable (memory location) in a program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Used to change variables inside a function (reference parameters)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Used to remember a particular member of a group (such as an array)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Used in dynamic (on-the-fly) memory allocation (especially of arrays)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Used in building complex data structures (linked lists, stacks, queues, trees, etc.)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Pointer Basics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en-US" sz="2400"/>
              <a:t>Variables are allocated at </a:t>
            </a:r>
            <a:r>
              <a:rPr lang="en-US" sz="2400" i="1"/>
              <a:t>addresses</a:t>
            </a:r>
            <a:r>
              <a:rPr lang="en-US" sz="2400"/>
              <a:t> in computer memory (address depends on computer/operating system)</a:t>
            </a:r>
          </a:p>
          <a:p>
            <a:pPr>
              <a:buFontTx/>
              <a:buNone/>
            </a:pPr>
            <a:r>
              <a:rPr lang="en-US" sz="2400"/>
              <a:t>Name of the variable is a reference to that memory address</a:t>
            </a:r>
          </a:p>
          <a:p>
            <a:pPr>
              <a:buFontTx/>
              <a:buNone/>
            </a:pPr>
            <a:r>
              <a:rPr lang="en-US" sz="2400"/>
              <a:t>A pointer variable contains a representation of an address of another variable (P is a pointer variable in the following):</a:t>
            </a:r>
            <a:endParaRPr lang="en-US" sz="2800"/>
          </a:p>
        </p:txBody>
      </p:sp>
      <p:graphicFrame>
        <p:nvGraphicFramePr>
          <p:cNvPr id="3077" name="Object 5"/>
          <p:cNvGraphicFramePr>
            <a:graphicFrameLocks noChangeAspect="1"/>
          </p:cNvGraphicFramePr>
          <p:nvPr>
            <p:ph sz="half" idx="2"/>
          </p:nvPr>
        </p:nvGraphicFramePr>
        <p:xfrm>
          <a:off x="944563" y="4114800"/>
          <a:ext cx="7254875" cy="1981200"/>
        </p:xfrm>
        <a:graphic>
          <a:graphicData uri="http://schemas.openxmlformats.org/presentationml/2006/ole">
            <p:oleObj spid="_x0000_s1026" name="VISIO" r:id="rId3" imgW="5259600" imgH="1436760" progId="Visio.Drawing.4">
              <p:embed/>
            </p:oleObj>
          </a:graphicData>
        </a:graphic>
      </p:graphicFrame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705600" cy="1143000"/>
          </a:xfrm>
        </p:spPr>
        <p:txBody>
          <a:bodyPr/>
          <a:lstStyle/>
          <a:p>
            <a:r>
              <a:rPr lang="en-US" b="1" dirty="0"/>
              <a:t>Pointer Variable Definition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800"/>
              <a:t>Basic syntax: </a:t>
            </a:r>
            <a:r>
              <a:rPr lang="en-US" sz="2800" i="1"/>
              <a:t>Type</a:t>
            </a:r>
            <a:r>
              <a:rPr lang="en-US" sz="2800"/>
              <a:t> *</a:t>
            </a:r>
            <a:r>
              <a:rPr lang="en-US" sz="2800" i="1"/>
              <a:t>Name</a:t>
            </a:r>
          </a:p>
          <a:p>
            <a:pPr>
              <a:buFontTx/>
              <a:buNone/>
            </a:pPr>
            <a:r>
              <a:rPr lang="en-US" sz="2800"/>
              <a:t>Examples:</a:t>
            </a:r>
          </a:p>
          <a:p>
            <a:pPr lvl="1">
              <a:buFontTx/>
              <a:buNone/>
            </a:pPr>
            <a:r>
              <a:rPr lang="en-US" sz="2400"/>
              <a:t>int *P;	/* P is var that can point to an int var */</a:t>
            </a:r>
          </a:p>
          <a:p>
            <a:pPr lvl="1">
              <a:buFontTx/>
              <a:buNone/>
            </a:pPr>
            <a:r>
              <a:rPr lang="en-US" sz="2400"/>
              <a:t>float *Q;	/* Q is a float pointer */</a:t>
            </a:r>
          </a:p>
          <a:p>
            <a:pPr lvl="1">
              <a:buFontTx/>
              <a:buNone/>
            </a:pPr>
            <a:r>
              <a:rPr lang="en-US" sz="2400"/>
              <a:t>char *R;	/* R is a char pointer */</a:t>
            </a:r>
          </a:p>
          <a:p>
            <a:pPr>
              <a:buFontTx/>
              <a:buNone/>
            </a:pPr>
            <a:r>
              <a:rPr lang="en-US" sz="2800"/>
              <a:t>Complex example:</a:t>
            </a:r>
          </a:p>
          <a:p>
            <a:pPr lvl="1">
              <a:buFontTx/>
              <a:buNone/>
            </a:pPr>
            <a:r>
              <a:rPr lang="en-US" sz="2400"/>
              <a:t>int *AP[5];	/* AP is an array of 5 pointers to ints */</a:t>
            </a:r>
          </a:p>
          <a:p>
            <a:pPr lvl="1"/>
            <a:r>
              <a:rPr lang="en-US" sz="2400"/>
              <a:t>more on how to read complex declarations later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Address (&amp;) Operator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800"/>
              <a:t>The address (&amp;) operator can be used in front of any variable object in C -- the result of the operation is the location in memory of the variable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/>
              <a:t>Syntax: &amp;</a:t>
            </a:r>
            <a:r>
              <a:rPr lang="en-US" sz="2800" i="1"/>
              <a:t>VariableReference</a:t>
            </a:r>
            <a:endParaRPr lang="en-US" sz="2800"/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/>
              <a:t>Examples: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/>
              <a:t>int V;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/>
              <a:t>int *P;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/>
              <a:t>int A[5];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/>
              <a:t>&amp;V - memory location of integer variable V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/>
              <a:t>&amp;(A[2]) - memory location of array element 2 in array A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/>
              <a:t>&amp;P - memory location of pointer variable P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534400" cy="1143000"/>
          </a:xfrm>
        </p:spPr>
        <p:txBody>
          <a:bodyPr/>
          <a:lstStyle/>
          <a:p>
            <a:pPr algn="just"/>
            <a:r>
              <a:rPr lang="en-US" sz="3600" b="1" dirty="0"/>
              <a:t>Pointer Variable </a:t>
            </a:r>
            <a:r>
              <a:rPr lang="en-US" sz="3600" b="1" dirty="0" smtClean="0"/>
              <a:t>Initialization</a:t>
            </a:r>
            <a:endParaRPr lang="en-US" b="1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8768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800"/>
              <a:t>NULL - pointer lit constant to non-existent address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used to indicate pointer points to nothing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/>
              <a:t>Can initialize/assign pointer vars to NULL or use the address (&amp;) op to get address of a variable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variable in the address operator must be of the right type for the pointer (an integer pointer points only at integer variables)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/>
              <a:t>Examples: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/>
              <a:t>int V;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/>
              <a:t>int *P = &amp;V;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/>
              <a:t>int A[5];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/>
              <a:t>P = &amp;(A[2]);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Indirection (*) Operator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en-US" sz="2800"/>
              <a:t>A pointer variable contains a memory address</a:t>
            </a:r>
          </a:p>
          <a:p>
            <a:pPr>
              <a:buFontTx/>
              <a:buNone/>
            </a:pPr>
            <a:r>
              <a:rPr lang="en-US" sz="2800"/>
              <a:t>To refer to the </a:t>
            </a:r>
            <a:r>
              <a:rPr lang="en-US" sz="2800" i="1"/>
              <a:t>contents</a:t>
            </a:r>
            <a:r>
              <a:rPr lang="en-US" sz="2800"/>
              <a:t> of the variable that the pointer points to, we use indirection operator</a:t>
            </a:r>
          </a:p>
          <a:p>
            <a:pPr>
              <a:buFontTx/>
              <a:buNone/>
            </a:pPr>
            <a:r>
              <a:rPr lang="en-US" sz="2800"/>
              <a:t>Syntax: *</a:t>
            </a:r>
            <a:r>
              <a:rPr lang="en-US" sz="2800" i="1"/>
              <a:t>PointerVariable</a:t>
            </a:r>
          </a:p>
          <a:p>
            <a:pPr>
              <a:buFontTx/>
              <a:buNone/>
            </a:pPr>
            <a:r>
              <a:rPr lang="en-US" sz="2800"/>
              <a:t>Example:</a:t>
            </a:r>
          </a:p>
          <a:p>
            <a:pPr lvl="1">
              <a:buFontTx/>
              <a:buNone/>
            </a:pPr>
            <a:r>
              <a:rPr lang="en-US" sz="2400"/>
              <a:t>int V = 101;</a:t>
            </a:r>
          </a:p>
          <a:p>
            <a:pPr lvl="1">
              <a:buFontTx/>
              <a:buNone/>
            </a:pPr>
            <a:r>
              <a:rPr lang="en-US" sz="2400"/>
              <a:t>int *P = &amp;V;</a:t>
            </a:r>
          </a:p>
          <a:p>
            <a:pPr lvl="1">
              <a:buFontTx/>
              <a:buNone/>
            </a:pPr>
            <a:r>
              <a:rPr lang="en-US" sz="2400"/>
              <a:t>/* Then *P would refer to the contents of the variable V (in this case, the integer 101) */</a:t>
            </a:r>
          </a:p>
          <a:p>
            <a:pPr lvl="1">
              <a:buFontTx/>
              <a:buNone/>
            </a:pPr>
            <a:r>
              <a:rPr lang="en-US" sz="2400"/>
              <a:t>printf(“%d”,*P);  /* Prints 101 */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Pointer Sample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000">
                <a:latin typeface="Courier New" pitchFamily="49" charset="0"/>
              </a:rPr>
              <a:t>int A = 3;</a:t>
            </a:r>
          </a:p>
          <a:p>
            <a:pPr>
              <a:buFontTx/>
              <a:buNone/>
            </a:pPr>
            <a:r>
              <a:rPr lang="en-US" sz="2000">
                <a:latin typeface="Courier New" pitchFamily="49" charset="0"/>
              </a:rPr>
              <a:t>int B;</a:t>
            </a:r>
          </a:p>
          <a:p>
            <a:pPr>
              <a:buFontTx/>
              <a:buNone/>
            </a:pPr>
            <a:r>
              <a:rPr lang="en-US" sz="2000">
                <a:latin typeface="Courier New" pitchFamily="49" charset="0"/>
              </a:rPr>
              <a:t>int *P = &amp;A;</a:t>
            </a:r>
          </a:p>
          <a:p>
            <a:pPr>
              <a:buFontTx/>
              <a:buNone/>
            </a:pPr>
            <a:r>
              <a:rPr lang="en-US" sz="2000">
                <a:latin typeface="Courier New" pitchFamily="49" charset="0"/>
              </a:rPr>
              <a:t>int *Q = P;</a:t>
            </a:r>
          </a:p>
          <a:p>
            <a:pPr>
              <a:buFontTx/>
              <a:buNone/>
            </a:pPr>
            <a:r>
              <a:rPr lang="en-US" sz="2000">
                <a:latin typeface="Courier New" pitchFamily="49" charset="0"/>
              </a:rPr>
              <a:t>int *R = &amp;B;</a:t>
            </a:r>
          </a:p>
          <a:p>
            <a:pPr>
              <a:buFontTx/>
              <a:buNone/>
            </a:pPr>
            <a:endParaRPr lang="en-US" sz="2000"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sz="2000">
                <a:latin typeface="Courier New" pitchFamily="49" charset="0"/>
              </a:rPr>
              <a:t>printf(“Enter value:“);</a:t>
            </a:r>
          </a:p>
          <a:p>
            <a:pPr>
              <a:buFontTx/>
              <a:buNone/>
            </a:pPr>
            <a:r>
              <a:rPr lang="en-US" sz="2000">
                <a:latin typeface="Courier New" pitchFamily="49" charset="0"/>
              </a:rPr>
              <a:t>scanf(“%d”,R);</a:t>
            </a:r>
          </a:p>
          <a:p>
            <a:pPr>
              <a:buFontTx/>
              <a:buNone/>
            </a:pPr>
            <a:r>
              <a:rPr lang="en-US" sz="2000">
                <a:latin typeface="Courier New" pitchFamily="49" charset="0"/>
              </a:rPr>
              <a:t>printf(“%d %d\n”,A,B);</a:t>
            </a:r>
          </a:p>
          <a:p>
            <a:pPr>
              <a:buFontTx/>
              <a:buNone/>
            </a:pPr>
            <a:r>
              <a:rPr lang="en-US" sz="2000">
                <a:latin typeface="Courier New" pitchFamily="49" charset="0"/>
              </a:rPr>
              <a:t>printf(“%d %d %d\n”,</a:t>
            </a:r>
          </a:p>
          <a:p>
            <a:pPr>
              <a:buFontTx/>
              <a:buNone/>
            </a:pPr>
            <a:r>
              <a:rPr lang="en-US" sz="2000">
                <a:latin typeface="Courier New" pitchFamily="49" charset="0"/>
              </a:rPr>
              <a:t>  *P,*Q,*R);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000">
                <a:latin typeface="Courier New" pitchFamily="49" charset="0"/>
              </a:rPr>
              <a:t>Q = &amp;B;</a:t>
            </a:r>
          </a:p>
          <a:p>
            <a:pPr>
              <a:buFontTx/>
              <a:buNone/>
            </a:pPr>
            <a:r>
              <a:rPr lang="en-US" sz="2000">
                <a:latin typeface="Courier New" pitchFamily="49" charset="0"/>
              </a:rPr>
              <a:t>if (P == Q)</a:t>
            </a:r>
          </a:p>
          <a:p>
            <a:pPr>
              <a:buFontTx/>
              <a:buNone/>
            </a:pPr>
            <a:r>
              <a:rPr lang="en-US" sz="2000">
                <a:latin typeface="Courier New" pitchFamily="49" charset="0"/>
              </a:rPr>
              <a:t>  printf(“1\n”);</a:t>
            </a:r>
          </a:p>
          <a:p>
            <a:pPr>
              <a:buFontTx/>
              <a:buNone/>
            </a:pPr>
            <a:r>
              <a:rPr lang="en-US" sz="2000">
                <a:latin typeface="Courier New" pitchFamily="49" charset="0"/>
              </a:rPr>
              <a:t>if (Q == R)</a:t>
            </a:r>
          </a:p>
          <a:p>
            <a:pPr>
              <a:buFontTx/>
              <a:buNone/>
            </a:pPr>
            <a:r>
              <a:rPr lang="en-US" sz="2000">
                <a:latin typeface="Courier New" pitchFamily="49" charset="0"/>
              </a:rPr>
              <a:t>  printf(“2\n”);</a:t>
            </a:r>
          </a:p>
          <a:p>
            <a:pPr>
              <a:buFontTx/>
              <a:buNone/>
            </a:pPr>
            <a:r>
              <a:rPr lang="en-US" sz="2000">
                <a:latin typeface="Courier New" pitchFamily="49" charset="0"/>
              </a:rPr>
              <a:t>if (*P == *Q)</a:t>
            </a:r>
          </a:p>
          <a:p>
            <a:pPr>
              <a:buFontTx/>
              <a:buNone/>
            </a:pPr>
            <a:r>
              <a:rPr lang="en-US" sz="2000">
                <a:latin typeface="Courier New" pitchFamily="49" charset="0"/>
              </a:rPr>
              <a:t>  printf(“3\n”);</a:t>
            </a:r>
          </a:p>
          <a:p>
            <a:pPr>
              <a:buFontTx/>
              <a:buNone/>
            </a:pPr>
            <a:r>
              <a:rPr lang="en-US" sz="2000">
                <a:latin typeface="Courier New" pitchFamily="49" charset="0"/>
              </a:rPr>
              <a:t>if (*Q == *R)</a:t>
            </a:r>
          </a:p>
          <a:p>
            <a:pPr>
              <a:buFontTx/>
              <a:buNone/>
            </a:pPr>
            <a:r>
              <a:rPr lang="en-US" sz="2000">
                <a:latin typeface="Courier New" pitchFamily="49" charset="0"/>
              </a:rPr>
              <a:t>  printf(“4\n”);</a:t>
            </a:r>
          </a:p>
          <a:p>
            <a:pPr>
              <a:buFontTx/>
              <a:buNone/>
            </a:pPr>
            <a:r>
              <a:rPr lang="en-US" sz="2000">
                <a:latin typeface="Courier New" pitchFamily="49" charset="0"/>
              </a:rPr>
              <a:t>if (*P == *R)</a:t>
            </a:r>
          </a:p>
          <a:p>
            <a:pPr>
              <a:buFontTx/>
              <a:buNone/>
            </a:pPr>
            <a:r>
              <a:rPr lang="en-US" sz="2000">
                <a:latin typeface="Courier New" pitchFamily="49" charset="0"/>
              </a:rPr>
              <a:t>  printf(“5\n”);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1298</Words>
  <Application>Microsoft Office PowerPoint</Application>
  <PresentationFormat>On-screen Show (4:3)</PresentationFormat>
  <Paragraphs>199</Paragraphs>
  <Slides>19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VISIO 4 Drawing</vt:lpstr>
      <vt:lpstr>    PROGRAMMING FOR PROBLEM SOLVING BCSE-1201    </vt:lpstr>
      <vt:lpstr>TOPIC:-Pointers</vt:lpstr>
      <vt:lpstr>Slide 3</vt:lpstr>
      <vt:lpstr>Pointer Basics</vt:lpstr>
      <vt:lpstr>Pointer Variable Definition</vt:lpstr>
      <vt:lpstr>Address (&amp;) Operator</vt:lpstr>
      <vt:lpstr>Pointer Variable Initialization</vt:lpstr>
      <vt:lpstr>Indirection (*) Operator</vt:lpstr>
      <vt:lpstr>Pointer Sample</vt:lpstr>
      <vt:lpstr>Reference Parameters</vt:lpstr>
      <vt:lpstr>Pointer Return Values</vt:lpstr>
      <vt:lpstr>Pointers to Pointers</vt:lpstr>
      <vt:lpstr>Pointer Types</vt:lpstr>
      <vt:lpstr>Casting Pointers</vt:lpstr>
      <vt:lpstr>The General (void) Pointer</vt:lpstr>
      <vt:lpstr>1D Arrays and Pointers</vt:lpstr>
      <vt:lpstr>1D Array and Pointers Example</vt:lpstr>
      <vt:lpstr>1D Array as Parameter</vt:lpstr>
      <vt:lpstr>Declarations Examples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PROGRAMMING FOR PROBLEM SOLVING BCSE-1201    </dc:title>
  <dc:creator>Intel</dc:creator>
  <cp:lastModifiedBy>Intel</cp:lastModifiedBy>
  <cp:revision>1</cp:revision>
  <dcterms:created xsi:type="dcterms:W3CDTF">2023-07-09T11:34:52Z</dcterms:created>
  <dcterms:modified xsi:type="dcterms:W3CDTF">2023-07-09T11:40:35Z</dcterms:modified>
</cp:coreProperties>
</file>