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6" r:id="rId2"/>
    <p:sldId id="282" r:id="rId3"/>
    <p:sldId id="346" r:id="rId4"/>
    <p:sldId id="347" r:id="rId5"/>
    <p:sldId id="348" r:id="rId6"/>
    <p:sldId id="349" r:id="rId7"/>
    <p:sldId id="350" r:id="rId8"/>
    <p:sldId id="351" r:id="rId9"/>
    <p:sldId id="352" r:id="rId10"/>
    <p:sldId id="353" r:id="rId11"/>
    <p:sldId id="354" r:id="rId12"/>
    <p:sldId id="355" r:id="rId13"/>
    <p:sldId id="356" r:id="rId14"/>
    <p:sldId id="357" r:id="rId15"/>
    <p:sldId id="358" r:id="rId16"/>
    <p:sldId id="359" r:id="rId17"/>
    <p:sldId id="360" r:id="rId18"/>
    <p:sldId id="361" r:id="rId19"/>
    <p:sldId id="362" r:id="rId20"/>
    <p:sldId id="363" r:id="rId21"/>
    <p:sldId id="364" r:id="rId22"/>
    <p:sldId id="365" r:id="rId23"/>
    <p:sldId id="366" r:id="rId24"/>
    <p:sldId id="367" r:id="rId25"/>
    <p:sldId id="368" r:id="rId26"/>
    <p:sldId id="369" r:id="rId27"/>
    <p:sldId id="370" r:id="rId28"/>
    <p:sldId id="371" r:id="rId29"/>
    <p:sldId id="372" r:id="rId30"/>
    <p:sldId id="373" r:id="rId31"/>
    <p:sldId id="374" r:id="rId32"/>
    <p:sldId id="375" r:id="rId33"/>
    <p:sldId id="376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41"/>
    <p:restoredTop sz="93606" autoAdjust="0"/>
  </p:normalViewPr>
  <p:slideViewPr>
    <p:cSldViewPr>
      <p:cViewPr>
        <p:scale>
          <a:sx n="66" d="100"/>
          <a:sy n="66" d="100"/>
        </p:scale>
        <p:origin x="-708" y="-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1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Strength of Materials-I(BMEC-2301)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Ajay Singh Rana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-Mechanical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3rd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7713" y="2362200"/>
            <a:ext cx="121920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Therefore, Final length of the bar = L + δL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	       Final width of the bar = b + δb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	      Final depth of the bar = d + δd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Now original volume of the bar, V = L×b×d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Final volume of bar: (L + δL) × (b + δb) × (d + δd)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			L.b.d + b.d. δL+L.b. δd+L.d. δb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Change in volume = Final Volume – Original volume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		     = (L.b.d + b.d. δL+L.b. δd+L.d. δb)-L.b.d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		     =  b.d. δL+L.b. δd+L.d. δb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 cstate="print">
            <a:duotone>
              <a:prstClr val="black"/>
              <a:schemeClr val="bg2">
                <a:lumMod val="60000"/>
                <a:lumOff val="4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352800" y="0"/>
            <a:ext cx="5049096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0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243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bg1">
                <a:lumMod val="85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12192000" cy="668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0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651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07678"/>
            <a:ext cx="12192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4792662"/>
            <a:ext cx="3793067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0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203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4354" y="0"/>
            <a:ext cx="10210800" cy="1371600"/>
          </a:xfrm>
        </p:spPr>
        <p:txBody>
          <a:bodyPr>
            <a:noAutofit/>
          </a:bodyPr>
          <a:lstStyle/>
          <a:p>
            <a:pPr algn="just"/>
            <a:r>
              <a:rPr lang="en-US" sz="3200" b="1" u="sng" dirty="0" smtClean="0"/>
              <a:t>Volumetric strain of a rectangular bar which is subjected to three forces which are mutually perpendicular: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295400"/>
            <a:ext cx="12192000" cy="4953000"/>
          </a:xfrm>
        </p:spPr>
        <p:txBody>
          <a:bodyPr/>
          <a:lstStyle/>
          <a:p>
            <a:pPr algn="just"/>
            <a:r>
              <a:rPr lang="en-US" dirty="0" smtClean="0">
                <a:solidFill>
                  <a:schemeClr val="tx1"/>
                </a:solidFill>
              </a:rPr>
              <a:t>Consider a rectangular block of dimension </a:t>
            </a:r>
            <a:r>
              <a:rPr lang="en-US" dirty="0" err="1" smtClean="0">
                <a:solidFill>
                  <a:schemeClr val="tx1"/>
                </a:solidFill>
              </a:rPr>
              <a:t>x,y,z</a:t>
            </a:r>
            <a:r>
              <a:rPr lang="en-US" dirty="0" smtClean="0">
                <a:solidFill>
                  <a:schemeClr val="tx1"/>
                </a:solidFill>
              </a:rPr>
              <a:t> subjected to three direct tensile stresses along three mutually perpendicular axis as shown in fig.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tx2">
                <a:lumMod val="20000"/>
                <a:lumOff val="8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133600" y="2819400"/>
            <a:ext cx="74422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03" y="100093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483430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455797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9803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bg2">
                <a:lumMod val="40000"/>
                <a:lumOff val="6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-479" y="9525"/>
            <a:ext cx="10973280" cy="6172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0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2506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bg2">
                <a:lumMod val="40000"/>
                <a:lumOff val="6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2"/>
            <a:ext cx="11315963" cy="6365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0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732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bg2">
                <a:lumMod val="40000"/>
                <a:lumOff val="6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3"/>
            <a:ext cx="10134600" cy="281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077200" y="2514600"/>
            <a:ext cx="3815644" cy="3595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bg2">
                <a:lumMod val="40000"/>
                <a:lumOff val="6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-8710" y="2908007"/>
            <a:ext cx="7933509" cy="3457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0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3269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bg2">
                <a:lumMod val="40000"/>
                <a:lumOff val="6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0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1971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" y="0"/>
            <a:ext cx="9906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/>
          <p:nvPr/>
        </p:nvPicPr>
        <p:blipFill>
          <a:blip r:embed="rId3" cstate="print">
            <a:duotone>
              <a:prstClr val="black"/>
              <a:schemeClr val="bg2">
                <a:lumMod val="20000"/>
                <a:lumOff val="8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838200"/>
            <a:ext cx="12192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/>
          <p:nvPr/>
        </p:nvPicPr>
        <p:blipFill>
          <a:blip r:embed="rId4" cstate="print">
            <a:duotone>
              <a:prstClr val="black"/>
              <a:schemeClr val="bg2">
                <a:lumMod val="20000"/>
                <a:lumOff val="8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2743199"/>
            <a:ext cx="11811000" cy="3622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0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8084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duotone>
              <a:prstClr val="black"/>
              <a:schemeClr val="bg2">
                <a:lumMod val="20000"/>
                <a:lumOff val="8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1"/>
            <a:ext cx="10134600" cy="6392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0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599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0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8200" y="1447800"/>
            <a:ext cx="5458546" cy="31393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b="1" dirty="0"/>
              <a:t>Relationship of stress and strain in two </a:t>
            </a:r>
            <a:r>
              <a:rPr lang="en-US" b="1" dirty="0" smtClean="0"/>
              <a:t>dimensions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u="sng" dirty="0"/>
              <a:t>Relationship of stress and strain in </a:t>
            </a:r>
            <a:r>
              <a:rPr lang="en-US" b="1" u="sng" dirty="0" smtClean="0"/>
              <a:t>three dimensions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u="sng" dirty="0" smtClean="0"/>
              <a:t>Volumetric Strain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u="sng" dirty="0"/>
              <a:t>Volumetric strain of a rectangular </a:t>
            </a:r>
            <a:r>
              <a:rPr lang="en-US" b="1" u="sng" dirty="0" smtClean="0"/>
              <a:t>bar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u="sng" dirty="0"/>
              <a:t>Volumetric strain of a </a:t>
            </a:r>
            <a:r>
              <a:rPr lang="en-US" b="1" u="sng" dirty="0" smtClean="0"/>
              <a:t>cylindrical rod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u="sng" dirty="0" smtClean="0"/>
              <a:t>Bulk Modulus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u="sng" dirty="0" smtClean="0"/>
              <a:t>Analysis of bars of varying </a:t>
            </a:r>
            <a:r>
              <a:rPr lang="en-US" b="1" u="sng" dirty="0" err="1" smtClean="0"/>
              <a:t>crossections</a:t>
            </a:r>
            <a:endParaRPr lang="en-US" b="1" u="sng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b="1" u="sng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b="1" u="sng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b="1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duotone>
              <a:prstClr val="black"/>
              <a:schemeClr val="bg2">
                <a:lumMod val="40000"/>
                <a:lumOff val="6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1014560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/>
          <p:nvPr/>
        </p:nvPicPr>
        <p:blipFill>
          <a:blip r:embed="rId3" cstate="print">
            <a:duotone>
              <a:prstClr val="black"/>
              <a:schemeClr val="bg2">
                <a:lumMod val="40000"/>
                <a:lumOff val="6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-11003" y="561975"/>
            <a:ext cx="10145603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/>
          <p:nvPr/>
        </p:nvPicPr>
        <p:blipFill>
          <a:blip r:embed="rId4" cstate="print">
            <a:duotone>
              <a:prstClr val="black"/>
              <a:schemeClr val="bg2">
                <a:lumMod val="20000"/>
                <a:lumOff val="8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1371600"/>
            <a:ext cx="121158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0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0272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duotone>
              <a:prstClr val="black"/>
              <a:schemeClr val="bg2">
                <a:lumMod val="20000"/>
                <a:lumOff val="8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2"/>
            <a:ext cx="12192000" cy="6365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0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5625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duotone>
              <a:prstClr val="black"/>
              <a:schemeClr val="bg2">
                <a:lumMod val="20000"/>
                <a:lumOff val="8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12192000" cy="6365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0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6533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bg2">
                <a:lumMod val="20000"/>
                <a:lumOff val="8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0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3180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10134600" cy="1146175"/>
          </a:xfrm>
        </p:spPr>
        <p:txBody>
          <a:bodyPr>
            <a:normAutofit fontScale="90000"/>
          </a:bodyPr>
          <a:lstStyle/>
          <a:p>
            <a:pPr algn="just"/>
            <a:r>
              <a:rPr lang="en-US" b="1" u="sng" dirty="0" smtClean="0"/>
              <a:t>Relationship of Bulk modulus, </a:t>
            </a:r>
            <a:r>
              <a:rPr lang="en-US" b="1" u="sng" dirty="0" err="1" smtClean="0"/>
              <a:t>Moudulus</a:t>
            </a:r>
            <a:r>
              <a:rPr lang="en-US" b="1" u="sng" dirty="0" smtClean="0"/>
              <a:t> of Elasticity and Poisson’s ratio: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219200"/>
            <a:ext cx="12192000" cy="5638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bg1">
                <a:lumMod val="85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-23474" y="1219200"/>
            <a:ext cx="12215473" cy="5328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0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2706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bg2">
                <a:lumMod val="60000"/>
                <a:lumOff val="4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1267"/>
            <a:ext cx="11130701" cy="636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0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9450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15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029" y="962931"/>
            <a:ext cx="12192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7700" y="2438399"/>
            <a:ext cx="10287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5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76200" y="4267199"/>
            <a:ext cx="11734800" cy="208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0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9443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571" y="34925"/>
            <a:ext cx="111252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biLevel thresh="50000"/>
          </a:blip>
          <a:srcRect/>
          <a:stretch>
            <a:fillRect/>
          </a:stretch>
        </p:blipFill>
        <p:spPr bwMode="auto">
          <a:xfrm>
            <a:off x="0" y="2566987"/>
            <a:ext cx="121920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0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2171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9276"/>
            <a:ext cx="9906000" cy="216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71" y="2703747"/>
            <a:ext cx="9884229" cy="3397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0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3165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bg2">
                <a:lumMod val="40000"/>
                <a:lumOff val="6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228599"/>
            <a:ext cx="10591800" cy="2895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bg2">
                <a:lumMod val="40000"/>
                <a:lumOff val="6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3124200"/>
            <a:ext cx="9144000" cy="1880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/>
          <p:nvPr/>
        </p:nvPicPr>
        <p:blipFill>
          <a:blip r:embed="rId4" cstate="print">
            <a:duotone>
              <a:prstClr val="black"/>
              <a:schemeClr val="bg2">
                <a:lumMod val="40000"/>
                <a:lumOff val="6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-25400" y="5004435"/>
            <a:ext cx="11760200" cy="1360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0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147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470025"/>
          </a:xfrm>
        </p:spPr>
        <p:txBody>
          <a:bodyPr>
            <a:normAutofit/>
          </a:bodyPr>
          <a:lstStyle/>
          <a:p>
            <a:pPr algn="just"/>
            <a:r>
              <a:rPr lang="en-US" sz="3600" b="1" u="sng" dirty="0" smtClean="0"/>
              <a:t>Relationship of stress and strain in two dimensions:</a:t>
            </a:r>
            <a:endParaRPr lang="en-US" sz="3600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15319"/>
            <a:ext cx="12192000" cy="5410200"/>
          </a:xfrm>
        </p:spPr>
        <p:txBody>
          <a:bodyPr/>
          <a:lstStyle/>
          <a:p>
            <a:pPr algn="just"/>
            <a:r>
              <a:rPr lang="en-US" dirty="0" smtClean="0">
                <a:ln>
                  <a:solidFill>
                    <a:schemeClr val="tx1"/>
                  </a:solidFill>
                </a:ln>
              </a:rPr>
              <a:t>Consider a two-dimensional figure ABCD subjected to two mutually perpendicular stresses σ</a:t>
            </a:r>
            <a:r>
              <a:rPr lang="en-US" baseline="-25000" dirty="0" smtClean="0">
                <a:ln>
                  <a:solidFill>
                    <a:schemeClr val="tx1"/>
                  </a:solidFill>
                </a:ln>
              </a:rPr>
              <a:t>1</a:t>
            </a:r>
            <a:r>
              <a:rPr lang="en-US" dirty="0" smtClean="0">
                <a:ln>
                  <a:solidFill>
                    <a:schemeClr val="tx1"/>
                  </a:solidFill>
                </a:ln>
              </a:rPr>
              <a:t> and σ</a:t>
            </a:r>
            <a:r>
              <a:rPr lang="en-US" baseline="-25000" dirty="0" smtClean="0">
                <a:ln>
                  <a:solidFill>
                    <a:schemeClr val="tx1"/>
                  </a:solidFill>
                </a:ln>
              </a:rPr>
              <a:t>2</a:t>
            </a:r>
            <a:endParaRPr lang="en-US" dirty="0" smtClean="0">
              <a:ln>
                <a:solidFill>
                  <a:schemeClr val="tx1"/>
                </a:solidFill>
              </a:ln>
            </a:endParaRP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525347" y="2286000"/>
            <a:ext cx="51816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28600" y="5205291"/>
            <a:ext cx="537737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Let σ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1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= Normal stress in x-direction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     σ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2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= Normal stress in y-direction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0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9322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0" y="152400"/>
            <a:ext cx="10145603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0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9231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225548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/>
          <p:nvPr/>
        </p:nvPicPr>
        <p:blipFill>
          <a:blip r:embed="rId3" cstate="print">
            <a:duotone>
              <a:prstClr val="black"/>
              <a:schemeClr val="bg2">
                <a:lumMod val="60000"/>
                <a:lumOff val="4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2006600"/>
            <a:ext cx="8382000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/>
          <p:nvPr/>
        </p:nvPicPr>
        <p:blipFill>
          <a:blip r:embed="rId4" cstate="print">
            <a:duotone>
              <a:prstClr val="black"/>
              <a:schemeClr val="bg2">
                <a:lumMod val="60000"/>
                <a:lumOff val="4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-32657" y="3378200"/>
            <a:ext cx="11386457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0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4455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7713" y="1752600"/>
            <a:ext cx="104140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7713" y="0"/>
            <a:ext cx="9898287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 bwMode="auto">
          <a:xfrm>
            <a:off x="0" y="4876800"/>
            <a:ext cx="10820400" cy="1365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0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6378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duotone>
              <a:prstClr val="black"/>
              <a:schemeClr val="bg2">
                <a:lumMod val="60000"/>
                <a:lumOff val="4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4280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"/>
            <a:ext cx="11277600" cy="914399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Consider the strain produced by σ</a:t>
            </a:r>
            <a:r>
              <a:rPr lang="en-US" baseline="-25000" dirty="0" smtClean="0"/>
              <a:t>1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38200"/>
            <a:ext cx="12192000" cy="6019800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>
                <a:ln>
                  <a:solidFill>
                    <a:schemeClr val="tx1"/>
                  </a:solidFill>
                </a:ln>
              </a:rPr>
              <a:t>The stress σ</a:t>
            </a:r>
            <a:r>
              <a:rPr lang="en-US" baseline="-25000" dirty="0" smtClean="0">
                <a:ln>
                  <a:solidFill>
                    <a:schemeClr val="tx1"/>
                  </a:solidFill>
                </a:ln>
              </a:rPr>
              <a:t>1 </a:t>
            </a:r>
            <a:r>
              <a:rPr lang="en-US" dirty="0" smtClean="0">
                <a:ln>
                  <a:solidFill>
                    <a:schemeClr val="tx1"/>
                  </a:solidFill>
                </a:ln>
              </a:rPr>
              <a:t>will produce strain in the direction of x and also in direction of y. The strain in the direction of x will be longitudinal strain and will be equal to</a:t>
            </a:r>
          </a:p>
          <a:p>
            <a:pPr algn="just"/>
            <a:endParaRPr lang="en-US" dirty="0" smtClean="0">
              <a:ln>
                <a:solidFill>
                  <a:schemeClr val="tx1"/>
                </a:solidFill>
              </a:ln>
            </a:endParaRPr>
          </a:p>
          <a:p>
            <a:pPr algn="just"/>
            <a:r>
              <a:rPr lang="en-US" dirty="0" smtClean="0">
                <a:ln>
                  <a:solidFill>
                    <a:schemeClr val="tx1"/>
                  </a:solidFill>
                </a:ln>
              </a:rPr>
              <a:t>whereas the strain in the direction of y will be lateral strain and will be equal to  </a:t>
            </a:r>
          </a:p>
          <a:p>
            <a:pPr algn="just"/>
            <a:endParaRPr lang="en-US" dirty="0" smtClean="0">
              <a:ln>
                <a:solidFill>
                  <a:schemeClr val="tx1"/>
                </a:solidFill>
              </a:ln>
            </a:endParaRPr>
          </a:p>
          <a:p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bg2">
                <a:lumMod val="60000"/>
                <a:lumOff val="4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299200" y="3810000"/>
            <a:ext cx="1645227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bg2">
                <a:lumMod val="60000"/>
                <a:lumOff val="4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994400" y="2438400"/>
            <a:ext cx="711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bg2">
                <a:lumMod val="75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52400" y="4876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940800" y="3810000"/>
            <a:ext cx="3251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0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175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"/>
            <a:ext cx="12192000" cy="838199"/>
          </a:xfrm>
        </p:spPr>
        <p:txBody>
          <a:bodyPr>
            <a:normAutofit/>
          </a:bodyPr>
          <a:lstStyle/>
          <a:p>
            <a:pPr algn="just"/>
            <a:r>
              <a:rPr lang="en-US" sz="4000" dirty="0" smtClean="0"/>
              <a:t>Now, consider the strain produced by σ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: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38200"/>
            <a:ext cx="12192000" cy="6019800"/>
          </a:xfrm>
        </p:spPr>
        <p:txBody>
          <a:bodyPr/>
          <a:lstStyle/>
          <a:p>
            <a:pPr algn="just"/>
            <a:r>
              <a:rPr lang="en-US" dirty="0" smtClean="0">
                <a:ln>
                  <a:solidFill>
                    <a:schemeClr val="tx1"/>
                  </a:solidFill>
                </a:ln>
              </a:rPr>
              <a:t>The stress σ</a:t>
            </a:r>
            <a:r>
              <a:rPr lang="en-US" baseline="-25000" dirty="0" smtClean="0">
                <a:ln>
                  <a:solidFill>
                    <a:schemeClr val="tx1"/>
                  </a:solidFill>
                </a:ln>
              </a:rPr>
              <a:t>2 </a:t>
            </a:r>
            <a:r>
              <a:rPr lang="en-US" dirty="0" smtClean="0">
                <a:ln>
                  <a:solidFill>
                    <a:schemeClr val="tx1"/>
                  </a:solidFill>
                </a:ln>
              </a:rPr>
              <a:t>will produce strain in the direction of y and also in direction of x. The strain in the direction of y will be longitudinal strain and will be equal to</a:t>
            </a:r>
          </a:p>
          <a:p>
            <a:pPr algn="just"/>
            <a:endParaRPr lang="en-US" dirty="0"/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bg2">
                <a:lumMod val="60000"/>
                <a:lumOff val="4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452474" y="1967049"/>
            <a:ext cx="641349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9890" y="2895600"/>
            <a:ext cx="1219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n>
                  <a:solidFill>
                    <a:schemeClr val="tx1"/>
                  </a:solidFill>
                </a:ln>
                <a:solidFill>
                  <a:schemeClr val="tx1">
                    <a:tint val="75000"/>
                  </a:schemeClr>
                </a:solidFill>
              </a:rPr>
              <a:t>whereas the strain in the direction of x will be lateral strain and will be equal to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255000" y="3705226"/>
            <a:ext cx="3860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bg2">
                <a:lumMod val="60000"/>
                <a:lumOff val="4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384800" y="4191001"/>
            <a:ext cx="1934069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0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41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bg2">
                <a:lumMod val="60000"/>
                <a:lumOff val="4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-76200" y="-228600"/>
            <a:ext cx="12192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-93617" y="4969133"/>
            <a:ext cx="1219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The above two equations gives the stress and strain relationship for two-dimensional stress system. In the above equations, tensile stress is taken to be positive, whereas the compressive stress negative.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0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151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10058400" cy="761999"/>
          </a:xfrm>
        </p:spPr>
        <p:txBody>
          <a:bodyPr>
            <a:normAutofit/>
          </a:bodyPr>
          <a:lstStyle/>
          <a:p>
            <a:pPr algn="just"/>
            <a:r>
              <a:rPr lang="en-US" sz="3200" b="1" u="sng" dirty="0" smtClean="0"/>
              <a:t>Relationship of stress and strain in three dimensions: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219200"/>
            <a:ext cx="11277600" cy="5638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bg2">
                <a:lumMod val="60000"/>
                <a:lumOff val="4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713" y="971936"/>
            <a:ext cx="12184287" cy="5358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0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957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"/>
            <a:ext cx="12192000" cy="990599"/>
          </a:xfrm>
        </p:spPr>
        <p:txBody>
          <a:bodyPr/>
          <a:lstStyle/>
          <a:p>
            <a:r>
              <a:rPr lang="en-US" b="1" dirty="0" smtClean="0"/>
              <a:t>Volumetric Strain: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38200"/>
            <a:ext cx="12192000" cy="4800600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>
                <a:ln>
                  <a:solidFill>
                    <a:schemeClr val="tx1"/>
                  </a:solidFill>
                </a:ln>
              </a:rPr>
              <a:t>When a body is subjected to a single force or a system of forces, then the ratio of change in volume to original volume of the body is called volumetric strain. It is denoted by </a:t>
            </a:r>
            <a:r>
              <a:rPr lang="en-US" dirty="0" err="1" smtClean="0">
                <a:ln>
                  <a:solidFill>
                    <a:schemeClr val="tx1"/>
                  </a:solidFill>
                </a:ln>
              </a:rPr>
              <a:t>e</a:t>
            </a:r>
            <a:r>
              <a:rPr lang="en-US" baseline="-25000" dirty="0" err="1" smtClean="0">
                <a:ln>
                  <a:solidFill>
                    <a:schemeClr val="tx1"/>
                  </a:solidFill>
                </a:ln>
              </a:rPr>
              <a:t>v</a:t>
            </a:r>
            <a:r>
              <a:rPr lang="en-US" dirty="0" smtClean="0">
                <a:ln>
                  <a:solidFill>
                    <a:schemeClr val="tx1"/>
                  </a:solidFill>
                </a:ln>
              </a:rPr>
              <a:t>. Mathematically, volumetric strain is given by:</a:t>
            </a:r>
          </a:p>
          <a:p>
            <a:pPr algn="just"/>
            <a:endParaRPr lang="en-US" dirty="0" smtClean="0">
              <a:ln>
                <a:solidFill>
                  <a:schemeClr val="tx1"/>
                </a:solidFill>
              </a:ln>
            </a:endParaRPr>
          </a:p>
          <a:p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550229" y="3048000"/>
            <a:ext cx="2743200" cy="17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04800" y="5105400"/>
            <a:ext cx="504676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Where    δV= change in volume,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V= original volume  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0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663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0145603" cy="1295400"/>
          </a:xfrm>
        </p:spPr>
        <p:txBody>
          <a:bodyPr>
            <a:noAutofit/>
          </a:bodyPr>
          <a:lstStyle/>
          <a:p>
            <a:pPr algn="just"/>
            <a:r>
              <a:rPr lang="en-US" sz="3200" b="1" u="sng" dirty="0" smtClean="0"/>
              <a:t>Volumetric strain of a rectangular bar which is subjected to an Axial load P in the direction of its length: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320154"/>
            <a:ext cx="12192000" cy="5410200"/>
          </a:xfrm>
        </p:spPr>
        <p:txBody>
          <a:bodyPr/>
          <a:lstStyle/>
          <a:p>
            <a:pPr algn="just"/>
            <a:r>
              <a:rPr lang="en-US" sz="2800" dirty="0" smtClean="0">
                <a:ln>
                  <a:solidFill>
                    <a:schemeClr val="tx1"/>
                  </a:solidFill>
                </a:ln>
              </a:rPr>
              <a:t>Consider a rectangular bar of length L, width b and depth d which is subjected to an axial load P in the direction of its length as shown:</a:t>
            </a:r>
          </a:p>
          <a:p>
            <a:pPr algn="just"/>
            <a:endParaRPr lang="en-US" sz="2800" dirty="0" smtClean="0">
              <a:ln>
                <a:solidFill>
                  <a:schemeClr val="tx1"/>
                </a:solidFill>
              </a:ln>
            </a:endParaRP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duotone>
              <a:prstClr val="black"/>
              <a:schemeClr val="bg2">
                <a:lumMod val="60000"/>
                <a:lumOff val="4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346270" y="2423099"/>
            <a:ext cx="5049096" cy="2584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76349" y="4800600"/>
            <a:ext cx="4261359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Let δL = change in length</a:t>
            </a:r>
            <a:endParaRPr kumimoji="0" lang="en-US" sz="1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    δb = change in width and</a:t>
            </a:r>
            <a:endParaRPr kumimoji="0" lang="en-US" sz="1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    δd = change in depth.</a:t>
            </a:r>
            <a:endParaRPr kumimoji="0" lang="en-US" sz="4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03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8077200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786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618</TotalTime>
  <Words>693</Words>
  <Application>Microsoft Office PowerPoint</Application>
  <PresentationFormat>Custom</PresentationFormat>
  <Paragraphs>113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   Strength of Materials-I(BMEC-2301)    </vt:lpstr>
      <vt:lpstr>Topic Discussed</vt:lpstr>
      <vt:lpstr>Relationship of stress and strain in two dimensions:</vt:lpstr>
      <vt:lpstr>Consider the strain produced by σ1:</vt:lpstr>
      <vt:lpstr>Now, consider the strain produced by σ2:</vt:lpstr>
      <vt:lpstr>PowerPoint Presentation</vt:lpstr>
      <vt:lpstr>Relationship of stress and strain in three dimensions:</vt:lpstr>
      <vt:lpstr>Volumetric Strain:</vt:lpstr>
      <vt:lpstr>Volumetric strain of a rectangular bar which is subjected to an Axial load P in the direction of its length:</vt:lpstr>
      <vt:lpstr>PowerPoint Presentation</vt:lpstr>
      <vt:lpstr>PowerPoint Presentation</vt:lpstr>
      <vt:lpstr>PowerPoint Presentation</vt:lpstr>
      <vt:lpstr>Volumetric strain of a rectangular bar which is subjected to three forces which are mutually perpendicular: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Relationship of Bulk modulus, Moudulus of Elasticity and Poisson’s ratio: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Ajay Singh</cp:lastModifiedBy>
  <cp:revision>98</cp:revision>
  <dcterms:created xsi:type="dcterms:W3CDTF">2020-11-12T04:35:12Z</dcterms:created>
  <dcterms:modified xsi:type="dcterms:W3CDTF">2023-07-18T00:56:30Z</dcterms:modified>
</cp:coreProperties>
</file>