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82" r:id="rId3"/>
    <p:sldId id="361" r:id="rId4"/>
    <p:sldId id="362" r:id="rId5"/>
    <p:sldId id="363" r:id="rId6"/>
    <p:sldId id="364" r:id="rId7"/>
    <p:sldId id="365" r:id="rId8"/>
    <p:sldId id="366" r:id="rId9"/>
    <p:sldId id="367" r:id="rId10"/>
    <p:sldId id="36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541"/>
    <p:restoredTop sz="94729"/>
  </p:normalViewPr>
  <p:slideViewPr>
    <p:cSldViewPr>
      <p:cViewPr>
        <p:scale>
          <a:sx n="72" d="100"/>
          <a:sy n="72" d="100"/>
        </p:scale>
        <p:origin x="-468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Applied Thermodynamics(BMEC-2304)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Ajay Singh Rana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B.Tech- Mechanical Engineering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3</a:t>
            </a:r>
            <a:r>
              <a:rPr lang="en-US" sz="9600" baseline="30000" dirty="0" smtClean="0">
                <a:latin typeface="+mn-lt"/>
              </a:rPr>
              <a:t>rd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24200" y="87868"/>
            <a:ext cx="61156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PROPERTIES WHICH CAN BE CALCULATED FROM STEAM TABLE</a:t>
            </a:r>
            <a:endParaRPr lang="en-US" b="1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>
            <a:grayscl/>
            <a:lum contrast="40000"/>
          </a:blip>
          <a:srcRect/>
          <a:stretch>
            <a:fillRect/>
          </a:stretch>
        </p:blipFill>
        <p:spPr bwMode="auto">
          <a:xfrm>
            <a:off x="2971800" y="685800"/>
            <a:ext cx="5943867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4">
            <a:grayscl/>
            <a:lum contrast="40000"/>
          </a:blip>
          <a:srcRect/>
          <a:stretch>
            <a:fillRect/>
          </a:stretch>
        </p:blipFill>
        <p:spPr bwMode="auto">
          <a:xfrm>
            <a:off x="1752600" y="4191000"/>
            <a:ext cx="8879305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IN" dirty="0" smtClean="0"/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200" y="1447800"/>
            <a:ext cx="5257800" cy="3788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b="1" dirty="0" smtClean="0"/>
              <a:t>Properties of Steam</a:t>
            </a:r>
          </a:p>
          <a:p>
            <a:pPr lvl="1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b="1" dirty="0" smtClean="0"/>
              <a:t>Steam Formation</a:t>
            </a:r>
          </a:p>
          <a:p>
            <a:pPr lvl="1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b="1" dirty="0" smtClean="0"/>
              <a:t>Phase Transformation</a:t>
            </a:r>
          </a:p>
          <a:p>
            <a:pPr lvl="1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b="1" dirty="0" smtClean="0"/>
              <a:t>Formation of Steam at Constant pressure</a:t>
            </a:r>
          </a:p>
          <a:p>
            <a:pPr lvl="1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b="1" dirty="0" smtClean="0"/>
              <a:t>Temperature Vs Enthalpy Graph</a:t>
            </a:r>
          </a:p>
          <a:p>
            <a:pPr lvl="1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b="1" dirty="0" smtClean="0"/>
              <a:t>Types of Steam</a:t>
            </a:r>
          </a:p>
          <a:p>
            <a:pPr lvl="1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b="1" dirty="0" smtClean="0"/>
              <a:t>Dryness Fraction</a:t>
            </a:r>
          </a:p>
          <a:p>
            <a:pPr lvl="1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b="1" dirty="0" smtClean="0"/>
              <a:t>Work done during evaporation</a:t>
            </a:r>
          </a:p>
          <a:p>
            <a:pPr lvl="1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b="1" dirty="0" smtClean="0"/>
              <a:t>Steam Tables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86200" y="0"/>
            <a:ext cx="4092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WORK DONE DURING EVAPORATION</a:t>
            </a:r>
            <a:endParaRPr lang="en-US" sz="2000" b="1" dirty="0"/>
          </a:p>
        </p:txBody>
      </p:sp>
      <p:sp>
        <p:nvSpPr>
          <p:cNvPr id="7" name="Rectangle 6"/>
          <p:cNvSpPr/>
          <p:nvPr/>
        </p:nvSpPr>
        <p:spPr>
          <a:xfrm>
            <a:off x="152400" y="457200"/>
            <a:ext cx="28312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/>
              <a:t>CONSTANT PRESSURE PROCESS</a:t>
            </a:r>
            <a:endParaRPr lang="en-US" sz="1600" b="1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>
            <a:grayscl/>
            <a:lum contrast="40000"/>
          </a:blip>
          <a:srcRect/>
          <a:stretch>
            <a:fillRect/>
          </a:stretch>
        </p:blipFill>
        <p:spPr bwMode="auto">
          <a:xfrm>
            <a:off x="6400800" y="1066800"/>
            <a:ext cx="5791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4">
            <a:grayscl/>
            <a:lum contrast="40000"/>
          </a:blip>
          <a:srcRect/>
          <a:stretch>
            <a:fillRect/>
          </a:stretch>
        </p:blipFill>
        <p:spPr bwMode="auto">
          <a:xfrm>
            <a:off x="0" y="914400"/>
            <a:ext cx="6095999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228600"/>
            <a:ext cx="28194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/>
              <a:t>CONSTANT VOLUME PROCESS :</a:t>
            </a:r>
            <a:endParaRPr lang="en-US" sz="1600" b="1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>
            <a:grayscl/>
            <a:lum contrast="40000"/>
          </a:blip>
          <a:srcRect/>
          <a:stretch>
            <a:fillRect/>
          </a:stretch>
        </p:blipFill>
        <p:spPr bwMode="auto">
          <a:xfrm>
            <a:off x="6324600" y="1066800"/>
            <a:ext cx="5867400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4">
            <a:grayscl/>
            <a:lum contrast="40000"/>
          </a:blip>
          <a:srcRect/>
          <a:stretch>
            <a:fillRect/>
          </a:stretch>
        </p:blipFill>
        <p:spPr bwMode="auto">
          <a:xfrm>
            <a:off x="0" y="674555"/>
            <a:ext cx="6248400" cy="5650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304800"/>
            <a:ext cx="36041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CONSTANT TEMPERATURE PROCESS</a:t>
            </a:r>
            <a:endParaRPr lang="en-US" b="1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>
            <a:grayscl/>
            <a:lum contrast="40000"/>
          </a:blip>
          <a:srcRect/>
          <a:stretch>
            <a:fillRect/>
          </a:stretch>
        </p:blipFill>
        <p:spPr bwMode="auto">
          <a:xfrm>
            <a:off x="7391400" y="1295400"/>
            <a:ext cx="48006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4">
            <a:grayscl/>
            <a:lum contrast="40000"/>
          </a:blip>
          <a:srcRect/>
          <a:stretch>
            <a:fillRect/>
          </a:stretch>
        </p:blipFill>
        <p:spPr bwMode="auto">
          <a:xfrm>
            <a:off x="0" y="838200"/>
            <a:ext cx="7086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381000"/>
            <a:ext cx="2125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ADIABATIC PROCESS</a:t>
            </a:r>
            <a:endParaRPr lang="en-US" b="1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>
            <a:grayscl/>
            <a:lum contrast="40000"/>
          </a:blip>
          <a:srcRect/>
          <a:stretch>
            <a:fillRect/>
          </a:stretch>
        </p:blipFill>
        <p:spPr bwMode="auto">
          <a:xfrm>
            <a:off x="7010400" y="990600"/>
            <a:ext cx="5181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4">
            <a:grayscl/>
            <a:lum contrast="40000"/>
          </a:blip>
          <a:srcRect/>
          <a:stretch>
            <a:fillRect/>
          </a:stretch>
        </p:blipFill>
        <p:spPr bwMode="auto">
          <a:xfrm>
            <a:off x="152400" y="914400"/>
            <a:ext cx="66294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2320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THROTTLING PROCESS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152400" y="710148"/>
            <a:ext cx="6629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4488" indent="-344488">
              <a:buFont typeface="Arial" pitchFamily="34" charset="0"/>
              <a:buChar char="•"/>
            </a:pPr>
            <a:r>
              <a:rPr lang="en-US" sz="2000" dirty="0" smtClean="0"/>
              <a:t>The throttling process takes place when steam is allowed to pass through a restricted opening or through a valve.</a:t>
            </a:r>
          </a:p>
          <a:p>
            <a:pPr marL="344488" indent="-344488">
              <a:buFont typeface="Arial" pitchFamily="34" charset="0"/>
              <a:buChar char="•"/>
            </a:pPr>
            <a:r>
              <a:rPr lang="en-US" sz="2000" dirty="0" smtClean="0"/>
              <a:t>It is an open system where the flow takes place due to the pressure difference between two sides of the wall.</a:t>
            </a:r>
          </a:p>
          <a:p>
            <a:pPr marL="344488" indent="-344488">
              <a:buFont typeface="Arial" pitchFamily="34" charset="0"/>
              <a:buChar char="•"/>
            </a:pPr>
            <a:r>
              <a:rPr lang="en-US" sz="2000" dirty="0" smtClean="0"/>
              <a:t>The process is in equilibrium at states 1 and 2 but intermediate states are not in equilibrium and therefore shown by the dotted lines. </a:t>
            </a:r>
          </a:p>
          <a:p>
            <a:pPr marL="344488" indent="-344488" algn="just">
              <a:buFont typeface="Arial" pitchFamily="34" charset="0"/>
              <a:buChar char="•"/>
            </a:pPr>
            <a:r>
              <a:rPr lang="en-US" sz="2000" dirty="0" smtClean="0"/>
              <a:t>The process of throttling involves pressure drops but enthalpy remains constant and the process is also known as isenthalpic process.</a:t>
            </a:r>
          </a:p>
          <a:p>
            <a:pPr marL="344488" indent="-344488">
              <a:buFont typeface="Arial" pitchFamily="34" charset="0"/>
              <a:buChar char="•"/>
            </a:pPr>
            <a:r>
              <a:rPr lang="en-US" sz="2000" dirty="0" smtClean="0"/>
              <a:t>In such process, the steam after throttling may become superheated even if wet before throttling. </a:t>
            </a:r>
            <a:endParaRPr lang="en-US" sz="2000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>
            <a:grayscl/>
            <a:lum contrast="40000"/>
          </a:blip>
          <a:srcRect/>
          <a:stretch>
            <a:fillRect/>
          </a:stretch>
        </p:blipFill>
        <p:spPr bwMode="auto">
          <a:xfrm>
            <a:off x="1676400" y="4392888"/>
            <a:ext cx="2200275" cy="1843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4">
            <a:grayscl/>
            <a:lum contrast="40000"/>
          </a:blip>
          <a:srcRect/>
          <a:stretch>
            <a:fillRect/>
          </a:stretch>
        </p:blipFill>
        <p:spPr bwMode="auto">
          <a:xfrm>
            <a:off x="6553200" y="1295400"/>
            <a:ext cx="4572000" cy="4100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>
            <a:biLevel thresh="50000"/>
            <a:lum contrast="10000"/>
          </a:blip>
          <a:srcRect/>
          <a:stretch>
            <a:fillRect/>
          </a:stretch>
        </p:blipFill>
        <p:spPr bwMode="auto">
          <a:xfrm>
            <a:off x="228600" y="317756"/>
            <a:ext cx="9172575" cy="6021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43400" y="152400"/>
            <a:ext cx="29122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STEAM TABLE A T A GLANCE </a:t>
            </a:r>
            <a:endParaRPr lang="en-US" b="1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>
            <a:biLevel thresh="50000"/>
          </a:blip>
          <a:srcRect/>
          <a:stretch>
            <a:fillRect/>
          </a:stretch>
        </p:blipFill>
        <p:spPr bwMode="auto">
          <a:xfrm>
            <a:off x="228600" y="533400"/>
            <a:ext cx="9753600" cy="251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4">
            <a:biLevel thresh="50000"/>
          </a:blip>
          <a:srcRect/>
          <a:stretch>
            <a:fillRect/>
          </a:stretch>
        </p:blipFill>
        <p:spPr bwMode="auto">
          <a:xfrm>
            <a:off x="1752600" y="3505200"/>
            <a:ext cx="6096000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745</TotalTime>
  <Words>250</Words>
  <Application>Microsoft Office PowerPoint</Application>
  <PresentationFormat>Custom</PresentationFormat>
  <Paragraphs>48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   Applied Thermodynamics(BMEC-2304)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DEF</cp:lastModifiedBy>
  <cp:revision>119</cp:revision>
  <dcterms:created xsi:type="dcterms:W3CDTF">2020-11-12T04:35:12Z</dcterms:created>
  <dcterms:modified xsi:type="dcterms:W3CDTF">2023-07-28T07:23:06Z</dcterms:modified>
</cp:coreProperties>
</file>