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3"/>
  </p:notesMasterIdLst>
  <p:sldIdLst>
    <p:sldId id="256" r:id="rId2"/>
    <p:sldId id="282" r:id="rId3"/>
    <p:sldId id="349" r:id="rId4"/>
    <p:sldId id="353" r:id="rId5"/>
    <p:sldId id="352" r:id="rId6"/>
    <p:sldId id="351" r:id="rId7"/>
    <p:sldId id="350" r:id="rId8"/>
    <p:sldId id="358" r:id="rId9"/>
    <p:sldId id="356" r:id="rId10"/>
    <p:sldId id="357" r:id="rId11"/>
    <p:sldId id="388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541"/>
    <p:restoredTop sz="94729"/>
  </p:normalViewPr>
  <p:slideViewPr>
    <p:cSldViewPr>
      <p:cViewPr>
        <p:scale>
          <a:sx n="72" d="100"/>
          <a:sy n="72" d="100"/>
        </p:scale>
        <p:origin x="-552" y="24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75E0460-E654-42CE-A030-2BB41F913000}" type="datetimeFigureOut">
              <a:rPr lang="en-US" smtClean="0"/>
              <a:pPr/>
              <a:t>7/28/2023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093022-06E1-473B-909F-B1570F97129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35623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1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7/28/2023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7/28/2023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7/28/2023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7/28/2023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7/28/2023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7/28/2023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DB4388-F365-43A6-8496-C4CC9C5DDCA0}" type="datetimeFigureOut">
              <a:rPr lang="en-US" smtClean="0"/>
              <a:pPr/>
              <a:t>7/28/2023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C20909-B731-40E6-B40D-2B16F286356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38200" y="762000"/>
            <a:ext cx="10513168" cy="2286000"/>
          </a:xfrm>
        </p:spPr>
        <p:txBody>
          <a:bodyPr>
            <a:normAutofit fontScale="90000"/>
          </a:bodyPr>
          <a:lstStyle/>
          <a:p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>COMMUNICATIVE ENGLISH / BENG-1101</a:t>
            </a:r>
            <a:r>
              <a:rPr lang="en-IN" b="1" dirty="0" smtClean="0"/>
              <a:t/>
            </a:r>
            <a:br>
              <a:rPr lang="en-IN" b="1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14" name="Footer Placeholder 4">
            <a:extLst>
              <a:ext uri="{FF2B5EF4-FFF2-40B4-BE49-F238E27FC236}">
                <a16:creationId xmlns:a16="http://schemas.microsoft.com/office/drawing/2014/main" xmlns="" id="{9DF95F34-A162-CA4C-889B-0891699B6A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75000" y="6365229"/>
            <a:ext cx="4114800" cy="365125"/>
          </a:xfrm>
        </p:spPr>
        <p:txBody>
          <a:bodyPr/>
          <a:lstStyle/>
          <a:p>
            <a:r>
              <a:rPr lang="en-US" b="1" dirty="0" err="1">
                <a:solidFill>
                  <a:schemeClr val="bg1"/>
                </a:solidFill>
              </a:rPr>
              <a:t>Dr.Nitin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Thapar_SOMC_ITFM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xmlns="" id="{C3EF51EB-3DA5-4842-B82C-4F75593C59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4074E40B-79F9-F74D-8D9E-1BC4B8F861E8}" type="slidenum">
              <a:rPr lang="en-US" smtClean="0"/>
              <a:pPr/>
              <a:t>1</a:t>
            </a:fld>
            <a:endParaRPr lang="en-US" dirty="0"/>
          </a:p>
        </p:txBody>
      </p:sp>
      <p:pic>
        <p:nvPicPr>
          <p:cNvPr id="12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10D8ABEA-F2E3-8B43-9C07-09D62BFBF7A6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64FE491C-50AE-C347-9BEA-9FF9A5452B72}"/>
              </a:ext>
            </a:extLst>
          </p:cNvPr>
          <p:cNvSpPr/>
          <p:nvPr/>
        </p:nvSpPr>
        <p:spPr>
          <a:xfrm>
            <a:off x="-1295400" y="6330244"/>
            <a:ext cx="8585200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GB" sz="2000" b="1" cap="none" spc="0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</a:t>
            </a:r>
            <a:r>
              <a:rPr lang="en-GB" b="1" cap="none" spc="0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www.rimt.ac.in</a:t>
            </a:r>
            <a:endParaRPr lang="en-GB" sz="2400" b="1" cap="none" spc="0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17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400" b="1" dirty="0" smtClean="0">
                <a:solidFill>
                  <a:schemeClr val="tx1"/>
                </a:solidFill>
              </a:rPr>
              <a:t>Department of English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0" name="Title 3"/>
          <p:cNvSpPr txBox="1">
            <a:spLocks/>
          </p:cNvSpPr>
          <p:nvPr/>
        </p:nvSpPr>
        <p:spPr>
          <a:xfrm>
            <a:off x="7289800" y="4038600"/>
            <a:ext cx="4626154" cy="1447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5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/>
              <a:t>Prepared by</a:t>
            </a:r>
            <a:r>
              <a:rPr lang="en-IN" sz="4000" dirty="0" smtClean="0"/>
              <a:t>:</a:t>
            </a:r>
            <a:r>
              <a:rPr lang="en-US" dirty="0"/>
              <a:t> </a:t>
            </a:r>
            <a:r>
              <a:rPr lang="en-US" b="1" dirty="0" smtClean="0"/>
              <a:t>AMIT MOHAN </a:t>
            </a:r>
          </a:p>
          <a:p>
            <a:pPr algn="l"/>
            <a:r>
              <a:rPr lang="en-US" dirty="0" smtClean="0"/>
              <a:t>    </a:t>
            </a:r>
            <a:r>
              <a:rPr lang="en-US" sz="3800" dirty="0" smtClean="0"/>
              <a:t>Head &amp; Assistant Professor </a:t>
            </a:r>
          </a:p>
          <a:p>
            <a:pPr algn="l"/>
            <a:r>
              <a:rPr lang="en-US" dirty="0" smtClean="0"/>
              <a:t>   </a:t>
            </a:r>
            <a:endParaRPr lang="en-US" dirty="0"/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990600" y="2590800"/>
            <a:ext cx="4626154" cy="1447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70000"/>
              </a:lnSpc>
            </a:pP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9600" dirty="0" smtClean="0">
                <a:solidFill>
                  <a:srgbClr val="7030A0"/>
                </a:solidFill>
                <a:latin typeface="+mn-lt"/>
              </a:rPr>
              <a:t/>
            </a:r>
            <a:br>
              <a:rPr lang="en-IN" sz="9600" dirty="0" smtClean="0">
                <a:solidFill>
                  <a:srgbClr val="7030A0"/>
                </a:solidFill>
                <a:latin typeface="+mn-lt"/>
              </a:rPr>
            </a:br>
            <a:r>
              <a:rPr lang="en-US" sz="9600" dirty="0">
                <a:latin typeface="+mn-lt"/>
              </a:rPr>
              <a:t>Course Name: </a:t>
            </a:r>
            <a:r>
              <a:rPr lang="en-US" sz="9600" dirty="0" err="1" smtClean="0">
                <a:latin typeface="+mn-lt"/>
              </a:rPr>
              <a:t>B.Tech</a:t>
            </a:r>
            <a:r>
              <a:rPr lang="en-US" sz="9600" dirty="0" smtClean="0">
                <a:latin typeface="+mn-lt"/>
              </a:rPr>
              <a:t> </a:t>
            </a:r>
            <a:r>
              <a:rPr lang="en-US" sz="4800" dirty="0" smtClean="0">
                <a:latin typeface="+mn-lt"/>
              </a:rPr>
              <a:t>(Common to all branches)</a:t>
            </a:r>
            <a:r>
              <a:rPr lang="en-US" sz="9600" dirty="0">
                <a:latin typeface="+mn-lt"/>
              </a:rPr>
              <a:t/>
            </a:r>
            <a:br>
              <a:rPr lang="en-US" sz="9600" dirty="0">
                <a:latin typeface="+mn-lt"/>
              </a:rPr>
            </a:br>
            <a:r>
              <a:rPr lang="en-US" sz="9600" dirty="0">
                <a:latin typeface="+mn-lt"/>
              </a:rPr>
              <a:t>Semester</a:t>
            </a:r>
            <a:r>
              <a:rPr lang="en-US" sz="9600" dirty="0" smtClean="0">
                <a:latin typeface="+mn-lt"/>
              </a:rPr>
              <a:t>: First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prstClr val="white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prstClr val="white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400" b="1" dirty="0" smtClean="0">
                <a:solidFill>
                  <a:prstClr val="black"/>
                </a:solidFill>
              </a:rPr>
              <a:t>Department of English</a:t>
            </a:r>
            <a:endParaRPr lang="en-US" sz="1400" b="1" dirty="0">
              <a:solidFill>
                <a:prstClr val="black"/>
              </a:solidFill>
            </a:endParaRPr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904875"/>
            <a:ext cx="9360309" cy="518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21893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 smtClean="0"/>
              <a:t>Topics Discussed in Next Lecture</a:t>
            </a:r>
            <a:endParaRPr lang="en-IN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IN" dirty="0" smtClean="0"/>
              <a:t> </a:t>
            </a:r>
            <a:r>
              <a:rPr lang="en-IN" sz="4000" b="1" dirty="0" smtClean="0"/>
              <a:t>Communication</a:t>
            </a:r>
          </a:p>
          <a:p>
            <a:pPr marL="0" indent="0" algn="ctr">
              <a:buNone/>
            </a:pPr>
            <a:endParaRPr lang="en-IN" sz="4000" b="1" dirty="0" smtClean="0"/>
          </a:p>
          <a:p>
            <a:r>
              <a:rPr lang="en-IN" b="1" dirty="0" smtClean="0"/>
              <a:t>Non-Verbal Communication</a:t>
            </a:r>
            <a:endParaRPr lang="en-IN" b="1" dirty="0" smtClean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prstClr val="white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prstClr val="white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400" b="1" dirty="0" smtClean="0">
                <a:solidFill>
                  <a:prstClr val="black"/>
                </a:solidFill>
              </a:rPr>
              <a:t>Department of English</a:t>
            </a:r>
            <a:endParaRPr lang="en-US" sz="1400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6289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 smtClean="0"/>
              <a:t>Topic Discussed</a:t>
            </a:r>
            <a:endParaRPr lang="en-IN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IN" dirty="0" smtClean="0">
                <a:latin typeface="Algerian" pitchFamily="82" charset="0"/>
              </a:rPr>
              <a:t>Communication Skills </a:t>
            </a:r>
          </a:p>
          <a:p>
            <a:pPr marL="0" indent="0" algn="ctr">
              <a:buNone/>
            </a:pPr>
            <a:endParaRPr lang="en-IN" dirty="0" smtClean="0">
              <a:latin typeface="Algerian" pitchFamily="82" charset="0"/>
            </a:endParaRPr>
          </a:p>
          <a:p>
            <a:r>
              <a:rPr lang="en-IN" dirty="0" smtClean="0"/>
              <a:t>Objectives of Communication</a:t>
            </a:r>
          </a:p>
          <a:p>
            <a:r>
              <a:rPr lang="en-IN" dirty="0" smtClean="0"/>
              <a:t>Types of Communication</a:t>
            </a:r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400" b="1" dirty="0" smtClean="0">
                <a:solidFill>
                  <a:schemeClr val="tx1"/>
                </a:solidFill>
              </a:rPr>
              <a:t>Department of English</a:t>
            </a:r>
            <a:endParaRPr lang="en-US" sz="1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2877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 smtClean="0"/>
              <a:t>OBJECTIVES</a:t>
            </a:r>
            <a:endParaRPr lang="en-IN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52600" y="1600203"/>
            <a:ext cx="3505200" cy="4525963"/>
          </a:xfrm>
        </p:spPr>
        <p:txBody>
          <a:bodyPr>
            <a:normAutofit/>
          </a:bodyPr>
          <a:lstStyle/>
          <a:p>
            <a:pPr fontAlgn="base">
              <a:buFont typeface="Arial"/>
              <a:buChar char="•"/>
            </a:pPr>
            <a:r>
              <a:rPr lang="en-US" sz="2800" dirty="0">
                <a:solidFill>
                  <a:srgbClr val="404040"/>
                </a:solidFill>
                <a:latin typeface="Cambria"/>
              </a:rPr>
              <a:t>Information​</a:t>
            </a:r>
            <a:endParaRPr lang="en-US" sz="2800" dirty="0">
              <a:solidFill>
                <a:srgbClr val="000000"/>
              </a:solidFill>
              <a:latin typeface="Arial"/>
            </a:endParaRPr>
          </a:p>
          <a:p>
            <a:pPr fontAlgn="base">
              <a:buFont typeface="Arial"/>
              <a:buChar char="•"/>
            </a:pPr>
            <a:r>
              <a:rPr lang="en-US" sz="2800" dirty="0">
                <a:solidFill>
                  <a:srgbClr val="404040"/>
                </a:solidFill>
                <a:latin typeface="Cambria"/>
              </a:rPr>
              <a:t>Motivation​</a:t>
            </a:r>
            <a:endParaRPr lang="en-US" sz="2800" dirty="0">
              <a:solidFill>
                <a:srgbClr val="000000"/>
              </a:solidFill>
              <a:latin typeface="Arial"/>
            </a:endParaRPr>
          </a:p>
          <a:p>
            <a:pPr fontAlgn="base">
              <a:buFont typeface="Arial"/>
              <a:buChar char="•"/>
            </a:pPr>
            <a:r>
              <a:rPr lang="en-US" sz="2800" dirty="0">
                <a:solidFill>
                  <a:srgbClr val="404040"/>
                </a:solidFill>
                <a:latin typeface="Cambria"/>
              </a:rPr>
              <a:t>Suggestion​</a:t>
            </a:r>
            <a:endParaRPr lang="en-US" sz="2800" dirty="0">
              <a:solidFill>
                <a:srgbClr val="000000"/>
              </a:solidFill>
              <a:latin typeface="Arial"/>
            </a:endParaRPr>
          </a:p>
          <a:p>
            <a:pPr fontAlgn="base">
              <a:buFont typeface="Arial"/>
              <a:buChar char="•"/>
            </a:pPr>
            <a:r>
              <a:rPr lang="en-US" sz="2800" dirty="0">
                <a:solidFill>
                  <a:srgbClr val="404040"/>
                </a:solidFill>
                <a:latin typeface="Cambria"/>
              </a:rPr>
              <a:t>Education​</a:t>
            </a:r>
            <a:endParaRPr lang="en-US" sz="2800" dirty="0">
              <a:solidFill>
                <a:srgbClr val="000000"/>
              </a:solidFill>
              <a:latin typeface="Arial"/>
            </a:endParaRPr>
          </a:p>
          <a:p>
            <a:pPr fontAlgn="base">
              <a:buFont typeface="Arial"/>
              <a:buChar char="•"/>
            </a:pPr>
            <a:r>
              <a:rPr lang="en-US" sz="2800" dirty="0">
                <a:solidFill>
                  <a:srgbClr val="404040"/>
                </a:solidFill>
                <a:latin typeface="Cambria"/>
              </a:rPr>
              <a:t>Advice​</a:t>
            </a:r>
            <a:endParaRPr lang="en-US" sz="2800" dirty="0">
              <a:solidFill>
                <a:srgbClr val="000000"/>
              </a:solidFill>
              <a:latin typeface="Arial"/>
            </a:endParaRPr>
          </a:p>
          <a:p>
            <a:pPr fontAlgn="base">
              <a:buFont typeface="Arial"/>
              <a:buChar char="•"/>
            </a:pPr>
            <a:r>
              <a:rPr lang="en-US" sz="2800" dirty="0">
                <a:solidFill>
                  <a:srgbClr val="404040"/>
                </a:solidFill>
                <a:latin typeface="Cambria"/>
              </a:rPr>
              <a:t>Warning​</a:t>
            </a:r>
            <a:endParaRPr lang="en-US" sz="2800" dirty="0">
              <a:solidFill>
                <a:srgbClr val="000000"/>
              </a:solidFill>
              <a:latin typeface="Arial"/>
            </a:endParaRPr>
          </a:p>
          <a:p>
            <a:pPr fontAlgn="base">
              <a:buFont typeface="Arial"/>
              <a:buChar char="•"/>
            </a:pPr>
            <a:r>
              <a:rPr lang="en-US" sz="2800" dirty="0">
                <a:solidFill>
                  <a:srgbClr val="404040"/>
                </a:solidFill>
                <a:latin typeface="Cambria"/>
              </a:rPr>
              <a:t>To raise Morale​</a:t>
            </a:r>
            <a:endParaRPr lang="en-US" sz="2800" dirty="0">
              <a:solidFill>
                <a:srgbClr val="000000"/>
              </a:solidFill>
              <a:latin typeface="Arial"/>
            </a:endParaRPr>
          </a:p>
          <a:p>
            <a:pPr fontAlgn="base">
              <a:buFont typeface="Arial"/>
              <a:buChar char="•"/>
            </a:pPr>
            <a:r>
              <a:rPr lang="en-US" sz="2800" dirty="0">
                <a:solidFill>
                  <a:srgbClr val="404040"/>
                </a:solidFill>
                <a:latin typeface="Cambria"/>
              </a:rPr>
              <a:t>Persuasion</a:t>
            </a:r>
            <a:endParaRPr lang="en-US" sz="2800" dirty="0">
              <a:solidFill>
                <a:srgbClr val="000000"/>
              </a:solidFill>
              <a:latin typeface="Arial"/>
            </a:endParaRPr>
          </a:p>
          <a:p>
            <a:pPr marL="0" lvl="0" indent="0" algn="just">
              <a:buNone/>
            </a:pPr>
            <a:endParaRPr lang="en-US" sz="3000" dirty="0">
              <a:solidFill>
                <a:prstClr val="black"/>
              </a:solidFill>
            </a:endParaRPr>
          </a:p>
          <a:p>
            <a:pPr marL="0" indent="0" algn="ctr">
              <a:buNone/>
            </a:pPr>
            <a:endParaRPr lang="en-IN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prstClr val="white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prstClr val="white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400" b="1" dirty="0" smtClean="0">
                <a:solidFill>
                  <a:prstClr val="black"/>
                </a:solidFill>
              </a:rPr>
              <a:t>Department of English</a:t>
            </a:r>
            <a:endParaRPr lang="en-US" sz="1400" b="1" dirty="0">
              <a:solidFill>
                <a:prstClr val="black"/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1828800"/>
            <a:ext cx="4124325" cy="3330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8136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prstClr val="white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prstClr val="white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400" b="1" dirty="0" smtClean="0">
                <a:solidFill>
                  <a:prstClr val="black"/>
                </a:solidFill>
              </a:rPr>
              <a:t>Department of English</a:t>
            </a:r>
            <a:endParaRPr lang="en-US" sz="1400" b="1" dirty="0">
              <a:solidFill>
                <a:prstClr val="black"/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904" y="904875"/>
            <a:ext cx="10587895" cy="51911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96146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533400"/>
            <a:ext cx="10972800" cy="1600200"/>
          </a:xfrm>
        </p:spPr>
        <p:txBody>
          <a:bodyPr/>
          <a:lstStyle/>
          <a:p>
            <a:pPr algn="ctr"/>
            <a:r>
              <a:rPr lang="en-IN" b="1" dirty="0" smtClean="0"/>
              <a:t>On the basis of Expressions</a:t>
            </a:r>
            <a:endParaRPr lang="en-IN" b="1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prstClr val="white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prstClr val="white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400" b="1" dirty="0" smtClean="0">
                <a:solidFill>
                  <a:prstClr val="black"/>
                </a:solidFill>
              </a:rPr>
              <a:t>Department of English</a:t>
            </a:r>
            <a:endParaRPr lang="en-US" sz="1400" b="1" dirty="0">
              <a:solidFill>
                <a:prstClr val="black"/>
              </a:solidFill>
            </a:endParaRPr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800" y="2362200"/>
            <a:ext cx="6403713" cy="22232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96146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 smtClean="0">
                <a:latin typeface="Algerian" pitchFamily="82" charset="0"/>
              </a:rPr>
              <a:t>VERBAL COMMUNICATION</a:t>
            </a:r>
            <a:endParaRPr lang="en-IN" b="1" dirty="0">
              <a:latin typeface="Algerian" pitchFamily="82" charset="0"/>
            </a:endParaRPr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prstClr val="white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prstClr val="white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400" b="1" dirty="0" smtClean="0">
                <a:solidFill>
                  <a:prstClr val="black"/>
                </a:solidFill>
              </a:rPr>
              <a:t>Department of English</a:t>
            </a:r>
            <a:endParaRPr lang="en-US" sz="1400" b="1" dirty="0">
              <a:solidFill>
                <a:prstClr val="black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00203"/>
            <a:ext cx="8839200" cy="4525963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 smtClean="0"/>
              <a:t>Verbal Communication </a:t>
            </a:r>
            <a:r>
              <a:rPr lang="en-US" dirty="0"/>
              <a:t>: 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It </a:t>
            </a:r>
            <a:r>
              <a:rPr lang="en-US" dirty="0"/>
              <a:t>means communication with words. It is further divided into two forms – </a:t>
            </a:r>
            <a:r>
              <a:rPr lang="en-US" dirty="0">
                <a:solidFill>
                  <a:srgbClr val="00B0F0"/>
                </a:solidFill>
              </a:rPr>
              <a:t>Written</a:t>
            </a:r>
            <a:r>
              <a:rPr lang="en-US" dirty="0"/>
              <a:t> and </a:t>
            </a:r>
            <a:r>
              <a:rPr lang="en-US" dirty="0">
                <a:solidFill>
                  <a:srgbClr val="00B050"/>
                </a:solidFill>
              </a:rPr>
              <a:t>Oral</a:t>
            </a:r>
            <a:r>
              <a:rPr lang="en-US" dirty="0"/>
              <a:t> Communication. </a:t>
            </a:r>
            <a:r>
              <a:rPr lang="en-US" dirty="0" smtClean="0"/>
              <a:t>​</a:t>
            </a:r>
            <a:endParaRPr lang="en-US" dirty="0"/>
          </a:p>
          <a:p>
            <a:pPr marL="0" indent="0">
              <a:buNone/>
            </a:pPr>
            <a:r>
              <a:rPr lang="en-US" dirty="0" smtClean="0"/>
              <a:t>Examples​</a:t>
            </a:r>
            <a:endParaRPr lang="en-US" dirty="0"/>
          </a:p>
          <a:p>
            <a:r>
              <a:rPr lang="en-US" dirty="0">
                <a:solidFill>
                  <a:srgbClr val="00B0F0"/>
                </a:solidFill>
              </a:rPr>
              <a:t>Written communication </a:t>
            </a:r>
            <a:r>
              <a:rPr lang="en-US" dirty="0"/>
              <a:t>: Letters, Notices,  Emails, Fax, etc. ​</a:t>
            </a:r>
          </a:p>
          <a:p>
            <a:endParaRPr lang="en-US" dirty="0"/>
          </a:p>
          <a:p>
            <a:r>
              <a:rPr lang="en-US" dirty="0">
                <a:solidFill>
                  <a:srgbClr val="00B050"/>
                </a:solidFill>
              </a:rPr>
              <a:t>Oral Communication </a:t>
            </a:r>
            <a:r>
              <a:rPr lang="en-US" dirty="0"/>
              <a:t>: Face-to-face Communication, Telephonic Conversation, Group discussion, etc.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64487" y="3733800"/>
            <a:ext cx="2438400" cy="20126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1738" y="1489486"/>
            <a:ext cx="2170061" cy="20141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96146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457200"/>
            <a:ext cx="10972800" cy="447675"/>
          </a:xfrm>
        </p:spPr>
        <p:txBody>
          <a:bodyPr>
            <a:normAutofit fontScale="90000"/>
          </a:bodyPr>
          <a:lstStyle/>
          <a:p>
            <a:pPr algn="l"/>
            <a:r>
              <a:rPr lang="en-IN" sz="3600" b="1" dirty="0" smtClean="0">
                <a:latin typeface="Algerian" pitchFamily="82" charset="0"/>
              </a:rPr>
              <a:t>          ADVENTAGES OF VERBAL COMMUNICATION</a:t>
            </a:r>
            <a:r>
              <a:rPr lang="en-IN" b="1" dirty="0"/>
              <a:t/>
            </a:r>
            <a:br>
              <a:rPr lang="en-IN" b="1" dirty="0"/>
            </a:br>
            <a:endParaRPr lang="en-IN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2285999"/>
            <a:ext cx="4724400" cy="4079229"/>
          </a:xfrm>
        </p:spPr>
        <p:txBody>
          <a:bodyPr>
            <a:normAutofit fontScale="77500" lnSpcReduction="20000"/>
          </a:bodyPr>
          <a:lstStyle/>
          <a:p>
            <a:pPr fontAlgn="base">
              <a:buFont typeface="Arial"/>
              <a:buChar char="•"/>
            </a:pPr>
            <a:r>
              <a:rPr lang="en-US" dirty="0"/>
              <a:t>Legal Validity ​</a:t>
            </a:r>
          </a:p>
          <a:p>
            <a:pPr fontAlgn="base">
              <a:buFont typeface="Arial"/>
              <a:buChar char="•"/>
            </a:pPr>
            <a:r>
              <a:rPr lang="en-US" dirty="0"/>
              <a:t>Permanent record ​</a:t>
            </a:r>
          </a:p>
          <a:p>
            <a:pPr fontAlgn="base">
              <a:buFont typeface="Arial"/>
              <a:buChar char="•"/>
            </a:pPr>
            <a:r>
              <a:rPr lang="en-US" dirty="0" smtClean="0"/>
              <a:t>Suitable for Legal </a:t>
            </a:r>
            <a:r>
              <a:rPr lang="en-US" dirty="0"/>
              <a:t>Validity </a:t>
            </a:r>
            <a:r>
              <a:rPr lang="en-US" dirty="0" smtClean="0"/>
              <a:t>​</a:t>
            </a:r>
            <a:endParaRPr lang="en-US" dirty="0"/>
          </a:p>
          <a:p>
            <a:pPr fontAlgn="base">
              <a:buFont typeface="Arial"/>
              <a:buChar char="•"/>
            </a:pPr>
            <a:r>
              <a:rPr lang="en-US" dirty="0"/>
              <a:t>Permanent record </a:t>
            </a:r>
            <a:r>
              <a:rPr lang="en-US" dirty="0" smtClean="0"/>
              <a:t>​</a:t>
            </a:r>
            <a:endParaRPr lang="en-US" dirty="0"/>
          </a:p>
          <a:p>
            <a:pPr fontAlgn="base">
              <a:buFont typeface="Arial"/>
              <a:buChar char="•"/>
            </a:pPr>
            <a:r>
              <a:rPr lang="en-US" dirty="0"/>
              <a:t>Suitable for lengthy messages</a:t>
            </a:r>
            <a:r>
              <a:rPr lang="en-US" dirty="0" smtClean="0"/>
              <a:t>​</a:t>
            </a:r>
            <a:endParaRPr lang="en-US" dirty="0"/>
          </a:p>
          <a:p>
            <a:pPr fontAlgn="base">
              <a:buFont typeface="Arial"/>
              <a:buChar char="•"/>
            </a:pPr>
            <a:r>
              <a:rPr lang="en-US" dirty="0"/>
              <a:t>Distortion free</a:t>
            </a:r>
            <a:r>
              <a:rPr lang="en-US" dirty="0" smtClean="0"/>
              <a:t>​</a:t>
            </a:r>
            <a:endParaRPr lang="en-US" dirty="0"/>
          </a:p>
          <a:p>
            <a:pPr fontAlgn="base">
              <a:buFont typeface="Arial"/>
              <a:buChar char="•"/>
            </a:pPr>
            <a:r>
              <a:rPr lang="en-US" dirty="0"/>
              <a:t>Easily distributed the same </a:t>
            </a:r>
            <a:r>
              <a:rPr lang="en-US" dirty="0" smtClean="0"/>
              <a:t>information</a:t>
            </a:r>
          </a:p>
          <a:p>
            <a:pPr fontAlgn="base">
              <a:buFont typeface="Arial"/>
              <a:buChar char="•"/>
            </a:pPr>
            <a:r>
              <a:rPr lang="en-US" dirty="0" smtClean="0"/>
              <a:t>Distortion </a:t>
            </a:r>
            <a:r>
              <a:rPr lang="en-US" dirty="0"/>
              <a:t>free​</a:t>
            </a:r>
          </a:p>
          <a:p>
            <a:pPr fontAlgn="base">
              <a:buFont typeface="Arial"/>
              <a:buChar char="•"/>
            </a:pPr>
            <a:r>
              <a:rPr lang="en-US" dirty="0"/>
              <a:t>Easily distributed the same information</a:t>
            </a:r>
          </a:p>
          <a:p>
            <a:pPr marL="0" indent="0">
              <a:buNone/>
            </a:pPr>
            <a:endParaRPr lang="en-US" dirty="0">
              <a:latin typeface="+mj-lt"/>
            </a:endParaRPr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prstClr val="white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prstClr val="white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400" b="1" dirty="0" smtClean="0">
                <a:solidFill>
                  <a:prstClr val="black"/>
                </a:solidFill>
              </a:rPr>
              <a:t>Department of English</a:t>
            </a:r>
            <a:endParaRPr lang="en-US" sz="1400" b="1" dirty="0">
              <a:solidFill>
                <a:prstClr val="black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7010400" y="2286000"/>
            <a:ext cx="3956898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US" sz="2800" dirty="0"/>
              <a:t>Save times</a:t>
            </a:r>
            <a:r>
              <a:rPr lang="en-US" sz="2800" dirty="0" smtClean="0"/>
              <a:t>​</a:t>
            </a:r>
            <a:endParaRPr lang="en-US" sz="2800" dirty="0"/>
          </a:p>
          <a:p>
            <a:pPr marL="285750" indent="-285750">
              <a:buFont typeface="Arial" pitchFamily="34" charset="0"/>
              <a:buChar char="•"/>
            </a:pPr>
            <a:r>
              <a:rPr lang="en-US" sz="2800" dirty="0"/>
              <a:t>Save money </a:t>
            </a:r>
            <a:r>
              <a:rPr lang="en-US" sz="2800" dirty="0" smtClean="0"/>
              <a:t>​</a:t>
            </a:r>
            <a:endParaRPr lang="en-US" sz="2800" dirty="0"/>
          </a:p>
          <a:p>
            <a:pPr marL="285750" indent="-285750">
              <a:buFont typeface="Arial" pitchFamily="34" charset="0"/>
              <a:buChar char="•"/>
            </a:pPr>
            <a:r>
              <a:rPr lang="en-US" sz="2800" dirty="0"/>
              <a:t>Instant feedback </a:t>
            </a:r>
            <a:r>
              <a:rPr lang="en-US" sz="2800" dirty="0" smtClean="0"/>
              <a:t>​</a:t>
            </a:r>
            <a:endParaRPr lang="en-US" sz="2800" dirty="0"/>
          </a:p>
          <a:p>
            <a:pPr marL="285750" indent="-285750">
              <a:buFont typeface="Arial" pitchFamily="34" charset="0"/>
              <a:buChar char="•"/>
            </a:pPr>
            <a:r>
              <a:rPr lang="en-US" sz="2800" dirty="0"/>
              <a:t>Suitable for emergency</a:t>
            </a:r>
            <a:r>
              <a:rPr lang="en-US" sz="2800" dirty="0" smtClean="0"/>
              <a:t>​</a:t>
            </a:r>
            <a:endParaRPr lang="en-US" sz="2800" dirty="0"/>
          </a:p>
          <a:p>
            <a:pPr marL="285750" indent="-285750">
              <a:buFont typeface="Arial" pitchFamily="34" charset="0"/>
              <a:buChar char="•"/>
            </a:pPr>
            <a:r>
              <a:rPr lang="en-US" sz="2800" dirty="0"/>
              <a:t>Speedy</a:t>
            </a:r>
            <a:r>
              <a:rPr lang="en-US" sz="2800" dirty="0" smtClean="0"/>
              <a:t>​</a:t>
            </a:r>
            <a:endParaRPr lang="en-US" sz="2800" dirty="0"/>
          </a:p>
          <a:p>
            <a:pPr marL="285750" indent="-285750">
              <a:buFont typeface="Arial" pitchFamily="34" charset="0"/>
              <a:buChar char="•"/>
            </a:pPr>
            <a:r>
              <a:rPr lang="en-US" sz="2800" dirty="0"/>
              <a:t>Less formal</a:t>
            </a:r>
            <a:r>
              <a:rPr lang="en-US" sz="2800" dirty="0" smtClean="0"/>
              <a:t>​</a:t>
            </a:r>
            <a:endParaRPr lang="en-US" sz="2800" dirty="0"/>
          </a:p>
          <a:p>
            <a:pPr marL="285750" indent="-285750">
              <a:buFont typeface="Arial" pitchFamily="34" charset="0"/>
              <a:buChar char="•"/>
            </a:pPr>
            <a:r>
              <a:rPr lang="en-US" sz="2800" dirty="0"/>
              <a:t>Control over audience’s attention </a:t>
            </a:r>
            <a:r>
              <a:rPr lang="en-US" dirty="0" smtClean="0"/>
              <a:t>​</a:t>
            </a:r>
            <a:endParaRPr lang="en-US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7076" y="737190"/>
            <a:ext cx="1935637" cy="13202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1569" y="737190"/>
            <a:ext cx="1978357" cy="14609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9326491" y="1282994"/>
            <a:ext cx="21171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Oral Communication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3182713" y="1282994"/>
            <a:ext cx="24427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Written Communication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6146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457200"/>
            <a:ext cx="10972800" cy="447675"/>
          </a:xfrm>
        </p:spPr>
        <p:txBody>
          <a:bodyPr>
            <a:normAutofit fontScale="90000"/>
          </a:bodyPr>
          <a:lstStyle/>
          <a:p>
            <a:pPr algn="l"/>
            <a:r>
              <a:rPr lang="en-IN" sz="3600" b="1" dirty="0" smtClean="0">
                <a:latin typeface="Algerian" pitchFamily="82" charset="0"/>
              </a:rPr>
              <a:t>    DISADVENTAGES OF VERBAL COMMUNICATION</a:t>
            </a:r>
            <a:r>
              <a:rPr lang="en-IN" b="1" dirty="0"/>
              <a:t/>
            </a:r>
            <a:br>
              <a:rPr lang="en-IN" b="1" dirty="0"/>
            </a:br>
            <a:endParaRPr lang="en-IN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3000" y="1981200"/>
            <a:ext cx="4038600" cy="4191000"/>
          </a:xfrm>
        </p:spPr>
        <p:txBody>
          <a:bodyPr>
            <a:normAutofit/>
          </a:bodyPr>
          <a:lstStyle/>
          <a:p>
            <a:r>
              <a:rPr lang="en-US" dirty="0"/>
              <a:t>Time consuming </a:t>
            </a:r>
            <a:r>
              <a:rPr lang="en-US" dirty="0" smtClean="0"/>
              <a:t>​</a:t>
            </a:r>
            <a:endParaRPr lang="en-US" dirty="0"/>
          </a:p>
          <a:p>
            <a:r>
              <a:rPr lang="en-US" dirty="0"/>
              <a:t>Not possible for distant people</a:t>
            </a:r>
            <a:r>
              <a:rPr lang="en-US" dirty="0" smtClean="0"/>
              <a:t>​</a:t>
            </a:r>
            <a:endParaRPr lang="en-US" dirty="0"/>
          </a:p>
          <a:p>
            <a:r>
              <a:rPr lang="en-US" dirty="0"/>
              <a:t>Instant feedback is not possible  </a:t>
            </a:r>
            <a:r>
              <a:rPr lang="en-US" dirty="0" smtClean="0"/>
              <a:t>​</a:t>
            </a:r>
            <a:endParaRPr lang="en-US" dirty="0"/>
          </a:p>
          <a:p>
            <a:r>
              <a:rPr lang="en-US" dirty="0"/>
              <a:t>Formalism</a:t>
            </a:r>
            <a:r>
              <a:rPr lang="en-US" dirty="0" smtClean="0"/>
              <a:t>​</a:t>
            </a:r>
            <a:endParaRPr lang="en-US" dirty="0"/>
          </a:p>
          <a:p>
            <a:r>
              <a:rPr lang="en-US" dirty="0"/>
              <a:t>Lengthy &amp; Expensive</a:t>
            </a:r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prstClr val="white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prstClr val="white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400" b="1" dirty="0" smtClean="0">
                <a:solidFill>
                  <a:prstClr val="black"/>
                </a:solidFill>
              </a:rPr>
              <a:t>Department of English</a:t>
            </a:r>
            <a:endParaRPr lang="en-US" sz="1400" b="1" dirty="0">
              <a:solidFill>
                <a:prstClr val="black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983878" y="2438400"/>
            <a:ext cx="3810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solidFill>
                  <a:prstClr val="black"/>
                </a:solidFill>
              </a:rPr>
              <a:t>​</a:t>
            </a:r>
            <a:endParaRPr lang="en-US" dirty="0">
              <a:solidFill>
                <a:prstClr val="black"/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599" y="696514"/>
            <a:ext cx="1935637" cy="13946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7208" y="696514"/>
            <a:ext cx="1888629" cy="13946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Rectangle 6"/>
          <p:cNvSpPr/>
          <p:nvPr/>
        </p:nvSpPr>
        <p:spPr>
          <a:xfrm>
            <a:off x="6357712" y="2133600"/>
            <a:ext cx="4436166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buFont typeface="Arial"/>
              <a:buChar char="•"/>
            </a:pPr>
            <a:r>
              <a:rPr lang="en-US" sz="3200" dirty="0" smtClean="0"/>
              <a:t> No </a:t>
            </a:r>
            <a:r>
              <a:rPr lang="en-US" sz="3200" dirty="0"/>
              <a:t>legal validity ​</a:t>
            </a:r>
          </a:p>
          <a:p>
            <a:pPr fontAlgn="base">
              <a:buFont typeface="Arial"/>
              <a:buChar char="•"/>
            </a:pPr>
            <a:r>
              <a:rPr lang="en-US" sz="3200" dirty="0" smtClean="0"/>
              <a:t> It </a:t>
            </a:r>
            <a:r>
              <a:rPr lang="en-US" sz="3200" dirty="0"/>
              <a:t>cannot be retained for a long time​</a:t>
            </a:r>
          </a:p>
          <a:p>
            <a:pPr fontAlgn="base">
              <a:buFont typeface="Arial"/>
              <a:buChar char="•"/>
            </a:pPr>
            <a:r>
              <a:rPr lang="en-US" sz="3200" dirty="0" smtClean="0"/>
              <a:t> Distortion</a:t>
            </a:r>
            <a:r>
              <a:rPr lang="en-US" sz="3200" dirty="0"/>
              <a:t>​</a:t>
            </a:r>
          </a:p>
          <a:p>
            <a:pPr fontAlgn="base">
              <a:buFont typeface="Arial"/>
              <a:buChar char="•"/>
            </a:pPr>
            <a:r>
              <a:rPr lang="en-US" sz="3200" dirty="0" smtClean="0"/>
              <a:t> Not </a:t>
            </a:r>
            <a:r>
              <a:rPr lang="en-US" sz="3200" dirty="0"/>
              <a:t>suitable for lengthy messages ​</a:t>
            </a:r>
          </a:p>
          <a:p>
            <a:pPr fontAlgn="base">
              <a:buFont typeface="Arial"/>
              <a:buChar char="•"/>
            </a:pPr>
            <a:r>
              <a:rPr lang="en-US" sz="3200" dirty="0" smtClean="0"/>
              <a:t> Speaker’s/Receiver’s</a:t>
            </a:r>
            <a:r>
              <a:rPr lang="en-US" sz="3200" dirty="0" smtClean="0">
                <a:solidFill>
                  <a:srgbClr val="FFFFFF"/>
                </a:solidFill>
              </a:rPr>
              <a:t> </a:t>
            </a:r>
            <a:r>
              <a:rPr lang="en-US" sz="3200" dirty="0" smtClean="0"/>
              <a:t>ineffectiveness</a:t>
            </a:r>
            <a:endParaRPr lang="en-US" sz="3200" b="0" i="0" dirty="0">
              <a:solidFill>
                <a:srgbClr val="FFFFFF"/>
              </a:solidFill>
              <a:effectLst/>
              <a:latin typeface="Arial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926236" y="1209188"/>
            <a:ext cx="24427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Written Communication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8388525" y="1211564"/>
            <a:ext cx="21171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Oral Communication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0373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28600"/>
            <a:ext cx="10972800" cy="676275"/>
          </a:xfrm>
        </p:spPr>
        <p:txBody>
          <a:bodyPr>
            <a:normAutofit fontScale="90000"/>
          </a:bodyPr>
          <a:lstStyle/>
          <a:p>
            <a:pPr algn="ctr"/>
            <a:r>
              <a:rPr lang="en-IN" b="1" dirty="0" smtClean="0">
                <a:latin typeface="Algerian" pitchFamily="82" charset="0"/>
              </a:rPr>
              <a:t>DIFFERENCE</a:t>
            </a:r>
            <a:endParaRPr lang="en-IN" b="1" dirty="0">
              <a:latin typeface="Algerian" pitchFamily="82" charset="0"/>
            </a:endParaRPr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prstClr val="white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prstClr val="white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400" b="1" dirty="0" smtClean="0">
                <a:solidFill>
                  <a:prstClr val="black"/>
                </a:solidFill>
              </a:rPr>
              <a:t>Department of English</a:t>
            </a:r>
            <a:endParaRPr lang="en-US" sz="1400" b="1" dirty="0">
              <a:solidFill>
                <a:prstClr val="black"/>
              </a:solidFill>
            </a:endParaRP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904875"/>
            <a:ext cx="8686800" cy="53279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21893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658</TotalTime>
  <Words>246</Words>
  <Application>Microsoft Office PowerPoint</Application>
  <PresentationFormat>Custom</PresentationFormat>
  <Paragraphs>89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  COMMUNICATIVE ENGLISH / BENG-1101    </vt:lpstr>
      <vt:lpstr>Topic Discussed</vt:lpstr>
      <vt:lpstr>OBJECTIVES</vt:lpstr>
      <vt:lpstr>PowerPoint Presentation</vt:lpstr>
      <vt:lpstr>On the basis of Expressions</vt:lpstr>
      <vt:lpstr>VERBAL COMMUNICATION</vt:lpstr>
      <vt:lpstr>          ADVENTAGES OF VERBAL COMMUNICATION </vt:lpstr>
      <vt:lpstr>    DISADVENTAGES OF VERBAL COMMUNICATION </vt:lpstr>
      <vt:lpstr>DIFFERENCE</vt:lpstr>
      <vt:lpstr>PowerPoint Presentation</vt:lpstr>
      <vt:lpstr>Topics Discussed in Next Lecture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 TO FINANCIAL MANAGEMENT</dc:title>
  <dc:creator>DELL</dc:creator>
  <cp:lastModifiedBy>amit</cp:lastModifiedBy>
  <cp:revision>107</cp:revision>
  <dcterms:created xsi:type="dcterms:W3CDTF">2020-11-12T04:35:12Z</dcterms:created>
  <dcterms:modified xsi:type="dcterms:W3CDTF">2023-07-28T10:31:14Z</dcterms:modified>
</cp:coreProperties>
</file>