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9" r:id="rId2"/>
    <p:sldId id="266" r:id="rId3"/>
    <p:sldId id="260" r:id="rId4"/>
    <p:sldId id="261" r:id="rId5"/>
    <p:sldId id="262" r:id="rId6"/>
    <p:sldId id="263" r:id="rId7"/>
    <p:sldId id="264" r:id="rId8"/>
    <p:sldId id="265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639DE7-BCB0-4774-B506-23C98D8AE364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CE91C9-BE3A-4842-8490-256D9B66819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573606" y="1251844"/>
            <a:ext cx="4584454" cy="6661601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70659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690" y="4343133"/>
            <a:ext cx="5486620" cy="4115333"/>
          </a:xfrm>
          <a:noFill/>
          <a:ln/>
        </p:spPr>
        <p:txBody>
          <a:bodyPr wrap="none" anchor="ctr"/>
          <a:lstStyle/>
          <a:p>
            <a:endParaRPr lang="en-US" smtClean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573606" y="1251844"/>
            <a:ext cx="4584454" cy="6661601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7168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690" y="4343133"/>
            <a:ext cx="5486620" cy="4115333"/>
          </a:xfrm>
          <a:noFill/>
          <a:ln/>
        </p:spPr>
        <p:txBody>
          <a:bodyPr wrap="none" anchor="ctr"/>
          <a:lstStyle/>
          <a:p>
            <a:endParaRPr lang="en-US" smtClean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573606" y="1251844"/>
            <a:ext cx="4584454" cy="6661601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72707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690" y="4343133"/>
            <a:ext cx="5486620" cy="4115333"/>
          </a:xfrm>
          <a:noFill/>
          <a:ln/>
        </p:spPr>
        <p:txBody>
          <a:bodyPr wrap="none" anchor="ctr"/>
          <a:lstStyle/>
          <a:p>
            <a:endParaRPr lang="en-US" smtClean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573606" y="1251844"/>
            <a:ext cx="4584454" cy="6661601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73731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690" y="4343133"/>
            <a:ext cx="5486620" cy="4115333"/>
          </a:xfrm>
          <a:noFill/>
          <a:ln/>
        </p:spPr>
        <p:txBody>
          <a:bodyPr wrap="none" anchor="ctr"/>
          <a:lstStyle/>
          <a:p>
            <a:endParaRPr lang="en-US" smtClean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573606" y="1251844"/>
            <a:ext cx="4584454" cy="6661601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74755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690" y="4343133"/>
            <a:ext cx="5486620" cy="4115333"/>
          </a:xfrm>
          <a:noFill/>
          <a:ln/>
        </p:spPr>
        <p:txBody>
          <a:bodyPr wrap="none" anchor="ctr"/>
          <a:lstStyle/>
          <a:p>
            <a:endParaRPr lang="en-US" smtClean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573606" y="1251844"/>
            <a:ext cx="4584454" cy="6661601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75779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690" y="4343133"/>
            <a:ext cx="5486620" cy="4115333"/>
          </a:xfrm>
          <a:noFill/>
          <a:ln/>
        </p:spPr>
        <p:txBody>
          <a:bodyPr wrap="none" anchor="ctr"/>
          <a:lstStyle/>
          <a:p>
            <a:endParaRPr lang="en-US" smtClean="0">
              <a:latin typeface="Times New Roman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F8467-5988-415C-9201-CDF33C225CA9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6EE09-241D-4645-BEFE-130802B6321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F8467-5988-415C-9201-CDF33C225CA9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6EE09-241D-4645-BEFE-130802B6321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F8467-5988-415C-9201-CDF33C225CA9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6EE09-241D-4645-BEFE-130802B6321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F8467-5988-415C-9201-CDF33C225CA9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6EE09-241D-4645-BEFE-130802B6321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F8467-5988-415C-9201-CDF33C225CA9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6EE09-241D-4645-BEFE-130802B6321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F8467-5988-415C-9201-CDF33C225CA9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6EE09-241D-4645-BEFE-130802B6321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F8467-5988-415C-9201-CDF33C225CA9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6EE09-241D-4645-BEFE-130802B6321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F8467-5988-415C-9201-CDF33C225CA9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6EE09-241D-4645-BEFE-130802B6321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F8467-5988-415C-9201-CDF33C225CA9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6EE09-241D-4645-BEFE-130802B6321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F8467-5988-415C-9201-CDF33C225CA9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6EE09-241D-4645-BEFE-130802B6321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F8467-5988-415C-9201-CDF33C225CA9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6EE09-241D-4645-BEFE-130802B6321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3F8467-5988-415C-9201-CDF33C225CA9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26EE09-241D-4645-BEFE-130802B6321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762000"/>
            <a:ext cx="7884876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FF000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FF0000"/>
                </a:solidFill>
                <a:latin typeface="American Typewriter" panose="02090604020004020304" pitchFamily="18" charset="77"/>
              </a:rPr>
            </a:b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COMPUTER ARCHITECTURE</a:t>
            </a:r>
            <a:b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BTCS-</a:t>
            </a:r>
            <a:r>
              <a:rPr lang="en-IN" b="1" dirty="0" smtClean="0">
                <a:solidFill>
                  <a:srgbClr val="C00000"/>
                </a:solidFill>
              </a:rPr>
              <a:t>2301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="" xmlns:a16="http://schemas.microsoft.com/office/drawing/2014/main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81250" y="6365230"/>
            <a:ext cx="30861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="" xmlns:a16="http://schemas.microsoft.com/office/drawing/2014/main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5029200" y="6264275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5467350" y="4038600"/>
            <a:ext cx="3469616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</a:t>
            </a:r>
            <a:r>
              <a:rPr lang="en-IN" sz="4000" dirty="0" err="1" smtClean="0"/>
              <a:t>Sahilpreet</a:t>
            </a:r>
            <a:r>
              <a:rPr lang="en-IN" sz="4000" dirty="0" smtClean="0"/>
              <a:t> Singh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42950" y="2590800"/>
            <a:ext cx="4057650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B. Tech (CSE) 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</a:t>
            </a:r>
            <a:r>
              <a:rPr lang="en-US" sz="9600" dirty="0" smtClean="0">
                <a:latin typeface="+mn-lt"/>
              </a:rPr>
              <a:t>3rd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15" name="Picture 14" descr="RIMT University">
            <a:extLst>
              <a:ext uri="{FF2B5EF4-FFF2-40B4-BE49-F238E27FC236}">
                <a16:creationId xmlns:lc="http://schemas.openxmlformats.org/drawingml/2006/lockedCanvas"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6501" y="80962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lc="http://schemas.openxmlformats.org/drawingml/2006/lockedCanvas"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17">
            <a:extLst>
              <a:ext uri="{FF2B5EF4-FFF2-40B4-BE49-F238E27FC236}">
                <a16:creationId xmlns:lc="http://schemas.openxmlformats.org/drawingml/2006/lockedCanvas"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89851" y="6472237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67000"/>
            <a:ext cx="8229600" cy="1143000"/>
          </a:xfrm>
        </p:spPr>
        <p:txBody>
          <a:bodyPr/>
          <a:lstStyle/>
          <a:p>
            <a:r>
              <a:rPr lang="en-US" b="1" dirty="0" smtClean="0"/>
              <a:t>Topic:- </a:t>
            </a:r>
            <a:r>
              <a:rPr lang="en-US" dirty="0" smtClean="0"/>
              <a:t>Virtual Memory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Grp="1" noChangeArrowheads="1"/>
          </p:cNvSpPr>
          <p:nvPr>
            <p:ph type="title"/>
          </p:nvPr>
        </p:nvSpPr>
        <p:spPr>
          <a:xfrm>
            <a:off x="527050" y="273050"/>
            <a:ext cx="8151813" cy="471488"/>
          </a:xfrm>
        </p:spPr>
        <p:txBody>
          <a:bodyPr/>
          <a:lstStyle/>
          <a:p>
            <a:pPr fontAlgn="auto">
              <a:lnSpc>
                <a:spcPct val="90000"/>
              </a:lnSpc>
              <a:spcAft>
                <a:spcPts val="0"/>
              </a:spcAft>
              <a:buClr>
                <a:srgbClr val="000000"/>
              </a:buClr>
              <a:tabLst>
                <a:tab pos="0" algn="l"/>
                <a:tab pos="760413" algn="l"/>
                <a:tab pos="1522413" algn="l"/>
                <a:tab pos="2286000" algn="l"/>
                <a:tab pos="3046413" algn="l"/>
                <a:tab pos="3808413" algn="l"/>
                <a:tab pos="4572000" algn="l"/>
                <a:tab pos="5332413" algn="l"/>
                <a:tab pos="6094413" algn="l"/>
                <a:tab pos="6858000" algn="l"/>
                <a:tab pos="7618413" algn="l"/>
                <a:tab pos="8380413" algn="l"/>
                <a:tab pos="9144000" algn="l"/>
                <a:tab pos="9904413" algn="l"/>
                <a:tab pos="10666413" algn="l"/>
              </a:tabLst>
              <a:defRPr/>
            </a:pPr>
            <a:r>
              <a:rPr lang="en-GB" sz="2400">
                <a:solidFill>
                  <a:srgbClr val="000000"/>
                </a:solidFill>
              </a:rPr>
              <a:t>VIRTUAL  MEMORY</a:t>
            </a:r>
          </a:p>
        </p:txBody>
      </p:sp>
      <p:sp>
        <p:nvSpPr>
          <p:cNvPr id="30723" name="Rectangle 2"/>
          <p:cNvSpPr>
            <a:spLocks noChangeArrowheads="1"/>
          </p:cNvSpPr>
          <p:nvPr/>
        </p:nvSpPr>
        <p:spPr bwMode="auto">
          <a:xfrm>
            <a:off x="447675" y="900113"/>
            <a:ext cx="8302625" cy="544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63360" tIns="25560" rIns="63360" bIns="2556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>
                <a:solidFill>
                  <a:srgbClr val="000000"/>
                </a:solidFill>
                <a:latin typeface="Arial" charset="0"/>
              </a:rPr>
              <a:t>Give the programmer the illusion that the system has a very large memory, </a:t>
            </a:r>
          </a:p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>
                <a:solidFill>
                  <a:srgbClr val="000000"/>
                </a:solidFill>
                <a:latin typeface="Arial" charset="0"/>
              </a:rPr>
              <a:t>even though the computer actually has a relatively small main memory</a:t>
            </a:r>
          </a:p>
        </p:txBody>
      </p:sp>
      <p:sp>
        <p:nvSpPr>
          <p:cNvPr id="30724" name="Rectangle 3"/>
          <p:cNvSpPr>
            <a:spLocks noChangeArrowheads="1"/>
          </p:cNvSpPr>
          <p:nvPr/>
        </p:nvSpPr>
        <p:spPr bwMode="auto">
          <a:xfrm>
            <a:off x="817563" y="1631950"/>
            <a:ext cx="6000750" cy="3317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63360" tIns="25560" rIns="63360" bIns="25560">
            <a:spAutoFit/>
          </a:bodyPr>
          <a:lstStyle/>
          <a:p>
            <a:pPr>
              <a:lnSpc>
                <a:spcPct val="102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>
                <a:solidFill>
                  <a:srgbClr val="000000"/>
                </a:solidFill>
                <a:latin typeface="Arial" charset="0"/>
              </a:rPr>
              <a:t>Address Space(Logical)  and Memory Space(Physical)</a:t>
            </a:r>
            <a:r>
              <a:rPr lang="ar-SA" sz="1800" b="1">
                <a:solidFill>
                  <a:srgbClr val="000000"/>
                </a:solidFill>
                <a:latin typeface="Arial" charset="0"/>
              </a:rPr>
              <a:t>‏</a:t>
            </a:r>
            <a:endParaRPr lang="en-GB" sz="18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0725" name="Rectangle 4"/>
          <p:cNvSpPr>
            <a:spLocks noChangeArrowheads="1"/>
          </p:cNvSpPr>
          <p:nvPr/>
        </p:nvSpPr>
        <p:spPr bwMode="auto">
          <a:xfrm>
            <a:off x="349250" y="3459163"/>
            <a:ext cx="7416800" cy="6048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63360" tIns="25560" rIns="63360" bIns="25560">
            <a:spAutoFit/>
          </a:bodyPr>
          <a:lstStyle/>
          <a:p>
            <a:pPr>
              <a:lnSpc>
                <a:spcPct val="101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>
                <a:solidFill>
                  <a:srgbClr val="000000"/>
                </a:solidFill>
                <a:latin typeface="Arial" charset="0"/>
              </a:rPr>
              <a:t>Address Mapping       </a:t>
            </a:r>
          </a:p>
          <a:p>
            <a:pPr>
              <a:lnSpc>
                <a:spcPct val="101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>
                <a:solidFill>
                  <a:srgbClr val="000000"/>
                </a:solidFill>
                <a:latin typeface="Arial" charset="0"/>
              </a:rPr>
              <a:t>      Memory </a:t>
            </a:r>
            <a:r>
              <a:rPr lang="en-GB" sz="1800" b="1" i="1">
                <a:solidFill>
                  <a:srgbClr val="000000"/>
                </a:solidFill>
                <a:latin typeface="Arial" charset="0"/>
              </a:rPr>
              <a:t>Mapping Table</a:t>
            </a:r>
            <a:r>
              <a:rPr lang="en-GB" sz="1800" b="1">
                <a:solidFill>
                  <a:srgbClr val="000000"/>
                </a:solidFill>
                <a:latin typeface="Arial" charset="0"/>
              </a:rPr>
              <a:t> for </a:t>
            </a:r>
            <a:r>
              <a:rPr lang="en-GB" sz="1800" b="1" i="1">
                <a:solidFill>
                  <a:srgbClr val="000000"/>
                </a:solidFill>
                <a:latin typeface="Arial" charset="0"/>
              </a:rPr>
              <a:t>Virtual Address</a:t>
            </a:r>
            <a:r>
              <a:rPr lang="en-GB" sz="1800" b="1">
                <a:solidFill>
                  <a:srgbClr val="000000"/>
                </a:solidFill>
                <a:latin typeface="Arial" charset="0"/>
              </a:rPr>
              <a:t> -&gt; </a:t>
            </a:r>
            <a:r>
              <a:rPr lang="en-GB" sz="1800" b="1" i="1">
                <a:solidFill>
                  <a:srgbClr val="000000"/>
                </a:solidFill>
                <a:latin typeface="Arial" charset="0"/>
              </a:rPr>
              <a:t>Physical Address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1285875" y="1979613"/>
            <a:ext cx="5767388" cy="1347787"/>
            <a:chOff x="810" y="1247"/>
            <a:chExt cx="3633" cy="849"/>
          </a:xfrm>
        </p:grpSpPr>
        <p:sp>
          <p:nvSpPr>
            <p:cNvPr id="30768" name="Rectangle 6"/>
            <p:cNvSpPr>
              <a:spLocks noChangeArrowheads="1"/>
            </p:cNvSpPr>
            <p:nvPr/>
          </p:nvSpPr>
          <p:spPr bwMode="auto">
            <a:xfrm>
              <a:off x="1355" y="1529"/>
              <a:ext cx="975" cy="303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63360" tIns="25560" rIns="63360" bIns="25560">
              <a:spAutoFit/>
            </a:bodyPr>
            <a:lstStyle/>
            <a:p>
              <a:pPr>
                <a:lnSpc>
                  <a:spcPct val="101000"/>
                </a:lnSpc>
                <a:buFont typeface="Arial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400" b="1">
                  <a:solidFill>
                    <a:srgbClr val="000000"/>
                  </a:solidFill>
                  <a:latin typeface="Arial" charset="0"/>
                </a:rPr>
                <a:t>virtual address</a:t>
              </a:r>
            </a:p>
            <a:p>
              <a:pPr>
                <a:lnSpc>
                  <a:spcPct val="101000"/>
                </a:lnSpc>
                <a:buFont typeface="Arial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400" b="1">
                  <a:solidFill>
                    <a:srgbClr val="000000"/>
                  </a:solidFill>
                  <a:latin typeface="Arial" charset="0"/>
                </a:rPr>
                <a:t>(logical address)</a:t>
              </a:r>
              <a:r>
                <a:rPr lang="ar-SA" sz="1400" b="1">
                  <a:solidFill>
                    <a:srgbClr val="000000"/>
                  </a:solidFill>
                  <a:latin typeface="Arial" charset="0"/>
                </a:rPr>
                <a:t>‏</a:t>
              </a:r>
              <a:endParaRPr lang="en-GB" sz="1400" b="1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0769" name="Rectangle 7"/>
            <p:cNvSpPr>
              <a:spLocks noChangeArrowheads="1"/>
            </p:cNvSpPr>
            <p:nvPr/>
          </p:nvSpPr>
          <p:spPr bwMode="auto">
            <a:xfrm>
              <a:off x="3092" y="1612"/>
              <a:ext cx="994" cy="163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63360" tIns="25560" rIns="63360" bIns="25560">
              <a:spAutoFit/>
            </a:bodyPr>
            <a:lstStyle/>
            <a:p>
              <a:pPr>
                <a:lnSpc>
                  <a:spcPct val="97000"/>
                </a:lnSpc>
                <a:buFont typeface="Arial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400" b="1">
                  <a:solidFill>
                    <a:srgbClr val="000000"/>
                  </a:solidFill>
                  <a:latin typeface="Arial" charset="0"/>
                </a:rPr>
                <a:t>physical address</a:t>
              </a:r>
            </a:p>
          </p:txBody>
        </p:sp>
        <p:sp>
          <p:nvSpPr>
            <p:cNvPr id="30770" name="Oval 8"/>
            <p:cNvSpPr>
              <a:spLocks noChangeArrowheads="1"/>
            </p:cNvSpPr>
            <p:nvPr/>
          </p:nvSpPr>
          <p:spPr bwMode="auto">
            <a:xfrm>
              <a:off x="1286" y="1410"/>
              <a:ext cx="1127" cy="515"/>
            </a:xfrm>
            <a:prstGeom prst="ellipse">
              <a:avLst/>
            </a:prstGeom>
            <a:noFill/>
            <a:ln w="255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71" name="Oval 9"/>
            <p:cNvSpPr>
              <a:spLocks noChangeArrowheads="1"/>
            </p:cNvSpPr>
            <p:nvPr/>
          </p:nvSpPr>
          <p:spPr bwMode="auto">
            <a:xfrm>
              <a:off x="3032" y="1410"/>
              <a:ext cx="1126" cy="515"/>
            </a:xfrm>
            <a:prstGeom prst="ellipse">
              <a:avLst/>
            </a:prstGeom>
            <a:noFill/>
            <a:ln w="255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72" name="Line 10"/>
            <p:cNvSpPr>
              <a:spLocks noChangeShapeType="1"/>
            </p:cNvSpPr>
            <p:nvPr/>
          </p:nvSpPr>
          <p:spPr bwMode="auto">
            <a:xfrm>
              <a:off x="2477" y="1670"/>
              <a:ext cx="499" cy="1"/>
            </a:xfrm>
            <a:prstGeom prst="line">
              <a:avLst/>
            </a:prstGeom>
            <a:noFill/>
            <a:ln w="25560">
              <a:solidFill>
                <a:srgbClr val="000000"/>
              </a:solidFill>
              <a:miter lim="800000"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73" name="Rectangle 11"/>
            <p:cNvSpPr>
              <a:spLocks noChangeArrowheads="1"/>
            </p:cNvSpPr>
            <p:nvPr/>
          </p:nvSpPr>
          <p:spPr bwMode="auto">
            <a:xfrm>
              <a:off x="1393" y="1247"/>
              <a:ext cx="866" cy="163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63360" tIns="25560" rIns="63360" bIns="25560">
              <a:spAutoFit/>
            </a:bodyPr>
            <a:lstStyle/>
            <a:p>
              <a:pPr>
                <a:lnSpc>
                  <a:spcPct val="97000"/>
                </a:lnSpc>
                <a:buFont typeface="Arial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400" b="1">
                  <a:solidFill>
                    <a:srgbClr val="000000"/>
                  </a:solidFill>
                  <a:latin typeface="Arial" charset="0"/>
                </a:rPr>
                <a:t>address space</a:t>
              </a:r>
            </a:p>
          </p:txBody>
        </p:sp>
        <p:sp>
          <p:nvSpPr>
            <p:cNvPr id="30774" name="Rectangle 12"/>
            <p:cNvSpPr>
              <a:spLocks noChangeArrowheads="1"/>
            </p:cNvSpPr>
            <p:nvPr/>
          </p:nvSpPr>
          <p:spPr bwMode="auto">
            <a:xfrm>
              <a:off x="3158" y="1262"/>
              <a:ext cx="871" cy="163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63360" tIns="25560" rIns="63360" bIns="25560">
              <a:spAutoFit/>
            </a:bodyPr>
            <a:lstStyle/>
            <a:p>
              <a:pPr>
                <a:lnSpc>
                  <a:spcPct val="97000"/>
                </a:lnSpc>
                <a:buFont typeface="Arial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400" b="1">
                  <a:solidFill>
                    <a:srgbClr val="000000"/>
                  </a:solidFill>
                  <a:latin typeface="Arial" charset="0"/>
                </a:rPr>
                <a:t>memory space</a:t>
              </a:r>
            </a:p>
          </p:txBody>
        </p:sp>
        <p:sp>
          <p:nvSpPr>
            <p:cNvPr id="30775" name="Rectangle 13"/>
            <p:cNvSpPr>
              <a:spLocks noChangeArrowheads="1"/>
            </p:cNvSpPr>
            <p:nvPr/>
          </p:nvSpPr>
          <p:spPr bwMode="auto">
            <a:xfrm>
              <a:off x="810" y="1934"/>
              <a:ext cx="3634" cy="163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63360" tIns="25560" rIns="63360" bIns="25560">
              <a:spAutoFit/>
            </a:bodyPr>
            <a:lstStyle/>
            <a:p>
              <a:pPr>
                <a:lnSpc>
                  <a:spcPct val="97000"/>
                </a:lnSpc>
                <a:buFont typeface="Arial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400" b="1">
                  <a:solidFill>
                    <a:srgbClr val="000000"/>
                  </a:solidFill>
                  <a:latin typeface="Arial" charset="0"/>
                </a:rPr>
                <a:t> address generated by programs        actual main memory address</a:t>
              </a:r>
            </a:p>
          </p:txBody>
        </p:sp>
        <p:sp>
          <p:nvSpPr>
            <p:cNvPr id="30776" name="Rectangle 14"/>
            <p:cNvSpPr>
              <a:spLocks noChangeArrowheads="1"/>
            </p:cNvSpPr>
            <p:nvPr/>
          </p:nvSpPr>
          <p:spPr bwMode="auto">
            <a:xfrm>
              <a:off x="2467" y="1494"/>
              <a:ext cx="542" cy="163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63360" tIns="25560" rIns="63360" bIns="25560">
              <a:spAutoFit/>
            </a:bodyPr>
            <a:lstStyle/>
            <a:p>
              <a:pPr>
                <a:lnSpc>
                  <a:spcPct val="97000"/>
                </a:lnSpc>
                <a:buFont typeface="Arial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400" b="1">
                  <a:solidFill>
                    <a:srgbClr val="000000"/>
                  </a:solidFill>
                  <a:latin typeface="Arial" charset="0"/>
                </a:rPr>
                <a:t>Mapping</a:t>
              </a:r>
            </a:p>
          </p:txBody>
        </p:sp>
      </p:grpSp>
      <p:sp>
        <p:nvSpPr>
          <p:cNvPr id="30727" name="Rectangle 15"/>
          <p:cNvSpPr>
            <a:spLocks noChangeArrowheads="1"/>
          </p:cNvSpPr>
          <p:nvPr/>
        </p:nvSpPr>
        <p:spPr bwMode="auto">
          <a:xfrm>
            <a:off x="396875" y="895350"/>
            <a:ext cx="8304213" cy="542925"/>
          </a:xfrm>
          <a:prstGeom prst="rect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28" name="Rectangle 16"/>
          <p:cNvSpPr>
            <a:spLocks noChangeArrowheads="1"/>
          </p:cNvSpPr>
          <p:nvPr/>
        </p:nvSpPr>
        <p:spPr bwMode="auto">
          <a:xfrm>
            <a:off x="2687638" y="4186238"/>
            <a:ext cx="1471612" cy="2809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i="1">
                <a:solidFill>
                  <a:srgbClr val="000000"/>
                </a:solidFill>
                <a:latin typeface="Arial" charset="0"/>
              </a:rPr>
              <a:t>Virtual address</a:t>
            </a:r>
          </a:p>
        </p:txBody>
      </p:sp>
      <p:sp>
        <p:nvSpPr>
          <p:cNvPr id="30729" name="Rectangle 17"/>
          <p:cNvSpPr>
            <a:spLocks noChangeArrowheads="1"/>
          </p:cNvSpPr>
          <p:nvPr/>
        </p:nvSpPr>
        <p:spPr bwMode="auto">
          <a:xfrm>
            <a:off x="3124200" y="4791075"/>
            <a:ext cx="657225" cy="417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Virtual</a:t>
            </a:r>
          </a:p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12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0730" name="Rectangle 18"/>
          <p:cNvSpPr>
            <a:spLocks noChangeArrowheads="1"/>
          </p:cNvSpPr>
          <p:nvPr/>
        </p:nvSpPr>
        <p:spPr bwMode="auto">
          <a:xfrm>
            <a:off x="3054350" y="4954588"/>
            <a:ext cx="766763" cy="417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address</a:t>
            </a:r>
          </a:p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12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0731" name="Rectangle 19"/>
          <p:cNvSpPr>
            <a:spLocks noChangeArrowheads="1"/>
          </p:cNvSpPr>
          <p:nvPr/>
        </p:nvSpPr>
        <p:spPr bwMode="auto">
          <a:xfrm>
            <a:off x="3084513" y="5116513"/>
            <a:ext cx="742950" cy="417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register</a:t>
            </a:r>
          </a:p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12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0732" name="Rectangle 20"/>
          <p:cNvSpPr>
            <a:spLocks noChangeArrowheads="1"/>
          </p:cNvSpPr>
          <p:nvPr/>
        </p:nvSpPr>
        <p:spPr bwMode="auto">
          <a:xfrm>
            <a:off x="4275138" y="4811713"/>
            <a:ext cx="768350" cy="417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Memory</a:t>
            </a:r>
          </a:p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12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0733" name="Rectangle 21"/>
          <p:cNvSpPr>
            <a:spLocks noChangeArrowheads="1"/>
          </p:cNvSpPr>
          <p:nvPr/>
        </p:nvSpPr>
        <p:spPr bwMode="auto">
          <a:xfrm>
            <a:off x="4251325" y="4975225"/>
            <a:ext cx="815975" cy="417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mapping</a:t>
            </a:r>
          </a:p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12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0734" name="Rectangle 22"/>
          <p:cNvSpPr>
            <a:spLocks noChangeArrowheads="1"/>
          </p:cNvSpPr>
          <p:nvPr/>
        </p:nvSpPr>
        <p:spPr bwMode="auto">
          <a:xfrm>
            <a:off x="4397375" y="5137150"/>
            <a:ext cx="534988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table</a:t>
            </a:r>
          </a:p>
        </p:txBody>
      </p:sp>
      <p:sp>
        <p:nvSpPr>
          <p:cNvPr id="30735" name="Rectangle 23"/>
          <p:cNvSpPr>
            <a:spLocks noChangeArrowheads="1"/>
          </p:cNvSpPr>
          <p:nvPr/>
        </p:nvSpPr>
        <p:spPr bwMode="auto">
          <a:xfrm>
            <a:off x="4094163" y="6070600"/>
            <a:ext cx="1165225" cy="417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Memory table</a:t>
            </a:r>
          </a:p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12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0736" name="Rectangle 24"/>
          <p:cNvSpPr>
            <a:spLocks noChangeArrowheads="1"/>
          </p:cNvSpPr>
          <p:nvPr/>
        </p:nvSpPr>
        <p:spPr bwMode="auto">
          <a:xfrm>
            <a:off x="4060825" y="6230938"/>
            <a:ext cx="1219200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buffer register</a:t>
            </a:r>
          </a:p>
        </p:txBody>
      </p:sp>
      <p:sp>
        <p:nvSpPr>
          <p:cNvPr id="30737" name="Rectangle 25"/>
          <p:cNvSpPr>
            <a:spLocks noChangeArrowheads="1"/>
          </p:cNvSpPr>
          <p:nvPr/>
        </p:nvSpPr>
        <p:spPr bwMode="auto">
          <a:xfrm>
            <a:off x="5795963" y="4741863"/>
            <a:ext cx="1166812" cy="417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Main memory</a:t>
            </a:r>
          </a:p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12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0738" name="Rectangle 26"/>
          <p:cNvSpPr>
            <a:spLocks noChangeArrowheads="1"/>
          </p:cNvSpPr>
          <p:nvPr/>
        </p:nvSpPr>
        <p:spPr bwMode="auto">
          <a:xfrm>
            <a:off x="6005513" y="4903788"/>
            <a:ext cx="766762" cy="417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address</a:t>
            </a:r>
          </a:p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12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0739" name="Rectangle 27"/>
          <p:cNvSpPr>
            <a:spLocks noChangeArrowheads="1"/>
          </p:cNvSpPr>
          <p:nvPr/>
        </p:nvSpPr>
        <p:spPr bwMode="auto">
          <a:xfrm>
            <a:off x="6032500" y="5068888"/>
            <a:ext cx="742950" cy="417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register</a:t>
            </a:r>
          </a:p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12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0740" name="Rectangle 28"/>
          <p:cNvSpPr>
            <a:spLocks noChangeArrowheads="1"/>
          </p:cNvSpPr>
          <p:nvPr/>
        </p:nvSpPr>
        <p:spPr bwMode="auto">
          <a:xfrm>
            <a:off x="7408863" y="4881563"/>
            <a:ext cx="528637" cy="417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Main</a:t>
            </a:r>
          </a:p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12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0741" name="Rectangle 29"/>
          <p:cNvSpPr>
            <a:spLocks noChangeArrowheads="1"/>
          </p:cNvSpPr>
          <p:nvPr/>
        </p:nvSpPr>
        <p:spPr bwMode="auto">
          <a:xfrm>
            <a:off x="7288213" y="5045075"/>
            <a:ext cx="776287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memory</a:t>
            </a:r>
          </a:p>
        </p:txBody>
      </p:sp>
      <p:sp>
        <p:nvSpPr>
          <p:cNvPr id="30742" name="Rectangle 30"/>
          <p:cNvSpPr>
            <a:spLocks noChangeArrowheads="1"/>
          </p:cNvSpPr>
          <p:nvPr/>
        </p:nvSpPr>
        <p:spPr bwMode="auto">
          <a:xfrm>
            <a:off x="7145338" y="6070600"/>
            <a:ext cx="1166812" cy="417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Main memory</a:t>
            </a:r>
          </a:p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12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0743" name="Rectangle 31"/>
          <p:cNvSpPr>
            <a:spLocks noChangeArrowheads="1"/>
          </p:cNvSpPr>
          <p:nvPr/>
        </p:nvSpPr>
        <p:spPr bwMode="auto">
          <a:xfrm>
            <a:off x="7143750" y="6235700"/>
            <a:ext cx="1219200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buffer register</a:t>
            </a:r>
          </a:p>
        </p:txBody>
      </p:sp>
      <p:sp>
        <p:nvSpPr>
          <p:cNvPr id="30744" name="Rectangle 32"/>
          <p:cNvSpPr>
            <a:spLocks noChangeArrowheads="1"/>
          </p:cNvSpPr>
          <p:nvPr/>
        </p:nvSpPr>
        <p:spPr bwMode="auto">
          <a:xfrm>
            <a:off x="2982913" y="4743450"/>
            <a:ext cx="863600" cy="712788"/>
          </a:xfrm>
          <a:prstGeom prst="rect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45" name="AutoShape 33"/>
          <p:cNvSpPr>
            <a:spLocks noChangeArrowheads="1"/>
          </p:cNvSpPr>
          <p:nvPr/>
        </p:nvSpPr>
        <p:spPr bwMode="auto">
          <a:xfrm>
            <a:off x="3298825" y="4618038"/>
            <a:ext cx="247650" cy="222250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0 w 21600"/>
              <a:gd name="T9" fmla="*/ 0 h 21600"/>
              <a:gd name="T10" fmla="*/ 0 w 21600"/>
              <a:gd name="T11" fmla="*/ 0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6339 w 21600"/>
              <a:gd name="T19" fmla="*/ 0 h 21600"/>
              <a:gd name="T20" fmla="*/ 15089 w 21600"/>
              <a:gd name="T21" fmla="*/ 10799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 stroke="0">
                <a:moveTo>
                  <a:pt x="6426" y="925"/>
                </a:moveTo>
                <a:cubicBezTo>
                  <a:pt x="7803" y="315"/>
                  <a:pt x="9293" y="-1"/>
                  <a:pt x="10800" y="0"/>
                </a:cubicBezTo>
                <a:cubicBezTo>
                  <a:pt x="12262" y="0"/>
                  <a:pt x="13709" y="297"/>
                  <a:pt x="15053" y="873"/>
                </a:cubicBezTo>
                <a:lnTo>
                  <a:pt x="10800" y="10800"/>
                </a:lnTo>
                <a:close/>
              </a:path>
              <a:path w="21600" h="21600" fill="none">
                <a:moveTo>
                  <a:pt x="6426" y="925"/>
                </a:moveTo>
                <a:cubicBezTo>
                  <a:pt x="7803" y="315"/>
                  <a:pt x="9293" y="-1"/>
                  <a:pt x="10800" y="0"/>
                </a:cubicBezTo>
                <a:cubicBezTo>
                  <a:pt x="12262" y="0"/>
                  <a:pt x="13709" y="297"/>
                  <a:pt x="15053" y="873"/>
                </a:cubicBezTo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46" name="Line 34"/>
          <p:cNvSpPr>
            <a:spLocks noChangeShapeType="1"/>
          </p:cNvSpPr>
          <p:nvPr/>
        </p:nvSpPr>
        <p:spPr bwMode="auto">
          <a:xfrm>
            <a:off x="3421063" y="4418013"/>
            <a:ext cx="1587" cy="211137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47" name="AutoShape 35"/>
          <p:cNvSpPr>
            <a:spLocks noChangeArrowheads="1"/>
          </p:cNvSpPr>
          <p:nvPr/>
        </p:nvSpPr>
        <p:spPr bwMode="auto">
          <a:xfrm>
            <a:off x="4110038" y="4957763"/>
            <a:ext cx="247650" cy="217487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0 w 21600"/>
              <a:gd name="T9" fmla="*/ 0 h 21600"/>
              <a:gd name="T10" fmla="*/ 0 w 21600"/>
              <a:gd name="T11" fmla="*/ 0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1600"/>
              <a:gd name="T19" fmla="*/ 6509 h 21600"/>
              <a:gd name="T20" fmla="*/ 10799 w 21600"/>
              <a:gd name="T21" fmla="*/ 15259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 stroke="0">
                <a:moveTo>
                  <a:pt x="873" y="15053"/>
                </a:moveTo>
                <a:cubicBezTo>
                  <a:pt x="297" y="13709"/>
                  <a:pt x="0" y="12262"/>
                  <a:pt x="0" y="10800"/>
                </a:cubicBezTo>
                <a:cubicBezTo>
                  <a:pt x="-1" y="9293"/>
                  <a:pt x="315" y="7803"/>
                  <a:pt x="925" y="6426"/>
                </a:cubicBezTo>
                <a:lnTo>
                  <a:pt x="10800" y="10800"/>
                </a:lnTo>
                <a:close/>
              </a:path>
              <a:path w="21600" h="21600" fill="none">
                <a:moveTo>
                  <a:pt x="873" y="15053"/>
                </a:moveTo>
                <a:cubicBezTo>
                  <a:pt x="297" y="13709"/>
                  <a:pt x="0" y="12262"/>
                  <a:pt x="0" y="10800"/>
                </a:cubicBezTo>
                <a:cubicBezTo>
                  <a:pt x="-1" y="9293"/>
                  <a:pt x="315" y="7803"/>
                  <a:pt x="925" y="6426"/>
                </a:cubicBezTo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48" name="Line 36"/>
          <p:cNvSpPr>
            <a:spLocks noChangeShapeType="1"/>
          </p:cNvSpPr>
          <p:nvPr/>
        </p:nvSpPr>
        <p:spPr bwMode="auto">
          <a:xfrm>
            <a:off x="3863975" y="5072063"/>
            <a:ext cx="258763" cy="1587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49" name="Rectangle 37"/>
          <p:cNvSpPr>
            <a:spLocks noChangeArrowheads="1"/>
          </p:cNvSpPr>
          <p:nvPr/>
        </p:nvSpPr>
        <p:spPr bwMode="auto">
          <a:xfrm>
            <a:off x="4238625" y="4418013"/>
            <a:ext cx="865188" cy="1363662"/>
          </a:xfrm>
          <a:prstGeom prst="rect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50" name="Rectangle 38"/>
          <p:cNvSpPr>
            <a:spLocks noChangeArrowheads="1"/>
          </p:cNvSpPr>
          <p:nvPr/>
        </p:nvSpPr>
        <p:spPr bwMode="auto">
          <a:xfrm>
            <a:off x="4095750" y="6075363"/>
            <a:ext cx="1152525" cy="371475"/>
          </a:xfrm>
          <a:prstGeom prst="rect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51" name="AutoShape 39"/>
          <p:cNvSpPr>
            <a:spLocks noChangeArrowheads="1"/>
          </p:cNvSpPr>
          <p:nvPr/>
        </p:nvSpPr>
        <p:spPr bwMode="auto">
          <a:xfrm>
            <a:off x="4556125" y="5946775"/>
            <a:ext cx="247650" cy="222250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0 w 21600"/>
              <a:gd name="T9" fmla="*/ 0 h 21600"/>
              <a:gd name="T10" fmla="*/ 0 w 21600"/>
              <a:gd name="T11" fmla="*/ 0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6339 w 21600"/>
              <a:gd name="T19" fmla="*/ 0 h 21600"/>
              <a:gd name="T20" fmla="*/ 15089 w 21600"/>
              <a:gd name="T21" fmla="*/ 10799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 stroke="0">
                <a:moveTo>
                  <a:pt x="6426" y="925"/>
                </a:moveTo>
                <a:cubicBezTo>
                  <a:pt x="7803" y="315"/>
                  <a:pt x="9293" y="-1"/>
                  <a:pt x="10800" y="0"/>
                </a:cubicBezTo>
                <a:cubicBezTo>
                  <a:pt x="12262" y="0"/>
                  <a:pt x="13709" y="297"/>
                  <a:pt x="15053" y="873"/>
                </a:cubicBezTo>
                <a:lnTo>
                  <a:pt x="10800" y="10800"/>
                </a:lnTo>
                <a:close/>
              </a:path>
              <a:path w="21600" h="21600" fill="none">
                <a:moveTo>
                  <a:pt x="6426" y="925"/>
                </a:moveTo>
                <a:cubicBezTo>
                  <a:pt x="7803" y="315"/>
                  <a:pt x="9293" y="-1"/>
                  <a:pt x="10800" y="0"/>
                </a:cubicBezTo>
                <a:cubicBezTo>
                  <a:pt x="12262" y="0"/>
                  <a:pt x="13709" y="297"/>
                  <a:pt x="15053" y="873"/>
                </a:cubicBezTo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52" name="Line 40"/>
          <p:cNvSpPr>
            <a:spLocks noChangeShapeType="1"/>
          </p:cNvSpPr>
          <p:nvPr/>
        </p:nvSpPr>
        <p:spPr bwMode="auto">
          <a:xfrm>
            <a:off x="4678363" y="5784850"/>
            <a:ext cx="1587" cy="171450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53" name="AutoShape 41"/>
          <p:cNvSpPr>
            <a:spLocks noChangeArrowheads="1"/>
          </p:cNvSpPr>
          <p:nvPr/>
        </p:nvSpPr>
        <p:spPr bwMode="auto">
          <a:xfrm>
            <a:off x="5367338" y="6145213"/>
            <a:ext cx="247650" cy="220662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0 w 21600"/>
              <a:gd name="T9" fmla="*/ 0 h 21600"/>
              <a:gd name="T10" fmla="*/ 0 w 21600"/>
              <a:gd name="T11" fmla="*/ 0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1600"/>
              <a:gd name="T19" fmla="*/ 6509 h 21600"/>
              <a:gd name="T20" fmla="*/ 10799 w 21600"/>
              <a:gd name="T21" fmla="*/ 15259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 stroke="0">
                <a:moveTo>
                  <a:pt x="873" y="15053"/>
                </a:moveTo>
                <a:cubicBezTo>
                  <a:pt x="297" y="13709"/>
                  <a:pt x="0" y="12262"/>
                  <a:pt x="0" y="10800"/>
                </a:cubicBezTo>
                <a:cubicBezTo>
                  <a:pt x="-1" y="9293"/>
                  <a:pt x="315" y="7803"/>
                  <a:pt x="925" y="6426"/>
                </a:cubicBezTo>
                <a:lnTo>
                  <a:pt x="10800" y="10800"/>
                </a:lnTo>
                <a:close/>
              </a:path>
              <a:path w="21600" h="21600" fill="none">
                <a:moveTo>
                  <a:pt x="873" y="15053"/>
                </a:moveTo>
                <a:cubicBezTo>
                  <a:pt x="297" y="13709"/>
                  <a:pt x="0" y="12262"/>
                  <a:pt x="0" y="10800"/>
                </a:cubicBezTo>
                <a:cubicBezTo>
                  <a:pt x="-1" y="9293"/>
                  <a:pt x="315" y="7803"/>
                  <a:pt x="925" y="6426"/>
                </a:cubicBezTo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54" name="Line 42"/>
          <p:cNvSpPr>
            <a:spLocks noChangeShapeType="1"/>
          </p:cNvSpPr>
          <p:nvPr/>
        </p:nvSpPr>
        <p:spPr bwMode="auto">
          <a:xfrm>
            <a:off x="5254625" y="6257925"/>
            <a:ext cx="120650" cy="4763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55" name="Rectangle 43"/>
          <p:cNvSpPr>
            <a:spLocks noChangeArrowheads="1"/>
          </p:cNvSpPr>
          <p:nvPr/>
        </p:nvSpPr>
        <p:spPr bwMode="auto">
          <a:xfrm>
            <a:off x="5797550" y="4743450"/>
            <a:ext cx="1117600" cy="712788"/>
          </a:xfrm>
          <a:prstGeom prst="rect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56" name="Line 44"/>
          <p:cNvSpPr>
            <a:spLocks noChangeShapeType="1"/>
          </p:cNvSpPr>
          <p:nvPr/>
        </p:nvSpPr>
        <p:spPr bwMode="auto">
          <a:xfrm>
            <a:off x="5497513" y="4532313"/>
            <a:ext cx="833437" cy="1587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57" name="AutoShape 45"/>
          <p:cNvSpPr>
            <a:spLocks noChangeArrowheads="1"/>
          </p:cNvSpPr>
          <p:nvPr/>
        </p:nvSpPr>
        <p:spPr bwMode="auto">
          <a:xfrm>
            <a:off x="6191250" y="4618038"/>
            <a:ext cx="250825" cy="222250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0 w 21600"/>
              <a:gd name="T9" fmla="*/ 0 h 21600"/>
              <a:gd name="T10" fmla="*/ 0 w 21600"/>
              <a:gd name="T11" fmla="*/ 0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6339 w 21600"/>
              <a:gd name="T19" fmla="*/ 0 h 21600"/>
              <a:gd name="T20" fmla="*/ 15089 w 21600"/>
              <a:gd name="T21" fmla="*/ 10799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 stroke="0">
                <a:moveTo>
                  <a:pt x="6426" y="925"/>
                </a:moveTo>
                <a:cubicBezTo>
                  <a:pt x="7803" y="315"/>
                  <a:pt x="9293" y="-1"/>
                  <a:pt x="10800" y="0"/>
                </a:cubicBezTo>
                <a:cubicBezTo>
                  <a:pt x="12262" y="0"/>
                  <a:pt x="13709" y="297"/>
                  <a:pt x="15053" y="873"/>
                </a:cubicBezTo>
                <a:lnTo>
                  <a:pt x="10800" y="10800"/>
                </a:lnTo>
                <a:close/>
              </a:path>
              <a:path w="21600" h="21600" fill="none">
                <a:moveTo>
                  <a:pt x="6426" y="925"/>
                </a:moveTo>
                <a:cubicBezTo>
                  <a:pt x="7803" y="315"/>
                  <a:pt x="9293" y="-1"/>
                  <a:pt x="10800" y="0"/>
                </a:cubicBezTo>
                <a:cubicBezTo>
                  <a:pt x="12262" y="0"/>
                  <a:pt x="13709" y="297"/>
                  <a:pt x="15053" y="873"/>
                </a:cubicBezTo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58" name="Line 46"/>
          <p:cNvSpPr>
            <a:spLocks noChangeShapeType="1"/>
          </p:cNvSpPr>
          <p:nvPr/>
        </p:nvSpPr>
        <p:spPr bwMode="auto">
          <a:xfrm>
            <a:off x="6316663" y="4546600"/>
            <a:ext cx="1587" cy="82550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59" name="AutoShape 47"/>
          <p:cNvSpPr>
            <a:spLocks noChangeArrowheads="1"/>
          </p:cNvSpPr>
          <p:nvPr/>
        </p:nvSpPr>
        <p:spPr bwMode="auto">
          <a:xfrm>
            <a:off x="7158038" y="4959350"/>
            <a:ext cx="247650" cy="220663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0 w 21600"/>
              <a:gd name="T9" fmla="*/ 0 h 21600"/>
              <a:gd name="T10" fmla="*/ 0 w 21600"/>
              <a:gd name="T11" fmla="*/ 0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1600"/>
              <a:gd name="T19" fmla="*/ 6509 h 21600"/>
              <a:gd name="T20" fmla="*/ 10799 w 21600"/>
              <a:gd name="T21" fmla="*/ 15259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 stroke="0">
                <a:moveTo>
                  <a:pt x="873" y="15053"/>
                </a:moveTo>
                <a:cubicBezTo>
                  <a:pt x="297" y="13709"/>
                  <a:pt x="0" y="12262"/>
                  <a:pt x="0" y="10800"/>
                </a:cubicBezTo>
                <a:cubicBezTo>
                  <a:pt x="-1" y="9293"/>
                  <a:pt x="315" y="7803"/>
                  <a:pt x="925" y="6426"/>
                </a:cubicBezTo>
                <a:lnTo>
                  <a:pt x="10800" y="10800"/>
                </a:lnTo>
                <a:close/>
              </a:path>
              <a:path w="21600" h="21600" fill="none">
                <a:moveTo>
                  <a:pt x="873" y="15053"/>
                </a:moveTo>
                <a:cubicBezTo>
                  <a:pt x="297" y="13709"/>
                  <a:pt x="0" y="12262"/>
                  <a:pt x="0" y="10800"/>
                </a:cubicBezTo>
                <a:cubicBezTo>
                  <a:pt x="-1" y="9293"/>
                  <a:pt x="315" y="7803"/>
                  <a:pt x="925" y="6426"/>
                </a:cubicBezTo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60" name="Line 48"/>
          <p:cNvSpPr>
            <a:spLocks noChangeShapeType="1"/>
          </p:cNvSpPr>
          <p:nvPr/>
        </p:nvSpPr>
        <p:spPr bwMode="auto">
          <a:xfrm>
            <a:off x="6911975" y="5076825"/>
            <a:ext cx="249238" cy="1588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61" name="Rectangle 49"/>
          <p:cNvSpPr>
            <a:spLocks noChangeArrowheads="1"/>
          </p:cNvSpPr>
          <p:nvPr/>
        </p:nvSpPr>
        <p:spPr bwMode="auto">
          <a:xfrm>
            <a:off x="7291388" y="4546600"/>
            <a:ext cx="787400" cy="1106488"/>
          </a:xfrm>
          <a:prstGeom prst="rect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62" name="Rectangle 50"/>
          <p:cNvSpPr>
            <a:spLocks noChangeArrowheads="1"/>
          </p:cNvSpPr>
          <p:nvPr/>
        </p:nvSpPr>
        <p:spPr bwMode="auto">
          <a:xfrm>
            <a:off x="7134225" y="6075363"/>
            <a:ext cx="1166813" cy="371475"/>
          </a:xfrm>
          <a:prstGeom prst="rect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63" name="AutoShape 51"/>
          <p:cNvSpPr>
            <a:spLocks noChangeArrowheads="1"/>
          </p:cNvSpPr>
          <p:nvPr/>
        </p:nvSpPr>
        <p:spPr bwMode="auto">
          <a:xfrm>
            <a:off x="7608888" y="5946775"/>
            <a:ext cx="247650" cy="222250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0 w 21600"/>
              <a:gd name="T9" fmla="*/ 0 h 21600"/>
              <a:gd name="T10" fmla="*/ 0 w 21600"/>
              <a:gd name="T11" fmla="*/ 0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6339 w 21600"/>
              <a:gd name="T19" fmla="*/ 0 h 21600"/>
              <a:gd name="T20" fmla="*/ 15089 w 21600"/>
              <a:gd name="T21" fmla="*/ 10799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 stroke="0">
                <a:moveTo>
                  <a:pt x="6426" y="925"/>
                </a:moveTo>
                <a:cubicBezTo>
                  <a:pt x="7803" y="315"/>
                  <a:pt x="9293" y="-1"/>
                  <a:pt x="10800" y="0"/>
                </a:cubicBezTo>
                <a:cubicBezTo>
                  <a:pt x="12262" y="0"/>
                  <a:pt x="13709" y="297"/>
                  <a:pt x="15053" y="873"/>
                </a:cubicBezTo>
                <a:lnTo>
                  <a:pt x="10800" y="10800"/>
                </a:lnTo>
                <a:close/>
              </a:path>
              <a:path w="21600" h="21600" fill="none">
                <a:moveTo>
                  <a:pt x="6426" y="925"/>
                </a:moveTo>
                <a:cubicBezTo>
                  <a:pt x="7803" y="315"/>
                  <a:pt x="9293" y="-1"/>
                  <a:pt x="10800" y="0"/>
                </a:cubicBezTo>
                <a:cubicBezTo>
                  <a:pt x="12262" y="0"/>
                  <a:pt x="13709" y="297"/>
                  <a:pt x="15053" y="873"/>
                </a:cubicBezTo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64" name="Line 52"/>
          <p:cNvSpPr>
            <a:spLocks noChangeShapeType="1"/>
          </p:cNvSpPr>
          <p:nvPr/>
        </p:nvSpPr>
        <p:spPr bwMode="auto">
          <a:xfrm>
            <a:off x="7731125" y="5659438"/>
            <a:ext cx="1588" cy="296862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65" name="Rectangle 53"/>
          <p:cNvSpPr>
            <a:spLocks noChangeArrowheads="1"/>
          </p:cNvSpPr>
          <p:nvPr/>
        </p:nvSpPr>
        <p:spPr bwMode="auto">
          <a:xfrm>
            <a:off x="5492750" y="5702300"/>
            <a:ext cx="95567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i="1">
                <a:solidFill>
                  <a:srgbClr val="000000"/>
                </a:solidFill>
                <a:latin typeface="Arial" charset="0"/>
              </a:rPr>
              <a:t>Physical </a:t>
            </a:r>
          </a:p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i="1">
                <a:solidFill>
                  <a:srgbClr val="000000"/>
                </a:solidFill>
                <a:latin typeface="Arial" charset="0"/>
              </a:rPr>
              <a:t>Address</a:t>
            </a:r>
          </a:p>
        </p:txBody>
      </p:sp>
      <p:sp>
        <p:nvSpPr>
          <p:cNvPr id="30767" name="Line 55"/>
          <p:cNvSpPr>
            <a:spLocks noChangeShapeType="1"/>
          </p:cNvSpPr>
          <p:nvPr/>
        </p:nvSpPr>
        <p:spPr bwMode="auto">
          <a:xfrm>
            <a:off x="5487988" y="4527550"/>
            <a:ext cx="1587" cy="1743075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57" name="Picture 56" descr="RIMT University">
            <a:extLst>
              <a:ext uri="{FF2B5EF4-FFF2-40B4-BE49-F238E27FC236}">
                <a16:creationId xmlns:lc="http://schemas.openxmlformats.org/drawingml/2006/lockedCanvas"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6501" y="80962"/>
            <a:ext cx="1477648" cy="681038"/>
          </a:xfrm>
          <a:prstGeom prst="rect">
            <a:avLst/>
          </a:prstGeom>
          <a:noFill/>
          <a:extLst>
            <a:ext uri="{909E8E84-426E-40DD-AFC4-6F175D3DCCD1}">
              <a14:hiddenFill xmlns:lc="http://schemas.openxmlformats.org/drawingml/2006/lockedCanvas"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8" name="Rectangle 57">
            <a:extLst>
              <a:ext uri="{FF2B5EF4-FFF2-40B4-BE49-F238E27FC236}">
                <a16:creationId xmlns:lc="http://schemas.openxmlformats.org/drawingml/2006/lockedCanvas"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89851" y="6472237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Grp="1" noChangeArrowheads="1"/>
          </p:cNvSpPr>
          <p:nvPr>
            <p:ph type="title"/>
          </p:nvPr>
        </p:nvSpPr>
        <p:spPr>
          <a:xfrm>
            <a:off x="193675" y="273050"/>
            <a:ext cx="8782050" cy="452438"/>
          </a:xfrm>
        </p:spPr>
        <p:txBody>
          <a:bodyPr/>
          <a:lstStyle/>
          <a:p>
            <a:pPr fontAlgn="auto">
              <a:lnSpc>
                <a:spcPct val="90000"/>
              </a:lnSpc>
              <a:spcAft>
                <a:spcPts val="0"/>
              </a:spcAft>
              <a:buClr>
                <a:srgbClr val="000000"/>
              </a:buClr>
              <a:tabLst>
                <a:tab pos="0" algn="l"/>
                <a:tab pos="760413" algn="l"/>
                <a:tab pos="1522413" algn="l"/>
                <a:tab pos="2286000" algn="l"/>
                <a:tab pos="3046413" algn="l"/>
                <a:tab pos="3808413" algn="l"/>
                <a:tab pos="4572000" algn="l"/>
                <a:tab pos="5332413" algn="l"/>
                <a:tab pos="6094413" algn="l"/>
                <a:tab pos="6858000" algn="l"/>
                <a:tab pos="7618413" algn="l"/>
                <a:tab pos="8380413" algn="l"/>
                <a:tab pos="9144000" algn="l"/>
                <a:tab pos="9904413" algn="l"/>
                <a:tab pos="10666413" algn="l"/>
              </a:tabLst>
              <a:defRPr/>
            </a:pPr>
            <a:r>
              <a:rPr lang="en-GB" sz="2400">
                <a:solidFill>
                  <a:srgbClr val="000000"/>
                </a:solidFill>
              </a:rPr>
              <a:t>ADDRESS  MAPPING</a:t>
            </a:r>
          </a:p>
        </p:txBody>
      </p:sp>
      <p:sp>
        <p:nvSpPr>
          <p:cNvPr id="31747" name="Rectangle 2"/>
          <p:cNvSpPr>
            <a:spLocks noChangeArrowheads="1"/>
          </p:cNvSpPr>
          <p:nvPr/>
        </p:nvSpPr>
        <p:spPr bwMode="auto">
          <a:xfrm>
            <a:off x="323850" y="3048000"/>
            <a:ext cx="6451600" cy="3175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63360" tIns="25560" rIns="63360" bIns="25560">
            <a:spAutoFit/>
          </a:bodyPr>
          <a:lstStyle/>
          <a:p>
            <a:pPr>
              <a:lnSpc>
                <a:spcPct val="97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>
                <a:solidFill>
                  <a:srgbClr val="000000"/>
                </a:solidFill>
                <a:latin typeface="Arial" charset="0"/>
              </a:rPr>
              <a:t>Organization of memory Mapping Table in a paged system</a:t>
            </a:r>
          </a:p>
        </p:txBody>
      </p:sp>
      <p:sp>
        <p:nvSpPr>
          <p:cNvPr id="31748" name="Rectangle 3"/>
          <p:cNvSpPr>
            <a:spLocks noChangeArrowheads="1"/>
          </p:cNvSpPr>
          <p:nvPr/>
        </p:nvSpPr>
        <p:spPr bwMode="auto">
          <a:xfrm>
            <a:off x="560388" y="866775"/>
            <a:ext cx="5999162" cy="9937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>
                <a:solidFill>
                  <a:srgbClr val="000000"/>
                </a:solidFill>
                <a:latin typeface="Arial" charset="0"/>
              </a:rPr>
              <a:t>Address Space and Memory Space are each divided</a:t>
            </a:r>
          </a:p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>
                <a:solidFill>
                  <a:srgbClr val="000000"/>
                </a:solidFill>
                <a:latin typeface="Arial" charset="0"/>
              </a:rPr>
              <a:t>into fixed size group of words called </a:t>
            </a:r>
            <a:r>
              <a:rPr lang="en-GB" sz="1800" b="1" i="1">
                <a:solidFill>
                  <a:srgbClr val="000000"/>
                </a:solidFill>
                <a:latin typeface="Arial" charset="0"/>
              </a:rPr>
              <a:t>blocks</a:t>
            </a:r>
            <a:r>
              <a:rPr lang="en-GB" sz="1800" b="1">
                <a:solidFill>
                  <a:srgbClr val="000000"/>
                </a:solidFill>
                <a:latin typeface="Arial" charset="0"/>
              </a:rPr>
              <a:t>  or </a:t>
            </a:r>
            <a:r>
              <a:rPr lang="en-GB" sz="1800" b="1" i="1">
                <a:solidFill>
                  <a:srgbClr val="000000"/>
                </a:solidFill>
                <a:latin typeface="Arial" charset="0"/>
              </a:rPr>
              <a:t>pages</a:t>
            </a:r>
          </a:p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1200" b="1" i="1">
              <a:solidFill>
                <a:srgbClr val="000000"/>
              </a:solidFill>
              <a:latin typeface="Arial" charset="0"/>
            </a:endParaRPr>
          </a:p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>
                <a:solidFill>
                  <a:srgbClr val="000000"/>
                </a:solidFill>
                <a:latin typeface="Arial" charset="0"/>
              </a:rPr>
              <a:t>1K words group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4745038" y="1547813"/>
            <a:ext cx="782637" cy="1585912"/>
            <a:chOff x="2989" y="975"/>
            <a:chExt cx="493" cy="999"/>
          </a:xfrm>
        </p:grpSpPr>
        <p:sp>
          <p:nvSpPr>
            <p:cNvPr id="31851" name="Rectangle 5"/>
            <p:cNvSpPr>
              <a:spLocks noChangeArrowheads="1"/>
            </p:cNvSpPr>
            <p:nvPr/>
          </p:nvSpPr>
          <p:spPr bwMode="auto">
            <a:xfrm>
              <a:off x="3028" y="975"/>
              <a:ext cx="424" cy="16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360" tIns="44280" rIns="90360" bIns="44280">
              <a:spAutoFit/>
            </a:bodyPr>
            <a:lstStyle/>
            <a:p>
              <a:pPr>
                <a:lnSpc>
                  <a:spcPct val="90000"/>
                </a:lnSpc>
                <a:buFont typeface="Arial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200" b="1">
                  <a:solidFill>
                    <a:srgbClr val="000000"/>
                  </a:solidFill>
                  <a:latin typeface="Arial" charset="0"/>
                </a:rPr>
                <a:t>Page 0</a:t>
              </a:r>
            </a:p>
          </p:txBody>
        </p:sp>
        <p:sp>
          <p:nvSpPr>
            <p:cNvPr id="31852" name="Rectangle 6"/>
            <p:cNvSpPr>
              <a:spLocks noChangeArrowheads="1"/>
            </p:cNvSpPr>
            <p:nvPr/>
          </p:nvSpPr>
          <p:spPr bwMode="auto">
            <a:xfrm>
              <a:off x="2989" y="978"/>
              <a:ext cx="494" cy="123"/>
            </a:xfrm>
            <a:prstGeom prst="rect">
              <a:avLst/>
            </a:prstGeom>
            <a:noFill/>
            <a:ln w="255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853" name="Rectangle 7"/>
            <p:cNvSpPr>
              <a:spLocks noChangeArrowheads="1"/>
            </p:cNvSpPr>
            <p:nvPr/>
          </p:nvSpPr>
          <p:spPr bwMode="auto">
            <a:xfrm>
              <a:off x="3028" y="1095"/>
              <a:ext cx="424" cy="16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360" tIns="44280" rIns="90360" bIns="44280">
              <a:spAutoFit/>
            </a:bodyPr>
            <a:lstStyle/>
            <a:p>
              <a:pPr>
                <a:lnSpc>
                  <a:spcPct val="90000"/>
                </a:lnSpc>
                <a:buFont typeface="Arial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200" b="1">
                  <a:solidFill>
                    <a:srgbClr val="000000"/>
                  </a:solidFill>
                  <a:latin typeface="Arial" charset="0"/>
                </a:rPr>
                <a:t>Page 1</a:t>
              </a:r>
            </a:p>
          </p:txBody>
        </p:sp>
        <p:sp>
          <p:nvSpPr>
            <p:cNvPr id="31854" name="Rectangle 8"/>
            <p:cNvSpPr>
              <a:spLocks noChangeArrowheads="1"/>
            </p:cNvSpPr>
            <p:nvPr/>
          </p:nvSpPr>
          <p:spPr bwMode="auto">
            <a:xfrm>
              <a:off x="2989" y="1097"/>
              <a:ext cx="494" cy="122"/>
            </a:xfrm>
            <a:prstGeom prst="rect">
              <a:avLst/>
            </a:prstGeom>
            <a:noFill/>
            <a:ln w="255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855" name="Rectangle 9"/>
            <p:cNvSpPr>
              <a:spLocks noChangeArrowheads="1"/>
            </p:cNvSpPr>
            <p:nvPr/>
          </p:nvSpPr>
          <p:spPr bwMode="auto">
            <a:xfrm>
              <a:off x="3028" y="1216"/>
              <a:ext cx="423" cy="16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360" tIns="44280" rIns="90360" bIns="44280">
              <a:spAutoFit/>
            </a:bodyPr>
            <a:lstStyle/>
            <a:p>
              <a:pPr>
                <a:lnSpc>
                  <a:spcPct val="90000"/>
                </a:lnSpc>
                <a:buFont typeface="Arial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200" b="1">
                  <a:solidFill>
                    <a:srgbClr val="000000"/>
                  </a:solidFill>
                  <a:latin typeface="Arial" charset="0"/>
                </a:rPr>
                <a:t>Page 2</a:t>
              </a:r>
            </a:p>
          </p:txBody>
        </p:sp>
        <p:sp>
          <p:nvSpPr>
            <p:cNvPr id="31856" name="Rectangle 10"/>
            <p:cNvSpPr>
              <a:spLocks noChangeArrowheads="1"/>
            </p:cNvSpPr>
            <p:nvPr/>
          </p:nvSpPr>
          <p:spPr bwMode="auto">
            <a:xfrm>
              <a:off x="2989" y="1217"/>
              <a:ext cx="494" cy="121"/>
            </a:xfrm>
            <a:prstGeom prst="rect">
              <a:avLst/>
            </a:prstGeom>
            <a:noFill/>
            <a:ln w="255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857" name="Rectangle 11"/>
            <p:cNvSpPr>
              <a:spLocks noChangeArrowheads="1"/>
            </p:cNvSpPr>
            <p:nvPr/>
          </p:nvSpPr>
          <p:spPr bwMode="auto">
            <a:xfrm>
              <a:off x="3028" y="1336"/>
              <a:ext cx="424" cy="16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360" tIns="44280" rIns="90360" bIns="44280">
              <a:spAutoFit/>
            </a:bodyPr>
            <a:lstStyle/>
            <a:p>
              <a:pPr>
                <a:lnSpc>
                  <a:spcPct val="90000"/>
                </a:lnSpc>
                <a:buFont typeface="Arial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200" b="1">
                  <a:solidFill>
                    <a:srgbClr val="000000"/>
                  </a:solidFill>
                  <a:latin typeface="Arial" charset="0"/>
                </a:rPr>
                <a:t>Page 3</a:t>
              </a:r>
            </a:p>
          </p:txBody>
        </p:sp>
        <p:sp>
          <p:nvSpPr>
            <p:cNvPr id="31858" name="Rectangle 12"/>
            <p:cNvSpPr>
              <a:spLocks noChangeArrowheads="1"/>
            </p:cNvSpPr>
            <p:nvPr/>
          </p:nvSpPr>
          <p:spPr bwMode="auto">
            <a:xfrm>
              <a:off x="2989" y="1337"/>
              <a:ext cx="494" cy="128"/>
            </a:xfrm>
            <a:prstGeom prst="rect">
              <a:avLst/>
            </a:prstGeom>
            <a:noFill/>
            <a:ln w="255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859" name="Rectangle 13"/>
            <p:cNvSpPr>
              <a:spLocks noChangeArrowheads="1"/>
            </p:cNvSpPr>
            <p:nvPr/>
          </p:nvSpPr>
          <p:spPr bwMode="auto">
            <a:xfrm>
              <a:off x="3027" y="1456"/>
              <a:ext cx="425" cy="16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360" tIns="44280" rIns="90360" bIns="44280">
              <a:spAutoFit/>
            </a:bodyPr>
            <a:lstStyle/>
            <a:p>
              <a:pPr>
                <a:lnSpc>
                  <a:spcPct val="90000"/>
                </a:lnSpc>
                <a:buFont typeface="Arial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200" b="1">
                  <a:solidFill>
                    <a:srgbClr val="000000"/>
                  </a:solidFill>
                  <a:latin typeface="Arial" charset="0"/>
                </a:rPr>
                <a:t>Page 4</a:t>
              </a:r>
            </a:p>
          </p:txBody>
        </p:sp>
        <p:sp>
          <p:nvSpPr>
            <p:cNvPr id="31860" name="Rectangle 14"/>
            <p:cNvSpPr>
              <a:spLocks noChangeArrowheads="1"/>
            </p:cNvSpPr>
            <p:nvPr/>
          </p:nvSpPr>
          <p:spPr bwMode="auto">
            <a:xfrm>
              <a:off x="2989" y="1462"/>
              <a:ext cx="494" cy="117"/>
            </a:xfrm>
            <a:prstGeom prst="rect">
              <a:avLst/>
            </a:prstGeom>
            <a:noFill/>
            <a:ln w="255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861" name="Rectangle 15"/>
            <p:cNvSpPr>
              <a:spLocks noChangeArrowheads="1"/>
            </p:cNvSpPr>
            <p:nvPr/>
          </p:nvSpPr>
          <p:spPr bwMode="auto">
            <a:xfrm>
              <a:off x="3028" y="1576"/>
              <a:ext cx="424" cy="16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360" tIns="44280" rIns="90360" bIns="44280">
              <a:spAutoFit/>
            </a:bodyPr>
            <a:lstStyle/>
            <a:p>
              <a:pPr>
                <a:lnSpc>
                  <a:spcPct val="90000"/>
                </a:lnSpc>
                <a:buFont typeface="Arial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200" b="1">
                  <a:solidFill>
                    <a:srgbClr val="000000"/>
                  </a:solidFill>
                  <a:latin typeface="Arial" charset="0"/>
                </a:rPr>
                <a:t>Page 5</a:t>
              </a:r>
            </a:p>
          </p:txBody>
        </p:sp>
        <p:sp>
          <p:nvSpPr>
            <p:cNvPr id="31862" name="Rectangle 16"/>
            <p:cNvSpPr>
              <a:spLocks noChangeArrowheads="1"/>
            </p:cNvSpPr>
            <p:nvPr/>
          </p:nvSpPr>
          <p:spPr bwMode="auto">
            <a:xfrm>
              <a:off x="2989" y="1577"/>
              <a:ext cx="494" cy="122"/>
            </a:xfrm>
            <a:prstGeom prst="rect">
              <a:avLst/>
            </a:prstGeom>
            <a:noFill/>
            <a:ln w="255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863" name="Rectangle 17"/>
            <p:cNvSpPr>
              <a:spLocks noChangeArrowheads="1"/>
            </p:cNvSpPr>
            <p:nvPr/>
          </p:nvSpPr>
          <p:spPr bwMode="auto">
            <a:xfrm>
              <a:off x="3028" y="1696"/>
              <a:ext cx="424" cy="16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360" tIns="44280" rIns="90360" bIns="44280">
              <a:spAutoFit/>
            </a:bodyPr>
            <a:lstStyle/>
            <a:p>
              <a:pPr>
                <a:lnSpc>
                  <a:spcPct val="90000"/>
                </a:lnSpc>
                <a:buFont typeface="Arial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200" b="1">
                  <a:solidFill>
                    <a:srgbClr val="000000"/>
                  </a:solidFill>
                  <a:latin typeface="Arial" charset="0"/>
                </a:rPr>
                <a:t>Page 6</a:t>
              </a:r>
            </a:p>
          </p:txBody>
        </p:sp>
        <p:sp>
          <p:nvSpPr>
            <p:cNvPr id="31864" name="Rectangle 18"/>
            <p:cNvSpPr>
              <a:spLocks noChangeArrowheads="1"/>
            </p:cNvSpPr>
            <p:nvPr/>
          </p:nvSpPr>
          <p:spPr bwMode="auto">
            <a:xfrm>
              <a:off x="2989" y="1698"/>
              <a:ext cx="494" cy="121"/>
            </a:xfrm>
            <a:prstGeom prst="rect">
              <a:avLst/>
            </a:prstGeom>
            <a:noFill/>
            <a:ln w="255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865" name="Rectangle 19"/>
            <p:cNvSpPr>
              <a:spLocks noChangeArrowheads="1"/>
            </p:cNvSpPr>
            <p:nvPr/>
          </p:nvSpPr>
          <p:spPr bwMode="auto">
            <a:xfrm>
              <a:off x="3028" y="1815"/>
              <a:ext cx="423" cy="16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360" tIns="44280" rIns="90360" bIns="44280">
              <a:spAutoFit/>
            </a:bodyPr>
            <a:lstStyle/>
            <a:p>
              <a:pPr>
                <a:lnSpc>
                  <a:spcPct val="90000"/>
                </a:lnSpc>
                <a:buFont typeface="Arial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200" b="1">
                  <a:solidFill>
                    <a:srgbClr val="000000"/>
                  </a:solidFill>
                  <a:latin typeface="Arial" charset="0"/>
                </a:rPr>
                <a:t>Page 7</a:t>
              </a:r>
            </a:p>
          </p:txBody>
        </p:sp>
        <p:sp>
          <p:nvSpPr>
            <p:cNvPr id="31866" name="Rectangle 20"/>
            <p:cNvSpPr>
              <a:spLocks noChangeArrowheads="1"/>
            </p:cNvSpPr>
            <p:nvPr/>
          </p:nvSpPr>
          <p:spPr bwMode="auto">
            <a:xfrm>
              <a:off x="2989" y="1818"/>
              <a:ext cx="494" cy="106"/>
            </a:xfrm>
            <a:prstGeom prst="rect">
              <a:avLst/>
            </a:prstGeom>
            <a:noFill/>
            <a:ln w="255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" name="Group 21"/>
          <p:cNvGrpSpPr>
            <a:grpSpLocks/>
          </p:cNvGrpSpPr>
          <p:nvPr/>
        </p:nvGrpSpPr>
        <p:grpSpPr bwMode="auto">
          <a:xfrm>
            <a:off x="7078663" y="2016125"/>
            <a:ext cx="773112" cy="822325"/>
            <a:chOff x="4459" y="1270"/>
            <a:chExt cx="487" cy="518"/>
          </a:xfrm>
        </p:grpSpPr>
        <p:sp>
          <p:nvSpPr>
            <p:cNvPr id="31843" name="Rectangle 22"/>
            <p:cNvSpPr>
              <a:spLocks noChangeArrowheads="1"/>
            </p:cNvSpPr>
            <p:nvPr/>
          </p:nvSpPr>
          <p:spPr bwMode="auto">
            <a:xfrm>
              <a:off x="4489" y="1629"/>
              <a:ext cx="458" cy="16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360" tIns="44280" rIns="90360" bIns="44280">
              <a:spAutoFit/>
            </a:bodyPr>
            <a:lstStyle/>
            <a:p>
              <a:pPr>
                <a:lnSpc>
                  <a:spcPct val="90000"/>
                </a:lnSpc>
                <a:buFont typeface="Arial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200" b="1">
                  <a:solidFill>
                    <a:srgbClr val="000000"/>
                  </a:solidFill>
                  <a:latin typeface="Arial" charset="0"/>
                </a:rPr>
                <a:t>Block 3</a:t>
              </a:r>
            </a:p>
          </p:txBody>
        </p:sp>
        <p:sp>
          <p:nvSpPr>
            <p:cNvPr id="31844" name="Rectangle 23"/>
            <p:cNvSpPr>
              <a:spLocks noChangeArrowheads="1"/>
            </p:cNvSpPr>
            <p:nvPr/>
          </p:nvSpPr>
          <p:spPr bwMode="auto">
            <a:xfrm>
              <a:off x="4459" y="1632"/>
              <a:ext cx="487" cy="106"/>
            </a:xfrm>
            <a:prstGeom prst="rect">
              <a:avLst/>
            </a:prstGeom>
            <a:noFill/>
            <a:ln w="255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845" name="Rectangle 24"/>
            <p:cNvSpPr>
              <a:spLocks noChangeArrowheads="1"/>
            </p:cNvSpPr>
            <p:nvPr/>
          </p:nvSpPr>
          <p:spPr bwMode="auto">
            <a:xfrm>
              <a:off x="4490" y="1510"/>
              <a:ext cx="457" cy="16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360" tIns="44280" rIns="90360" bIns="44280">
              <a:spAutoFit/>
            </a:bodyPr>
            <a:lstStyle/>
            <a:p>
              <a:pPr>
                <a:lnSpc>
                  <a:spcPct val="90000"/>
                </a:lnSpc>
                <a:buFont typeface="Arial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200" b="1">
                  <a:solidFill>
                    <a:srgbClr val="000000"/>
                  </a:solidFill>
                  <a:latin typeface="Arial" charset="0"/>
                </a:rPr>
                <a:t>Block 2</a:t>
              </a:r>
            </a:p>
          </p:txBody>
        </p:sp>
        <p:sp>
          <p:nvSpPr>
            <p:cNvPr id="31846" name="Rectangle 25"/>
            <p:cNvSpPr>
              <a:spLocks noChangeArrowheads="1"/>
            </p:cNvSpPr>
            <p:nvPr/>
          </p:nvSpPr>
          <p:spPr bwMode="auto">
            <a:xfrm>
              <a:off x="4459" y="1512"/>
              <a:ext cx="487" cy="121"/>
            </a:xfrm>
            <a:prstGeom prst="rect">
              <a:avLst/>
            </a:prstGeom>
            <a:noFill/>
            <a:ln w="255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847" name="Rectangle 26"/>
            <p:cNvSpPr>
              <a:spLocks noChangeArrowheads="1"/>
            </p:cNvSpPr>
            <p:nvPr/>
          </p:nvSpPr>
          <p:spPr bwMode="auto">
            <a:xfrm>
              <a:off x="4489" y="1390"/>
              <a:ext cx="458" cy="16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360" tIns="44280" rIns="90360" bIns="44280">
              <a:spAutoFit/>
            </a:bodyPr>
            <a:lstStyle/>
            <a:p>
              <a:pPr>
                <a:lnSpc>
                  <a:spcPct val="90000"/>
                </a:lnSpc>
                <a:buFont typeface="Arial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200" b="1">
                  <a:solidFill>
                    <a:srgbClr val="000000"/>
                  </a:solidFill>
                  <a:latin typeface="Arial" charset="0"/>
                </a:rPr>
                <a:t>Block 1</a:t>
              </a:r>
            </a:p>
          </p:txBody>
        </p:sp>
        <p:sp>
          <p:nvSpPr>
            <p:cNvPr id="31848" name="Rectangle 27"/>
            <p:cNvSpPr>
              <a:spLocks noChangeArrowheads="1"/>
            </p:cNvSpPr>
            <p:nvPr/>
          </p:nvSpPr>
          <p:spPr bwMode="auto">
            <a:xfrm>
              <a:off x="4459" y="1391"/>
              <a:ext cx="487" cy="122"/>
            </a:xfrm>
            <a:prstGeom prst="rect">
              <a:avLst/>
            </a:prstGeom>
            <a:noFill/>
            <a:ln w="255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849" name="Rectangle 28"/>
            <p:cNvSpPr>
              <a:spLocks noChangeArrowheads="1"/>
            </p:cNvSpPr>
            <p:nvPr/>
          </p:nvSpPr>
          <p:spPr bwMode="auto">
            <a:xfrm>
              <a:off x="4489" y="1270"/>
              <a:ext cx="458" cy="16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360" tIns="44280" rIns="90360" bIns="44280">
              <a:spAutoFit/>
            </a:bodyPr>
            <a:lstStyle/>
            <a:p>
              <a:pPr>
                <a:lnSpc>
                  <a:spcPct val="90000"/>
                </a:lnSpc>
                <a:buFont typeface="Arial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200" b="1">
                  <a:solidFill>
                    <a:srgbClr val="000000"/>
                  </a:solidFill>
                  <a:latin typeface="Arial" charset="0"/>
                </a:rPr>
                <a:t>Block 0</a:t>
              </a:r>
            </a:p>
          </p:txBody>
        </p:sp>
        <p:sp>
          <p:nvSpPr>
            <p:cNvPr id="31850" name="Rectangle 29"/>
            <p:cNvSpPr>
              <a:spLocks noChangeArrowheads="1"/>
            </p:cNvSpPr>
            <p:nvPr/>
          </p:nvSpPr>
          <p:spPr bwMode="auto">
            <a:xfrm>
              <a:off x="4459" y="1271"/>
              <a:ext cx="484" cy="122"/>
            </a:xfrm>
            <a:prstGeom prst="rect">
              <a:avLst/>
            </a:prstGeom>
            <a:noFill/>
            <a:ln w="255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1751" name="Rectangle 30"/>
          <p:cNvSpPr>
            <a:spLocks noChangeArrowheads="1"/>
          </p:cNvSpPr>
          <p:nvPr/>
        </p:nvSpPr>
        <p:spPr bwMode="auto">
          <a:xfrm>
            <a:off x="3365500" y="2033588"/>
            <a:ext cx="1266825" cy="417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Address space</a:t>
            </a:r>
          </a:p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N = 8K = 2</a:t>
            </a:r>
            <a:r>
              <a:rPr lang="en-GB" sz="1200" b="1" baseline="30000">
                <a:solidFill>
                  <a:srgbClr val="000000"/>
                </a:solidFill>
                <a:latin typeface="Arial" charset="0"/>
              </a:rPr>
              <a:t>13</a:t>
            </a:r>
          </a:p>
        </p:txBody>
      </p:sp>
      <p:sp>
        <p:nvSpPr>
          <p:cNvPr id="31752" name="Rectangle 31"/>
          <p:cNvSpPr>
            <a:spLocks noChangeArrowheads="1"/>
          </p:cNvSpPr>
          <p:nvPr/>
        </p:nvSpPr>
        <p:spPr bwMode="auto">
          <a:xfrm>
            <a:off x="5802313" y="2074863"/>
            <a:ext cx="1243012" cy="417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Memory space</a:t>
            </a:r>
          </a:p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M = 4K = 2</a:t>
            </a:r>
            <a:r>
              <a:rPr lang="en-GB" sz="1200" b="1" baseline="30000">
                <a:solidFill>
                  <a:srgbClr val="000000"/>
                </a:solidFill>
                <a:latin typeface="Arial" charset="0"/>
              </a:rPr>
              <a:t>12</a:t>
            </a:r>
          </a:p>
        </p:txBody>
      </p:sp>
      <p:sp>
        <p:nvSpPr>
          <p:cNvPr id="31753" name="Rectangle 32"/>
          <p:cNvSpPr>
            <a:spLocks noChangeArrowheads="1"/>
          </p:cNvSpPr>
          <p:nvPr/>
        </p:nvSpPr>
        <p:spPr bwMode="auto">
          <a:xfrm>
            <a:off x="2894013" y="4324350"/>
            <a:ext cx="1047750" cy="196850"/>
          </a:xfrm>
          <a:prstGeom prst="rect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54" name="Line 33"/>
          <p:cNvSpPr>
            <a:spLocks noChangeShapeType="1"/>
          </p:cNvSpPr>
          <p:nvPr/>
        </p:nvSpPr>
        <p:spPr bwMode="auto">
          <a:xfrm>
            <a:off x="3695700" y="4324350"/>
            <a:ext cx="1588" cy="188913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755" name="Rectangle 34"/>
          <p:cNvSpPr>
            <a:spLocks noChangeArrowheads="1"/>
          </p:cNvSpPr>
          <p:nvPr/>
        </p:nvSpPr>
        <p:spPr bwMode="auto">
          <a:xfrm>
            <a:off x="3684588" y="4321175"/>
            <a:ext cx="266700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0</a:t>
            </a:r>
          </a:p>
        </p:txBody>
      </p:sp>
      <p:sp>
        <p:nvSpPr>
          <p:cNvPr id="31756" name="Rectangle 35"/>
          <p:cNvSpPr>
            <a:spLocks noChangeArrowheads="1"/>
          </p:cNvSpPr>
          <p:nvPr/>
        </p:nvSpPr>
        <p:spPr bwMode="auto">
          <a:xfrm>
            <a:off x="2300288" y="4292600"/>
            <a:ext cx="438150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000</a:t>
            </a:r>
          </a:p>
        </p:txBody>
      </p:sp>
      <p:sp>
        <p:nvSpPr>
          <p:cNvPr id="31757" name="Rectangle 36"/>
          <p:cNvSpPr>
            <a:spLocks noChangeArrowheads="1"/>
          </p:cNvSpPr>
          <p:nvPr/>
        </p:nvSpPr>
        <p:spPr bwMode="auto">
          <a:xfrm>
            <a:off x="2894013" y="4516438"/>
            <a:ext cx="1047750" cy="192087"/>
          </a:xfrm>
          <a:prstGeom prst="rect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58" name="Line 37"/>
          <p:cNvSpPr>
            <a:spLocks noChangeShapeType="1"/>
          </p:cNvSpPr>
          <p:nvPr/>
        </p:nvSpPr>
        <p:spPr bwMode="auto">
          <a:xfrm>
            <a:off x="3695700" y="4516438"/>
            <a:ext cx="1588" cy="188912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759" name="Rectangle 38"/>
          <p:cNvSpPr>
            <a:spLocks noChangeArrowheads="1"/>
          </p:cNvSpPr>
          <p:nvPr/>
        </p:nvSpPr>
        <p:spPr bwMode="auto">
          <a:xfrm>
            <a:off x="3684588" y="4513263"/>
            <a:ext cx="266700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1</a:t>
            </a:r>
          </a:p>
        </p:txBody>
      </p:sp>
      <p:sp>
        <p:nvSpPr>
          <p:cNvPr id="31760" name="Rectangle 39"/>
          <p:cNvSpPr>
            <a:spLocks noChangeArrowheads="1"/>
          </p:cNvSpPr>
          <p:nvPr/>
        </p:nvSpPr>
        <p:spPr bwMode="auto">
          <a:xfrm>
            <a:off x="2300288" y="4494213"/>
            <a:ext cx="438150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001</a:t>
            </a:r>
          </a:p>
        </p:txBody>
      </p:sp>
      <p:sp>
        <p:nvSpPr>
          <p:cNvPr id="31761" name="Rectangle 40"/>
          <p:cNvSpPr>
            <a:spLocks noChangeArrowheads="1"/>
          </p:cNvSpPr>
          <p:nvPr/>
        </p:nvSpPr>
        <p:spPr bwMode="auto">
          <a:xfrm>
            <a:off x="2894013" y="4708525"/>
            <a:ext cx="1047750" cy="196850"/>
          </a:xfrm>
          <a:prstGeom prst="rect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62" name="Line 41"/>
          <p:cNvSpPr>
            <a:spLocks noChangeShapeType="1"/>
          </p:cNvSpPr>
          <p:nvPr/>
        </p:nvSpPr>
        <p:spPr bwMode="auto">
          <a:xfrm>
            <a:off x="3695700" y="4708525"/>
            <a:ext cx="1588" cy="192088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763" name="Rectangle 42"/>
          <p:cNvSpPr>
            <a:spLocks noChangeArrowheads="1"/>
          </p:cNvSpPr>
          <p:nvPr/>
        </p:nvSpPr>
        <p:spPr bwMode="auto">
          <a:xfrm>
            <a:off x="3684588" y="4705350"/>
            <a:ext cx="266700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1</a:t>
            </a:r>
          </a:p>
        </p:txBody>
      </p:sp>
      <p:sp>
        <p:nvSpPr>
          <p:cNvPr id="31764" name="Rectangle 43"/>
          <p:cNvSpPr>
            <a:spLocks noChangeArrowheads="1"/>
          </p:cNvSpPr>
          <p:nvPr/>
        </p:nvSpPr>
        <p:spPr bwMode="auto">
          <a:xfrm>
            <a:off x="2300288" y="4695825"/>
            <a:ext cx="438150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010</a:t>
            </a:r>
          </a:p>
        </p:txBody>
      </p:sp>
      <p:sp>
        <p:nvSpPr>
          <p:cNvPr id="31765" name="Rectangle 44"/>
          <p:cNvSpPr>
            <a:spLocks noChangeArrowheads="1"/>
          </p:cNvSpPr>
          <p:nvPr/>
        </p:nvSpPr>
        <p:spPr bwMode="auto">
          <a:xfrm>
            <a:off x="2894013" y="4903788"/>
            <a:ext cx="1047750" cy="193675"/>
          </a:xfrm>
          <a:prstGeom prst="rect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66" name="Line 45"/>
          <p:cNvSpPr>
            <a:spLocks noChangeShapeType="1"/>
          </p:cNvSpPr>
          <p:nvPr/>
        </p:nvSpPr>
        <p:spPr bwMode="auto">
          <a:xfrm>
            <a:off x="3695700" y="4903788"/>
            <a:ext cx="1588" cy="180975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767" name="Rectangle 46"/>
          <p:cNvSpPr>
            <a:spLocks noChangeArrowheads="1"/>
          </p:cNvSpPr>
          <p:nvPr/>
        </p:nvSpPr>
        <p:spPr bwMode="auto">
          <a:xfrm>
            <a:off x="3684588" y="4897438"/>
            <a:ext cx="266700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0</a:t>
            </a:r>
          </a:p>
        </p:txBody>
      </p:sp>
      <p:sp>
        <p:nvSpPr>
          <p:cNvPr id="31768" name="Rectangle 47"/>
          <p:cNvSpPr>
            <a:spLocks noChangeArrowheads="1"/>
          </p:cNvSpPr>
          <p:nvPr/>
        </p:nvSpPr>
        <p:spPr bwMode="auto">
          <a:xfrm>
            <a:off x="2300288" y="4897438"/>
            <a:ext cx="438150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011</a:t>
            </a:r>
          </a:p>
        </p:txBody>
      </p:sp>
      <p:sp>
        <p:nvSpPr>
          <p:cNvPr id="31769" name="Rectangle 48"/>
          <p:cNvSpPr>
            <a:spLocks noChangeArrowheads="1"/>
          </p:cNvSpPr>
          <p:nvPr/>
        </p:nvSpPr>
        <p:spPr bwMode="auto">
          <a:xfrm>
            <a:off x="2894013" y="5095875"/>
            <a:ext cx="1047750" cy="188913"/>
          </a:xfrm>
          <a:prstGeom prst="rect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70" name="Line 49"/>
          <p:cNvSpPr>
            <a:spLocks noChangeShapeType="1"/>
          </p:cNvSpPr>
          <p:nvPr/>
        </p:nvSpPr>
        <p:spPr bwMode="auto">
          <a:xfrm>
            <a:off x="3695700" y="5095875"/>
            <a:ext cx="1588" cy="185738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771" name="Rectangle 50"/>
          <p:cNvSpPr>
            <a:spLocks noChangeArrowheads="1"/>
          </p:cNvSpPr>
          <p:nvPr/>
        </p:nvSpPr>
        <p:spPr bwMode="auto">
          <a:xfrm>
            <a:off x="3684588" y="5089525"/>
            <a:ext cx="266700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0</a:t>
            </a:r>
          </a:p>
        </p:txBody>
      </p:sp>
      <p:sp>
        <p:nvSpPr>
          <p:cNvPr id="31772" name="Rectangle 51"/>
          <p:cNvSpPr>
            <a:spLocks noChangeArrowheads="1"/>
          </p:cNvSpPr>
          <p:nvPr/>
        </p:nvSpPr>
        <p:spPr bwMode="auto">
          <a:xfrm>
            <a:off x="2300288" y="5070475"/>
            <a:ext cx="438150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100</a:t>
            </a:r>
          </a:p>
        </p:txBody>
      </p:sp>
      <p:sp>
        <p:nvSpPr>
          <p:cNvPr id="31773" name="Rectangle 52"/>
          <p:cNvSpPr>
            <a:spLocks noChangeArrowheads="1"/>
          </p:cNvSpPr>
          <p:nvPr/>
        </p:nvSpPr>
        <p:spPr bwMode="auto">
          <a:xfrm>
            <a:off x="2894013" y="5287963"/>
            <a:ext cx="1047750" cy="193675"/>
          </a:xfrm>
          <a:prstGeom prst="rect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74" name="Line 53"/>
          <p:cNvSpPr>
            <a:spLocks noChangeShapeType="1"/>
          </p:cNvSpPr>
          <p:nvPr/>
        </p:nvSpPr>
        <p:spPr bwMode="auto">
          <a:xfrm>
            <a:off x="3695700" y="5287963"/>
            <a:ext cx="1588" cy="203200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775" name="Rectangle 54"/>
          <p:cNvSpPr>
            <a:spLocks noChangeArrowheads="1"/>
          </p:cNvSpPr>
          <p:nvPr/>
        </p:nvSpPr>
        <p:spPr bwMode="auto">
          <a:xfrm>
            <a:off x="3684588" y="5283200"/>
            <a:ext cx="266700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1</a:t>
            </a:r>
          </a:p>
        </p:txBody>
      </p:sp>
      <p:sp>
        <p:nvSpPr>
          <p:cNvPr id="31776" name="Rectangle 55"/>
          <p:cNvSpPr>
            <a:spLocks noChangeArrowheads="1"/>
          </p:cNvSpPr>
          <p:nvPr/>
        </p:nvSpPr>
        <p:spPr bwMode="auto">
          <a:xfrm>
            <a:off x="2300288" y="5264150"/>
            <a:ext cx="438150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101</a:t>
            </a:r>
          </a:p>
        </p:txBody>
      </p:sp>
      <p:sp>
        <p:nvSpPr>
          <p:cNvPr id="31777" name="Rectangle 56"/>
          <p:cNvSpPr>
            <a:spLocks noChangeArrowheads="1"/>
          </p:cNvSpPr>
          <p:nvPr/>
        </p:nvSpPr>
        <p:spPr bwMode="auto">
          <a:xfrm>
            <a:off x="2894013" y="5480050"/>
            <a:ext cx="1047750" cy="195263"/>
          </a:xfrm>
          <a:prstGeom prst="rect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78" name="Line 57"/>
          <p:cNvSpPr>
            <a:spLocks noChangeShapeType="1"/>
          </p:cNvSpPr>
          <p:nvPr/>
        </p:nvSpPr>
        <p:spPr bwMode="auto">
          <a:xfrm>
            <a:off x="3695700" y="5480050"/>
            <a:ext cx="1588" cy="192088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779" name="Rectangle 58"/>
          <p:cNvSpPr>
            <a:spLocks noChangeArrowheads="1"/>
          </p:cNvSpPr>
          <p:nvPr/>
        </p:nvSpPr>
        <p:spPr bwMode="auto">
          <a:xfrm>
            <a:off x="3684588" y="5475288"/>
            <a:ext cx="266700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1</a:t>
            </a:r>
          </a:p>
        </p:txBody>
      </p:sp>
      <p:sp>
        <p:nvSpPr>
          <p:cNvPr id="31780" name="Rectangle 59"/>
          <p:cNvSpPr>
            <a:spLocks noChangeArrowheads="1"/>
          </p:cNvSpPr>
          <p:nvPr/>
        </p:nvSpPr>
        <p:spPr bwMode="auto">
          <a:xfrm>
            <a:off x="2300288" y="5465763"/>
            <a:ext cx="438150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110</a:t>
            </a:r>
          </a:p>
        </p:txBody>
      </p:sp>
      <p:sp>
        <p:nvSpPr>
          <p:cNvPr id="31781" name="Rectangle 60"/>
          <p:cNvSpPr>
            <a:spLocks noChangeArrowheads="1"/>
          </p:cNvSpPr>
          <p:nvPr/>
        </p:nvSpPr>
        <p:spPr bwMode="auto">
          <a:xfrm>
            <a:off x="2894013" y="5672138"/>
            <a:ext cx="1047750" cy="169862"/>
          </a:xfrm>
          <a:prstGeom prst="rect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82" name="Line 61"/>
          <p:cNvSpPr>
            <a:spLocks noChangeShapeType="1"/>
          </p:cNvSpPr>
          <p:nvPr/>
        </p:nvSpPr>
        <p:spPr bwMode="auto">
          <a:xfrm>
            <a:off x="3695700" y="5672138"/>
            <a:ext cx="1588" cy="169862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783" name="Rectangle 62"/>
          <p:cNvSpPr>
            <a:spLocks noChangeArrowheads="1"/>
          </p:cNvSpPr>
          <p:nvPr/>
        </p:nvSpPr>
        <p:spPr bwMode="auto">
          <a:xfrm>
            <a:off x="3684588" y="5667375"/>
            <a:ext cx="266700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0</a:t>
            </a:r>
          </a:p>
        </p:txBody>
      </p:sp>
      <p:sp>
        <p:nvSpPr>
          <p:cNvPr id="31784" name="Rectangle 63"/>
          <p:cNvSpPr>
            <a:spLocks noChangeArrowheads="1"/>
          </p:cNvSpPr>
          <p:nvPr/>
        </p:nvSpPr>
        <p:spPr bwMode="auto">
          <a:xfrm>
            <a:off x="2300288" y="5648325"/>
            <a:ext cx="438150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111</a:t>
            </a:r>
          </a:p>
        </p:txBody>
      </p:sp>
      <p:sp>
        <p:nvSpPr>
          <p:cNvPr id="31785" name="Rectangle 64"/>
          <p:cNvSpPr>
            <a:spLocks noChangeArrowheads="1"/>
          </p:cNvSpPr>
          <p:nvPr/>
        </p:nvSpPr>
        <p:spPr bwMode="auto">
          <a:xfrm>
            <a:off x="2894013" y="6180138"/>
            <a:ext cx="1047750" cy="188912"/>
          </a:xfrm>
          <a:prstGeom prst="rect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86" name="Line 65"/>
          <p:cNvSpPr>
            <a:spLocks noChangeShapeType="1"/>
          </p:cNvSpPr>
          <p:nvPr/>
        </p:nvSpPr>
        <p:spPr bwMode="auto">
          <a:xfrm>
            <a:off x="3695700" y="6180138"/>
            <a:ext cx="1588" cy="180975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787" name="Rectangle 66"/>
          <p:cNvSpPr>
            <a:spLocks noChangeArrowheads="1"/>
          </p:cNvSpPr>
          <p:nvPr/>
        </p:nvSpPr>
        <p:spPr bwMode="auto">
          <a:xfrm>
            <a:off x="3684588" y="6178550"/>
            <a:ext cx="266700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1</a:t>
            </a:r>
          </a:p>
        </p:txBody>
      </p:sp>
      <p:sp>
        <p:nvSpPr>
          <p:cNvPr id="31788" name="Rectangle 67"/>
          <p:cNvSpPr>
            <a:spLocks noChangeArrowheads="1"/>
          </p:cNvSpPr>
          <p:nvPr/>
        </p:nvSpPr>
        <p:spPr bwMode="auto">
          <a:xfrm>
            <a:off x="4975225" y="4903788"/>
            <a:ext cx="1733550" cy="187325"/>
          </a:xfrm>
          <a:prstGeom prst="rect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89" name="Line 68"/>
          <p:cNvSpPr>
            <a:spLocks noChangeShapeType="1"/>
          </p:cNvSpPr>
          <p:nvPr/>
        </p:nvSpPr>
        <p:spPr bwMode="auto">
          <a:xfrm>
            <a:off x="5316538" y="4903788"/>
            <a:ext cx="1587" cy="215900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790" name="Rectangle 69"/>
          <p:cNvSpPr>
            <a:spLocks noChangeArrowheads="1"/>
          </p:cNvSpPr>
          <p:nvPr/>
        </p:nvSpPr>
        <p:spPr bwMode="auto">
          <a:xfrm>
            <a:off x="7499350" y="4506913"/>
            <a:ext cx="954088" cy="196850"/>
          </a:xfrm>
          <a:prstGeom prst="rect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91" name="Rectangle 70"/>
          <p:cNvSpPr>
            <a:spLocks noChangeArrowheads="1"/>
          </p:cNvSpPr>
          <p:nvPr/>
        </p:nvSpPr>
        <p:spPr bwMode="auto">
          <a:xfrm>
            <a:off x="7559675" y="4484688"/>
            <a:ext cx="727075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Block 0</a:t>
            </a:r>
          </a:p>
        </p:txBody>
      </p:sp>
      <p:sp>
        <p:nvSpPr>
          <p:cNvPr id="31792" name="Rectangle 71"/>
          <p:cNvSpPr>
            <a:spLocks noChangeArrowheads="1"/>
          </p:cNvSpPr>
          <p:nvPr/>
        </p:nvSpPr>
        <p:spPr bwMode="auto">
          <a:xfrm>
            <a:off x="7499350" y="4708525"/>
            <a:ext cx="954088" cy="196850"/>
          </a:xfrm>
          <a:prstGeom prst="rect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93" name="Rectangle 72"/>
          <p:cNvSpPr>
            <a:spLocks noChangeArrowheads="1"/>
          </p:cNvSpPr>
          <p:nvPr/>
        </p:nvSpPr>
        <p:spPr bwMode="auto">
          <a:xfrm>
            <a:off x="7559675" y="4686300"/>
            <a:ext cx="727075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Block 1</a:t>
            </a:r>
          </a:p>
        </p:txBody>
      </p:sp>
      <p:sp>
        <p:nvSpPr>
          <p:cNvPr id="31794" name="Rectangle 73"/>
          <p:cNvSpPr>
            <a:spLocks noChangeArrowheads="1"/>
          </p:cNvSpPr>
          <p:nvPr/>
        </p:nvSpPr>
        <p:spPr bwMode="auto">
          <a:xfrm>
            <a:off x="7499350" y="4903788"/>
            <a:ext cx="954088" cy="188912"/>
          </a:xfrm>
          <a:prstGeom prst="rect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95" name="Rectangle 74"/>
          <p:cNvSpPr>
            <a:spLocks noChangeArrowheads="1"/>
          </p:cNvSpPr>
          <p:nvPr/>
        </p:nvSpPr>
        <p:spPr bwMode="auto">
          <a:xfrm>
            <a:off x="7559675" y="4887913"/>
            <a:ext cx="725488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Block 2</a:t>
            </a:r>
          </a:p>
        </p:txBody>
      </p:sp>
      <p:sp>
        <p:nvSpPr>
          <p:cNvPr id="31796" name="Rectangle 75"/>
          <p:cNvSpPr>
            <a:spLocks noChangeArrowheads="1"/>
          </p:cNvSpPr>
          <p:nvPr/>
        </p:nvSpPr>
        <p:spPr bwMode="auto">
          <a:xfrm>
            <a:off x="7499350" y="5095875"/>
            <a:ext cx="954088" cy="168275"/>
          </a:xfrm>
          <a:prstGeom prst="rect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97" name="Rectangle 76"/>
          <p:cNvSpPr>
            <a:spLocks noChangeArrowheads="1"/>
          </p:cNvSpPr>
          <p:nvPr/>
        </p:nvSpPr>
        <p:spPr bwMode="auto">
          <a:xfrm>
            <a:off x="7559675" y="5089525"/>
            <a:ext cx="727075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Block 3</a:t>
            </a:r>
          </a:p>
        </p:txBody>
      </p:sp>
      <p:sp>
        <p:nvSpPr>
          <p:cNvPr id="31798" name="Rectangle 77"/>
          <p:cNvSpPr>
            <a:spLocks noChangeArrowheads="1"/>
          </p:cNvSpPr>
          <p:nvPr/>
        </p:nvSpPr>
        <p:spPr bwMode="auto">
          <a:xfrm>
            <a:off x="7499350" y="5603875"/>
            <a:ext cx="963613" cy="198438"/>
          </a:xfrm>
          <a:prstGeom prst="rect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99" name="Rectangle 78"/>
          <p:cNvSpPr>
            <a:spLocks noChangeArrowheads="1"/>
          </p:cNvSpPr>
          <p:nvPr/>
        </p:nvSpPr>
        <p:spPr bwMode="auto">
          <a:xfrm>
            <a:off x="7656513" y="5602288"/>
            <a:ext cx="530225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MBR</a:t>
            </a:r>
          </a:p>
        </p:txBody>
      </p:sp>
      <p:sp>
        <p:nvSpPr>
          <p:cNvPr id="31800" name="Rectangle 79"/>
          <p:cNvSpPr>
            <a:spLocks noChangeArrowheads="1"/>
          </p:cNvSpPr>
          <p:nvPr/>
        </p:nvSpPr>
        <p:spPr bwMode="auto">
          <a:xfrm>
            <a:off x="4938713" y="4897438"/>
            <a:ext cx="395287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0 1</a:t>
            </a:r>
          </a:p>
        </p:txBody>
      </p:sp>
      <p:sp>
        <p:nvSpPr>
          <p:cNvPr id="31801" name="Rectangle 80"/>
          <p:cNvSpPr>
            <a:spLocks noChangeArrowheads="1"/>
          </p:cNvSpPr>
          <p:nvPr/>
        </p:nvSpPr>
        <p:spPr bwMode="auto">
          <a:xfrm>
            <a:off x="5359400" y="4897438"/>
            <a:ext cx="1419225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0 1 0 1 0 1 0 0 1 1</a:t>
            </a:r>
          </a:p>
        </p:txBody>
      </p:sp>
      <p:sp>
        <p:nvSpPr>
          <p:cNvPr id="31802" name="Rectangle 81"/>
          <p:cNvSpPr>
            <a:spLocks noChangeArrowheads="1"/>
          </p:cNvSpPr>
          <p:nvPr/>
        </p:nvSpPr>
        <p:spPr bwMode="auto">
          <a:xfrm>
            <a:off x="2894013" y="3678238"/>
            <a:ext cx="3128962" cy="171450"/>
          </a:xfrm>
          <a:prstGeom prst="rect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803" name="Rectangle 82"/>
          <p:cNvSpPr>
            <a:spLocks noChangeArrowheads="1"/>
          </p:cNvSpPr>
          <p:nvPr/>
        </p:nvSpPr>
        <p:spPr bwMode="auto">
          <a:xfrm>
            <a:off x="2970213" y="3648075"/>
            <a:ext cx="608012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1  0  1</a:t>
            </a:r>
          </a:p>
        </p:txBody>
      </p:sp>
      <p:sp>
        <p:nvSpPr>
          <p:cNvPr id="31804" name="Line 83"/>
          <p:cNvSpPr>
            <a:spLocks noChangeShapeType="1"/>
          </p:cNvSpPr>
          <p:nvPr/>
        </p:nvSpPr>
        <p:spPr bwMode="auto">
          <a:xfrm flipV="1">
            <a:off x="3695700" y="3689350"/>
            <a:ext cx="1588" cy="174625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805" name="Rectangle 84"/>
          <p:cNvSpPr>
            <a:spLocks noChangeArrowheads="1"/>
          </p:cNvSpPr>
          <p:nvPr/>
        </p:nvSpPr>
        <p:spPr bwMode="auto">
          <a:xfrm>
            <a:off x="3776663" y="3648075"/>
            <a:ext cx="1803400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0  1  0  1  0  1  0  0  1  1</a:t>
            </a:r>
          </a:p>
        </p:txBody>
      </p:sp>
      <p:sp>
        <p:nvSpPr>
          <p:cNvPr id="31806" name="Rectangle 85"/>
          <p:cNvSpPr>
            <a:spLocks noChangeArrowheads="1"/>
          </p:cNvSpPr>
          <p:nvPr/>
        </p:nvSpPr>
        <p:spPr bwMode="auto">
          <a:xfrm>
            <a:off x="1620838" y="3994150"/>
            <a:ext cx="577850" cy="417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Table</a:t>
            </a:r>
          </a:p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12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1807" name="Rectangle 86"/>
          <p:cNvSpPr>
            <a:spLocks noChangeArrowheads="1"/>
          </p:cNvSpPr>
          <p:nvPr/>
        </p:nvSpPr>
        <p:spPr bwMode="auto">
          <a:xfrm>
            <a:off x="1619250" y="4152900"/>
            <a:ext cx="766763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address</a:t>
            </a:r>
          </a:p>
        </p:txBody>
      </p:sp>
      <p:sp>
        <p:nvSpPr>
          <p:cNvPr id="31808" name="AutoShape 87"/>
          <p:cNvSpPr>
            <a:spLocks noChangeArrowheads="1"/>
          </p:cNvSpPr>
          <p:nvPr/>
        </p:nvSpPr>
        <p:spPr bwMode="auto">
          <a:xfrm>
            <a:off x="2387600" y="4202113"/>
            <a:ext cx="303213" cy="215900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0 w 21600"/>
              <a:gd name="T9" fmla="*/ 0 h 21600"/>
              <a:gd name="T10" fmla="*/ 0 w 21600"/>
              <a:gd name="T11" fmla="*/ 0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6339 w 21600"/>
              <a:gd name="T19" fmla="*/ 0 h 21600"/>
              <a:gd name="T20" fmla="*/ 15089 w 21600"/>
              <a:gd name="T21" fmla="*/ 10799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 stroke="0">
                <a:moveTo>
                  <a:pt x="6426" y="925"/>
                </a:moveTo>
                <a:cubicBezTo>
                  <a:pt x="7803" y="315"/>
                  <a:pt x="9293" y="-1"/>
                  <a:pt x="10800" y="0"/>
                </a:cubicBezTo>
                <a:cubicBezTo>
                  <a:pt x="12262" y="0"/>
                  <a:pt x="13709" y="297"/>
                  <a:pt x="15053" y="873"/>
                </a:cubicBezTo>
                <a:lnTo>
                  <a:pt x="10800" y="10800"/>
                </a:lnTo>
                <a:close/>
              </a:path>
              <a:path w="21600" h="21600" fill="none">
                <a:moveTo>
                  <a:pt x="6426" y="925"/>
                </a:moveTo>
                <a:cubicBezTo>
                  <a:pt x="7803" y="315"/>
                  <a:pt x="9293" y="-1"/>
                  <a:pt x="10800" y="0"/>
                </a:cubicBezTo>
                <a:cubicBezTo>
                  <a:pt x="12262" y="0"/>
                  <a:pt x="13709" y="297"/>
                  <a:pt x="15053" y="873"/>
                </a:cubicBezTo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810" name="AutoShape 89"/>
          <p:cNvSpPr>
            <a:spLocks noChangeArrowheads="1"/>
          </p:cNvSpPr>
          <p:nvPr/>
        </p:nvSpPr>
        <p:spPr bwMode="auto">
          <a:xfrm>
            <a:off x="3740150" y="4202113"/>
            <a:ext cx="298450" cy="215900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0 w 21600"/>
              <a:gd name="T9" fmla="*/ 0 h 21600"/>
              <a:gd name="T10" fmla="*/ 0 w 21600"/>
              <a:gd name="T11" fmla="*/ 0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6339 w 21600"/>
              <a:gd name="T19" fmla="*/ 0 h 21600"/>
              <a:gd name="T20" fmla="*/ 15089 w 21600"/>
              <a:gd name="T21" fmla="*/ 10799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 stroke="0">
                <a:moveTo>
                  <a:pt x="6426" y="925"/>
                </a:moveTo>
                <a:cubicBezTo>
                  <a:pt x="7803" y="315"/>
                  <a:pt x="9293" y="-1"/>
                  <a:pt x="10800" y="0"/>
                </a:cubicBezTo>
                <a:cubicBezTo>
                  <a:pt x="12262" y="0"/>
                  <a:pt x="13709" y="297"/>
                  <a:pt x="15053" y="873"/>
                </a:cubicBezTo>
                <a:lnTo>
                  <a:pt x="10800" y="10800"/>
                </a:lnTo>
                <a:close/>
              </a:path>
              <a:path w="21600" h="21600" fill="none">
                <a:moveTo>
                  <a:pt x="6426" y="925"/>
                </a:moveTo>
                <a:cubicBezTo>
                  <a:pt x="7803" y="315"/>
                  <a:pt x="9293" y="-1"/>
                  <a:pt x="10800" y="0"/>
                </a:cubicBezTo>
                <a:cubicBezTo>
                  <a:pt x="12262" y="0"/>
                  <a:pt x="13709" y="297"/>
                  <a:pt x="15053" y="873"/>
                </a:cubicBezTo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812" name="Rectangle 91"/>
          <p:cNvSpPr>
            <a:spLocks noChangeArrowheads="1"/>
          </p:cNvSpPr>
          <p:nvPr/>
        </p:nvSpPr>
        <p:spPr bwMode="auto">
          <a:xfrm>
            <a:off x="4224338" y="3937000"/>
            <a:ext cx="860425" cy="417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Presence</a:t>
            </a:r>
          </a:p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12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1813" name="Rectangle 92"/>
          <p:cNvSpPr>
            <a:spLocks noChangeArrowheads="1"/>
          </p:cNvSpPr>
          <p:nvPr/>
        </p:nvSpPr>
        <p:spPr bwMode="auto">
          <a:xfrm>
            <a:off x="4225925" y="4095750"/>
            <a:ext cx="368300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bit</a:t>
            </a:r>
          </a:p>
        </p:txBody>
      </p:sp>
      <p:sp>
        <p:nvSpPr>
          <p:cNvPr id="31815" name="AutoShape 94"/>
          <p:cNvSpPr>
            <a:spLocks noChangeArrowheads="1"/>
          </p:cNvSpPr>
          <p:nvPr/>
        </p:nvSpPr>
        <p:spPr bwMode="auto">
          <a:xfrm>
            <a:off x="5897563" y="4778375"/>
            <a:ext cx="303212" cy="215900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0 w 21600"/>
              <a:gd name="T9" fmla="*/ 0 h 21600"/>
              <a:gd name="T10" fmla="*/ 0 w 21600"/>
              <a:gd name="T11" fmla="*/ 0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6339 w 21600"/>
              <a:gd name="T19" fmla="*/ 0 h 21600"/>
              <a:gd name="T20" fmla="*/ 15089 w 21600"/>
              <a:gd name="T21" fmla="*/ 10799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 stroke="0">
                <a:moveTo>
                  <a:pt x="6426" y="925"/>
                </a:moveTo>
                <a:cubicBezTo>
                  <a:pt x="7803" y="315"/>
                  <a:pt x="9293" y="-1"/>
                  <a:pt x="10800" y="0"/>
                </a:cubicBezTo>
                <a:cubicBezTo>
                  <a:pt x="12262" y="0"/>
                  <a:pt x="13709" y="297"/>
                  <a:pt x="15053" y="873"/>
                </a:cubicBezTo>
                <a:lnTo>
                  <a:pt x="10800" y="10800"/>
                </a:lnTo>
                <a:close/>
              </a:path>
              <a:path w="21600" h="21600" fill="none">
                <a:moveTo>
                  <a:pt x="6426" y="925"/>
                </a:moveTo>
                <a:cubicBezTo>
                  <a:pt x="7803" y="315"/>
                  <a:pt x="9293" y="-1"/>
                  <a:pt x="10800" y="0"/>
                </a:cubicBezTo>
                <a:cubicBezTo>
                  <a:pt x="12262" y="0"/>
                  <a:pt x="13709" y="297"/>
                  <a:pt x="15053" y="873"/>
                </a:cubicBezTo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816" name="Line 95"/>
          <p:cNvSpPr>
            <a:spLocks noChangeShapeType="1"/>
          </p:cNvSpPr>
          <p:nvPr/>
        </p:nvSpPr>
        <p:spPr bwMode="auto">
          <a:xfrm>
            <a:off x="6046788" y="4381500"/>
            <a:ext cx="1587" cy="406400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817" name="Rectangle 96"/>
          <p:cNvSpPr>
            <a:spLocks noChangeArrowheads="1"/>
          </p:cNvSpPr>
          <p:nvPr/>
        </p:nvSpPr>
        <p:spPr bwMode="auto">
          <a:xfrm>
            <a:off x="2836863" y="3455988"/>
            <a:ext cx="815975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Page no.</a:t>
            </a:r>
          </a:p>
        </p:txBody>
      </p:sp>
      <p:sp>
        <p:nvSpPr>
          <p:cNvPr id="31818" name="Rectangle 97"/>
          <p:cNvSpPr>
            <a:spLocks noChangeArrowheads="1"/>
          </p:cNvSpPr>
          <p:nvPr/>
        </p:nvSpPr>
        <p:spPr bwMode="auto">
          <a:xfrm>
            <a:off x="4297363" y="3455988"/>
            <a:ext cx="1096962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Line number</a:t>
            </a:r>
          </a:p>
        </p:txBody>
      </p:sp>
      <p:sp>
        <p:nvSpPr>
          <p:cNvPr id="31819" name="Rectangle 98"/>
          <p:cNvSpPr>
            <a:spLocks noChangeArrowheads="1"/>
          </p:cNvSpPr>
          <p:nvPr/>
        </p:nvSpPr>
        <p:spPr bwMode="auto">
          <a:xfrm>
            <a:off x="6067425" y="3629025"/>
            <a:ext cx="1285875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Virtual address</a:t>
            </a:r>
          </a:p>
        </p:txBody>
      </p:sp>
      <p:sp>
        <p:nvSpPr>
          <p:cNvPr id="31820" name="Rectangle 99"/>
          <p:cNvSpPr>
            <a:spLocks noChangeArrowheads="1"/>
          </p:cNvSpPr>
          <p:nvPr/>
        </p:nvSpPr>
        <p:spPr bwMode="auto">
          <a:xfrm>
            <a:off x="5129213" y="5160963"/>
            <a:ext cx="1166812" cy="417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Main memory</a:t>
            </a:r>
          </a:p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12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1821" name="Rectangle 100"/>
          <p:cNvSpPr>
            <a:spLocks noChangeArrowheads="1"/>
          </p:cNvSpPr>
          <p:nvPr/>
        </p:nvSpPr>
        <p:spPr bwMode="auto">
          <a:xfrm>
            <a:off x="5127625" y="5318125"/>
            <a:ext cx="1370013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address register</a:t>
            </a:r>
          </a:p>
        </p:txBody>
      </p:sp>
      <p:sp>
        <p:nvSpPr>
          <p:cNvPr id="31822" name="AutoShape 101"/>
          <p:cNvSpPr>
            <a:spLocks noChangeArrowheads="1"/>
          </p:cNvSpPr>
          <p:nvPr/>
        </p:nvSpPr>
        <p:spPr bwMode="auto">
          <a:xfrm>
            <a:off x="3200400" y="6057900"/>
            <a:ext cx="298450" cy="215900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0 w 21600"/>
              <a:gd name="T9" fmla="*/ 0 h 21600"/>
              <a:gd name="T10" fmla="*/ 0 w 21600"/>
              <a:gd name="T11" fmla="*/ 0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6339 w 21600"/>
              <a:gd name="T19" fmla="*/ 0 h 21600"/>
              <a:gd name="T20" fmla="*/ 15089 w 21600"/>
              <a:gd name="T21" fmla="*/ 10799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 stroke="0">
                <a:moveTo>
                  <a:pt x="6426" y="925"/>
                </a:moveTo>
                <a:cubicBezTo>
                  <a:pt x="7803" y="315"/>
                  <a:pt x="9293" y="-1"/>
                  <a:pt x="10800" y="0"/>
                </a:cubicBezTo>
                <a:cubicBezTo>
                  <a:pt x="12262" y="0"/>
                  <a:pt x="13709" y="297"/>
                  <a:pt x="15053" y="873"/>
                </a:cubicBezTo>
                <a:lnTo>
                  <a:pt x="10800" y="10800"/>
                </a:lnTo>
                <a:close/>
              </a:path>
              <a:path w="21600" h="21600" fill="none">
                <a:moveTo>
                  <a:pt x="6426" y="925"/>
                </a:moveTo>
                <a:cubicBezTo>
                  <a:pt x="7803" y="315"/>
                  <a:pt x="9293" y="-1"/>
                  <a:pt x="10800" y="0"/>
                </a:cubicBezTo>
                <a:cubicBezTo>
                  <a:pt x="12262" y="0"/>
                  <a:pt x="13709" y="297"/>
                  <a:pt x="15053" y="873"/>
                </a:cubicBezTo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823" name="AutoShape 102"/>
          <p:cNvSpPr>
            <a:spLocks noChangeArrowheads="1"/>
          </p:cNvSpPr>
          <p:nvPr/>
        </p:nvSpPr>
        <p:spPr bwMode="auto">
          <a:xfrm>
            <a:off x="4994275" y="4778375"/>
            <a:ext cx="298450" cy="215900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0 w 21600"/>
              <a:gd name="T9" fmla="*/ 0 h 21600"/>
              <a:gd name="T10" fmla="*/ 0 w 21600"/>
              <a:gd name="T11" fmla="*/ 0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6339 w 21600"/>
              <a:gd name="T19" fmla="*/ 0 h 21600"/>
              <a:gd name="T20" fmla="*/ 15089 w 21600"/>
              <a:gd name="T21" fmla="*/ 10799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 stroke="0">
                <a:moveTo>
                  <a:pt x="6426" y="925"/>
                </a:moveTo>
                <a:cubicBezTo>
                  <a:pt x="7803" y="315"/>
                  <a:pt x="9293" y="-1"/>
                  <a:pt x="10800" y="0"/>
                </a:cubicBezTo>
                <a:cubicBezTo>
                  <a:pt x="12262" y="0"/>
                  <a:pt x="13709" y="297"/>
                  <a:pt x="15053" y="873"/>
                </a:cubicBezTo>
                <a:lnTo>
                  <a:pt x="10800" y="10800"/>
                </a:lnTo>
                <a:close/>
              </a:path>
              <a:path w="21600" h="21600" fill="none">
                <a:moveTo>
                  <a:pt x="6426" y="925"/>
                </a:moveTo>
                <a:cubicBezTo>
                  <a:pt x="7803" y="315"/>
                  <a:pt x="9293" y="-1"/>
                  <a:pt x="10800" y="0"/>
                </a:cubicBezTo>
                <a:cubicBezTo>
                  <a:pt x="12262" y="0"/>
                  <a:pt x="13709" y="297"/>
                  <a:pt x="15053" y="873"/>
                </a:cubicBezTo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824" name="Line 103"/>
          <p:cNvSpPr>
            <a:spLocks noChangeShapeType="1"/>
          </p:cNvSpPr>
          <p:nvPr/>
        </p:nvSpPr>
        <p:spPr bwMode="auto">
          <a:xfrm>
            <a:off x="5140325" y="4641850"/>
            <a:ext cx="1588" cy="146050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826" name="Line 105"/>
          <p:cNvSpPr>
            <a:spLocks noChangeShapeType="1"/>
          </p:cNvSpPr>
          <p:nvPr/>
        </p:nvSpPr>
        <p:spPr bwMode="auto">
          <a:xfrm>
            <a:off x="3344863" y="6456363"/>
            <a:ext cx="1150937" cy="1587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827" name="Rectangle 106"/>
          <p:cNvSpPr>
            <a:spLocks noChangeArrowheads="1"/>
          </p:cNvSpPr>
          <p:nvPr/>
        </p:nvSpPr>
        <p:spPr bwMode="auto">
          <a:xfrm>
            <a:off x="454025" y="5461000"/>
            <a:ext cx="1560513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Memory page table</a:t>
            </a:r>
          </a:p>
        </p:txBody>
      </p:sp>
      <p:sp>
        <p:nvSpPr>
          <p:cNvPr id="31828" name="AutoShape 107"/>
          <p:cNvSpPr>
            <a:spLocks noChangeArrowheads="1"/>
          </p:cNvSpPr>
          <p:nvPr/>
        </p:nvSpPr>
        <p:spPr bwMode="auto">
          <a:xfrm>
            <a:off x="7891463" y="5481638"/>
            <a:ext cx="298450" cy="212725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0 w 21600"/>
              <a:gd name="T9" fmla="*/ 0 h 21600"/>
              <a:gd name="T10" fmla="*/ 0 w 21600"/>
              <a:gd name="T11" fmla="*/ 0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6339 w 21600"/>
              <a:gd name="T19" fmla="*/ 0 h 21600"/>
              <a:gd name="T20" fmla="*/ 15089 w 21600"/>
              <a:gd name="T21" fmla="*/ 10799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 stroke="0">
                <a:moveTo>
                  <a:pt x="6426" y="925"/>
                </a:moveTo>
                <a:cubicBezTo>
                  <a:pt x="7803" y="315"/>
                  <a:pt x="9293" y="-1"/>
                  <a:pt x="10800" y="0"/>
                </a:cubicBezTo>
                <a:cubicBezTo>
                  <a:pt x="12262" y="0"/>
                  <a:pt x="13709" y="297"/>
                  <a:pt x="15053" y="873"/>
                </a:cubicBezTo>
                <a:lnTo>
                  <a:pt x="10800" y="10800"/>
                </a:lnTo>
                <a:close/>
              </a:path>
              <a:path w="21600" h="21600" fill="none">
                <a:moveTo>
                  <a:pt x="6426" y="925"/>
                </a:moveTo>
                <a:cubicBezTo>
                  <a:pt x="7803" y="315"/>
                  <a:pt x="9293" y="-1"/>
                  <a:pt x="10800" y="0"/>
                </a:cubicBezTo>
                <a:cubicBezTo>
                  <a:pt x="12262" y="0"/>
                  <a:pt x="13709" y="297"/>
                  <a:pt x="15053" y="873"/>
                </a:cubicBezTo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829" name="Line 108"/>
          <p:cNvSpPr>
            <a:spLocks noChangeShapeType="1"/>
          </p:cNvSpPr>
          <p:nvPr/>
        </p:nvSpPr>
        <p:spPr bwMode="auto">
          <a:xfrm>
            <a:off x="8031163" y="5278438"/>
            <a:ext cx="1587" cy="212725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831" name="AutoShape 110"/>
          <p:cNvSpPr>
            <a:spLocks noChangeArrowheads="1"/>
          </p:cNvSpPr>
          <p:nvPr/>
        </p:nvSpPr>
        <p:spPr bwMode="auto">
          <a:xfrm>
            <a:off x="7332663" y="4706938"/>
            <a:ext cx="298450" cy="220662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0 w 21600"/>
              <a:gd name="T9" fmla="*/ 0 h 21600"/>
              <a:gd name="T10" fmla="*/ 0 w 21600"/>
              <a:gd name="T11" fmla="*/ 0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1600"/>
              <a:gd name="T19" fmla="*/ 6509 h 21600"/>
              <a:gd name="T20" fmla="*/ 10799 w 21600"/>
              <a:gd name="T21" fmla="*/ 15259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 stroke="0">
                <a:moveTo>
                  <a:pt x="873" y="15053"/>
                </a:moveTo>
                <a:cubicBezTo>
                  <a:pt x="297" y="13709"/>
                  <a:pt x="0" y="12262"/>
                  <a:pt x="0" y="10800"/>
                </a:cubicBezTo>
                <a:cubicBezTo>
                  <a:pt x="-1" y="9293"/>
                  <a:pt x="315" y="7803"/>
                  <a:pt x="925" y="6426"/>
                </a:cubicBezTo>
                <a:lnTo>
                  <a:pt x="10800" y="10800"/>
                </a:lnTo>
                <a:close/>
              </a:path>
              <a:path w="21600" h="21600" fill="none">
                <a:moveTo>
                  <a:pt x="873" y="15053"/>
                </a:moveTo>
                <a:cubicBezTo>
                  <a:pt x="297" y="13709"/>
                  <a:pt x="0" y="12262"/>
                  <a:pt x="0" y="10800"/>
                </a:cubicBezTo>
                <a:cubicBezTo>
                  <a:pt x="-1" y="9293"/>
                  <a:pt x="315" y="7803"/>
                  <a:pt x="925" y="6426"/>
                </a:cubicBezTo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832" name="Line 111"/>
          <p:cNvSpPr>
            <a:spLocks noChangeShapeType="1"/>
          </p:cNvSpPr>
          <p:nvPr/>
        </p:nvSpPr>
        <p:spPr bwMode="auto">
          <a:xfrm>
            <a:off x="7127875" y="4819650"/>
            <a:ext cx="206375" cy="1588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833" name="Rectangle 112"/>
          <p:cNvSpPr>
            <a:spLocks noChangeArrowheads="1"/>
          </p:cNvSpPr>
          <p:nvPr/>
        </p:nvSpPr>
        <p:spPr bwMode="auto">
          <a:xfrm>
            <a:off x="7288213" y="4265613"/>
            <a:ext cx="1166812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Main memory</a:t>
            </a:r>
          </a:p>
        </p:txBody>
      </p:sp>
      <p:sp>
        <p:nvSpPr>
          <p:cNvPr id="31834" name="Rectangle 113"/>
          <p:cNvSpPr>
            <a:spLocks noChangeArrowheads="1"/>
          </p:cNvSpPr>
          <p:nvPr/>
        </p:nvSpPr>
        <p:spPr bwMode="auto">
          <a:xfrm>
            <a:off x="3049588" y="4514850"/>
            <a:ext cx="352425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11</a:t>
            </a:r>
          </a:p>
        </p:txBody>
      </p:sp>
      <p:sp>
        <p:nvSpPr>
          <p:cNvPr id="31835" name="Rectangle 114"/>
          <p:cNvSpPr>
            <a:spLocks noChangeArrowheads="1"/>
          </p:cNvSpPr>
          <p:nvPr/>
        </p:nvSpPr>
        <p:spPr bwMode="auto">
          <a:xfrm>
            <a:off x="3049588" y="4706938"/>
            <a:ext cx="352425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00</a:t>
            </a:r>
          </a:p>
        </p:txBody>
      </p:sp>
      <p:sp>
        <p:nvSpPr>
          <p:cNvPr id="31836" name="Rectangle 115"/>
          <p:cNvSpPr>
            <a:spLocks noChangeArrowheads="1"/>
          </p:cNvSpPr>
          <p:nvPr/>
        </p:nvSpPr>
        <p:spPr bwMode="auto">
          <a:xfrm>
            <a:off x="3049588" y="5284788"/>
            <a:ext cx="352425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01</a:t>
            </a:r>
          </a:p>
        </p:txBody>
      </p:sp>
      <p:sp>
        <p:nvSpPr>
          <p:cNvPr id="31837" name="Rectangle 116"/>
          <p:cNvSpPr>
            <a:spLocks noChangeArrowheads="1"/>
          </p:cNvSpPr>
          <p:nvPr/>
        </p:nvSpPr>
        <p:spPr bwMode="auto">
          <a:xfrm>
            <a:off x="3049588" y="5476875"/>
            <a:ext cx="352425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10</a:t>
            </a:r>
          </a:p>
        </p:txBody>
      </p:sp>
      <p:sp>
        <p:nvSpPr>
          <p:cNvPr id="31838" name="Rectangle 117"/>
          <p:cNvSpPr>
            <a:spLocks noChangeArrowheads="1"/>
          </p:cNvSpPr>
          <p:nvPr/>
        </p:nvSpPr>
        <p:spPr bwMode="auto">
          <a:xfrm>
            <a:off x="3049588" y="6191250"/>
            <a:ext cx="352425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01</a:t>
            </a:r>
          </a:p>
        </p:txBody>
      </p:sp>
      <p:sp>
        <p:nvSpPr>
          <p:cNvPr id="31840" name="Line 119"/>
          <p:cNvSpPr>
            <a:spLocks noChangeShapeType="1"/>
          </p:cNvSpPr>
          <p:nvPr/>
        </p:nvSpPr>
        <p:spPr bwMode="auto">
          <a:xfrm>
            <a:off x="3354388" y="6392863"/>
            <a:ext cx="1587" cy="69850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841" name="Line 120"/>
          <p:cNvSpPr>
            <a:spLocks noChangeShapeType="1"/>
          </p:cNvSpPr>
          <p:nvPr/>
        </p:nvSpPr>
        <p:spPr bwMode="auto">
          <a:xfrm>
            <a:off x="3335338" y="3840163"/>
            <a:ext cx="1587" cy="203200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842" name="Line 121"/>
          <p:cNvSpPr>
            <a:spLocks noChangeShapeType="1"/>
          </p:cNvSpPr>
          <p:nvPr/>
        </p:nvSpPr>
        <p:spPr bwMode="auto">
          <a:xfrm>
            <a:off x="3351213" y="5848350"/>
            <a:ext cx="1587" cy="254000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118" name="Picture 117" descr="RIMT University">
            <a:extLst>
              <a:ext uri="{FF2B5EF4-FFF2-40B4-BE49-F238E27FC236}">
                <a16:creationId xmlns:lc="http://schemas.openxmlformats.org/drawingml/2006/lockedCanvas"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6501" y="80962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lc="http://schemas.openxmlformats.org/drawingml/2006/lockedCanvas"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9" name="Rectangle 118">
            <a:extLst>
              <a:ext uri="{FF2B5EF4-FFF2-40B4-BE49-F238E27FC236}">
                <a16:creationId xmlns:lc="http://schemas.openxmlformats.org/drawingml/2006/lockedCanvas"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89851" y="6472237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Grp="1" noChangeArrowheads="1"/>
          </p:cNvSpPr>
          <p:nvPr>
            <p:ph type="title"/>
          </p:nvPr>
        </p:nvSpPr>
        <p:spPr>
          <a:xfrm>
            <a:off x="155575" y="282575"/>
            <a:ext cx="8729663" cy="450850"/>
          </a:xfrm>
        </p:spPr>
        <p:txBody>
          <a:bodyPr/>
          <a:lstStyle/>
          <a:p>
            <a:pPr fontAlgn="auto">
              <a:lnSpc>
                <a:spcPct val="90000"/>
              </a:lnSpc>
              <a:spcAft>
                <a:spcPts val="0"/>
              </a:spcAft>
              <a:buClr>
                <a:srgbClr val="000000"/>
              </a:buClr>
              <a:tabLst>
                <a:tab pos="0" algn="l"/>
                <a:tab pos="760413" algn="l"/>
                <a:tab pos="1522413" algn="l"/>
                <a:tab pos="2286000" algn="l"/>
                <a:tab pos="3046413" algn="l"/>
                <a:tab pos="3808413" algn="l"/>
                <a:tab pos="4572000" algn="l"/>
                <a:tab pos="5332413" algn="l"/>
                <a:tab pos="6094413" algn="l"/>
                <a:tab pos="6858000" algn="l"/>
                <a:tab pos="7618413" algn="l"/>
                <a:tab pos="8380413" algn="l"/>
                <a:tab pos="9144000" algn="l"/>
                <a:tab pos="9904413" algn="l"/>
                <a:tab pos="10666413" algn="l"/>
              </a:tabLst>
              <a:defRPr/>
            </a:pPr>
            <a:r>
              <a:rPr lang="en-GB" sz="2400">
                <a:solidFill>
                  <a:srgbClr val="000000"/>
                </a:solidFill>
              </a:rPr>
              <a:t>ASSOCIATIVE  MEMORY  PAGE  TABLE</a:t>
            </a:r>
          </a:p>
        </p:txBody>
      </p:sp>
      <p:sp>
        <p:nvSpPr>
          <p:cNvPr id="32771" name="Rectangle 2"/>
          <p:cNvSpPr>
            <a:spLocks noChangeArrowheads="1"/>
          </p:cNvSpPr>
          <p:nvPr/>
        </p:nvSpPr>
        <p:spPr bwMode="auto">
          <a:xfrm>
            <a:off x="633413" y="790575"/>
            <a:ext cx="5718175" cy="8286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>
                <a:solidFill>
                  <a:srgbClr val="000000"/>
                </a:solidFill>
                <a:latin typeface="Arial" charset="0"/>
              </a:rPr>
              <a:t>Assume that </a:t>
            </a:r>
          </a:p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>
                <a:solidFill>
                  <a:srgbClr val="000000"/>
                </a:solidFill>
                <a:latin typeface="Arial" charset="0"/>
              </a:rPr>
              <a:t>        Number of Blocks in memory = m</a:t>
            </a:r>
          </a:p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>
                <a:solidFill>
                  <a:srgbClr val="000000"/>
                </a:solidFill>
                <a:latin typeface="Arial" charset="0"/>
              </a:rPr>
              <a:t>        Number of Pages in Virtual Address Space = n</a:t>
            </a:r>
          </a:p>
        </p:txBody>
      </p:sp>
      <p:sp>
        <p:nvSpPr>
          <p:cNvPr id="32772" name="Rectangle 3"/>
          <p:cNvSpPr>
            <a:spLocks noChangeArrowheads="1"/>
          </p:cNvSpPr>
          <p:nvPr/>
        </p:nvSpPr>
        <p:spPr bwMode="auto">
          <a:xfrm>
            <a:off x="633413" y="1646238"/>
            <a:ext cx="6175375" cy="20621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>
                <a:solidFill>
                  <a:srgbClr val="000000"/>
                </a:solidFill>
                <a:latin typeface="Arial" charset="0"/>
              </a:rPr>
              <a:t>Page Table</a:t>
            </a:r>
          </a:p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>
                <a:solidFill>
                  <a:srgbClr val="000000"/>
                </a:solidFill>
                <a:latin typeface="Arial" charset="0"/>
              </a:rPr>
              <a:t>      - Straight forward design -&gt; n entry table in memory</a:t>
            </a:r>
          </a:p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>
                <a:solidFill>
                  <a:srgbClr val="000000"/>
                </a:solidFill>
                <a:latin typeface="Arial" charset="0"/>
              </a:rPr>
              <a:t>        Inefficient storage space utilization</a:t>
            </a:r>
          </a:p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>
                <a:solidFill>
                  <a:srgbClr val="000000"/>
                </a:solidFill>
                <a:latin typeface="Arial" charset="0"/>
              </a:rPr>
              <a:t>        &lt;- n-m entries of the table is empty</a:t>
            </a:r>
          </a:p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1800" b="1">
              <a:solidFill>
                <a:srgbClr val="000000"/>
              </a:solidFill>
              <a:latin typeface="Arial" charset="0"/>
            </a:endParaRPr>
          </a:p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>
                <a:solidFill>
                  <a:srgbClr val="000000"/>
                </a:solidFill>
                <a:latin typeface="Arial" charset="0"/>
              </a:rPr>
              <a:t>      - More efficient method is m-entry Page Table</a:t>
            </a:r>
          </a:p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>
                <a:solidFill>
                  <a:srgbClr val="000000"/>
                </a:solidFill>
                <a:latin typeface="Arial" charset="0"/>
              </a:rPr>
              <a:t>               Page Table made of an Associative Memory</a:t>
            </a:r>
          </a:p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>
                <a:solidFill>
                  <a:srgbClr val="000000"/>
                </a:solidFill>
                <a:latin typeface="Arial" charset="0"/>
              </a:rPr>
              <a:t>               m words; (Page Number:Block Number)</a:t>
            </a:r>
            <a:r>
              <a:rPr lang="ar-SA" sz="1800" b="1">
                <a:solidFill>
                  <a:srgbClr val="000000"/>
                </a:solidFill>
                <a:latin typeface="Arial" charset="0"/>
              </a:rPr>
              <a:t>‏</a:t>
            </a:r>
            <a:endParaRPr lang="en-GB" sz="1800" b="1">
              <a:solidFill>
                <a:srgbClr val="000000"/>
              </a:solidFill>
              <a:latin typeface="Arial" charset="0"/>
            </a:endParaRP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3370263" y="3721100"/>
            <a:ext cx="3762375" cy="2325688"/>
            <a:chOff x="2123" y="2344"/>
            <a:chExt cx="2370" cy="1465"/>
          </a:xfrm>
        </p:grpSpPr>
        <p:sp>
          <p:nvSpPr>
            <p:cNvPr id="32776" name="Rectangle 5"/>
            <p:cNvSpPr>
              <a:spLocks noChangeArrowheads="1"/>
            </p:cNvSpPr>
            <p:nvPr/>
          </p:nvSpPr>
          <p:spPr bwMode="auto">
            <a:xfrm>
              <a:off x="2161" y="2687"/>
              <a:ext cx="1387" cy="100"/>
            </a:xfrm>
            <a:prstGeom prst="rect">
              <a:avLst/>
            </a:prstGeom>
            <a:noFill/>
            <a:ln w="255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777" name="Rectangle 6"/>
            <p:cNvSpPr>
              <a:spLocks noChangeArrowheads="1"/>
            </p:cNvSpPr>
            <p:nvPr/>
          </p:nvSpPr>
          <p:spPr bwMode="auto">
            <a:xfrm>
              <a:off x="2196" y="2686"/>
              <a:ext cx="383" cy="16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360" tIns="44280" rIns="90360" bIns="44280">
              <a:spAutoFit/>
            </a:bodyPr>
            <a:lstStyle/>
            <a:p>
              <a:pPr>
                <a:lnSpc>
                  <a:spcPct val="90000"/>
                </a:lnSpc>
                <a:buFont typeface="Arial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200" b="1">
                  <a:solidFill>
                    <a:srgbClr val="000000"/>
                  </a:solidFill>
                  <a:latin typeface="Arial" charset="0"/>
                </a:rPr>
                <a:t>1  0  1</a:t>
              </a:r>
            </a:p>
          </p:txBody>
        </p:sp>
        <p:sp>
          <p:nvSpPr>
            <p:cNvPr id="32778" name="Line 7"/>
            <p:cNvSpPr>
              <a:spLocks noChangeShapeType="1"/>
            </p:cNvSpPr>
            <p:nvPr/>
          </p:nvSpPr>
          <p:spPr bwMode="auto">
            <a:xfrm flipV="1">
              <a:off x="2584" y="2688"/>
              <a:ext cx="1" cy="107"/>
            </a:xfrm>
            <a:prstGeom prst="line">
              <a:avLst/>
            </a:prstGeom>
            <a:noFill/>
            <a:ln w="255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779" name="Rectangle 8"/>
            <p:cNvSpPr>
              <a:spLocks noChangeArrowheads="1"/>
            </p:cNvSpPr>
            <p:nvPr/>
          </p:nvSpPr>
          <p:spPr bwMode="auto">
            <a:xfrm>
              <a:off x="2700" y="2686"/>
              <a:ext cx="691" cy="16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360" tIns="44280" rIns="90360" bIns="44280">
              <a:spAutoFit/>
            </a:bodyPr>
            <a:lstStyle/>
            <a:p>
              <a:pPr>
                <a:lnSpc>
                  <a:spcPct val="90000"/>
                </a:lnSpc>
                <a:buFont typeface="Arial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200" b="1">
                  <a:solidFill>
                    <a:srgbClr val="000000"/>
                  </a:solidFill>
                  <a:latin typeface="Arial" charset="0"/>
                </a:rPr>
                <a:t>Line number</a:t>
              </a:r>
            </a:p>
          </p:txBody>
        </p:sp>
        <p:sp>
          <p:nvSpPr>
            <p:cNvPr id="32780" name="Rectangle 9"/>
            <p:cNvSpPr>
              <a:spLocks noChangeArrowheads="1"/>
            </p:cNvSpPr>
            <p:nvPr/>
          </p:nvSpPr>
          <p:spPr bwMode="auto">
            <a:xfrm>
              <a:off x="2160" y="2504"/>
              <a:ext cx="514" cy="16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360" tIns="44280" rIns="90360" bIns="44280">
              <a:spAutoFit/>
            </a:bodyPr>
            <a:lstStyle/>
            <a:p>
              <a:pPr>
                <a:lnSpc>
                  <a:spcPct val="90000"/>
                </a:lnSpc>
                <a:buFont typeface="Arial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200" b="1">
                  <a:solidFill>
                    <a:srgbClr val="000000"/>
                  </a:solidFill>
                  <a:latin typeface="Arial" charset="0"/>
                </a:rPr>
                <a:t>Page no.</a:t>
              </a:r>
            </a:p>
          </p:txBody>
        </p:sp>
        <p:sp>
          <p:nvSpPr>
            <p:cNvPr id="32781" name="Rectangle 10"/>
            <p:cNvSpPr>
              <a:spLocks noChangeArrowheads="1"/>
            </p:cNvSpPr>
            <p:nvPr/>
          </p:nvSpPr>
          <p:spPr bwMode="auto">
            <a:xfrm>
              <a:off x="3547" y="2686"/>
              <a:ext cx="948" cy="16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360" tIns="44280" rIns="90360" bIns="44280">
              <a:spAutoFit/>
            </a:bodyPr>
            <a:lstStyle/>
            <a:p>
              <a:pPr>
                <a:lnSpc>
                  <a:spcPct val="90000"/>
                </a:lnSpc>
                <a:buFont typeface="Arial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200" b="1">
                  <a:solidFill>
                    <a:srgbClr val="000000"/>
                  </a:solidFill>
                  <a:latin typeface="Arial" charset="0"/>
                </a:rPr>
                <a:t>Argument register</a:t>
              </a:r>
            </a:p>
          </p:txBody>
        </p:sp>
        <p:sp>
          <p:nvSpPr>
            <p:cNvPr id="32782" name="Rectangle 11"/>
            <p:cNvSpPr>
              <a:spLocks noChangeArrowheads="1"/>
            </p:cNvSpPr>
            <p:nvPr/>
          </p:nvSpPr>
          <p:spPr bwMode="auto">
            <a:xfrm>
              <a:off x="2161" y="2915"/>
              <a:ext cx="705" cy="100"/>
            </a:xfrm>
            <a:prstGeom prst="rect">
              <a:avLst/>
            </a:prstGeom>
            <a:noFill/>
            <a:ln w="255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783" name="Rectangle 12"/>
            <p:cNvSpPr>
              <a:spLocks noChangeArrowheads="1"/>
            </p:cNvSpPr>
            <p:nvPr/>
          </p:nvSpPr>
          <p:spPr bwMode="auto">
            <a:xfrm>
              <a:off x="2195" y="2912"/>
              <a:ext cx="706" cy="16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360" tIns="44280" rIns="90360" bIns="44280">
              <a:spAutoFit/>
            </a:bodyPr>
            <a:lstStyle/>
            <a:p>
              <a:pPr>
                <a:lnSpc>
                  <a:spcPct val="90000"/>
                </a:lnSpc>
                <a:buFont typeface="Arial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200" b="1">
                  <a:solidFill>
                    <a:srgbClr val="000000"/>
                  </a:solidFill>
                  <a:latin typeface="Arial" charset="0"/>
                </a:rPr>
                <a:t>1  0  1      0  0</a:t>
              </a:r>
            </a:p>
          </p:txBody>
        </p:sp>
        <p:sp>
          <p:nvSpPr>
            <p:cNvPr id="32784" name="Rectangle 13"/>
            <p:cNvSpPr>
              <a:spLocks noChangeArrowheads="1"/>
            </p:cNvSpPr>
            <p:nvPr/>
          </p:nvSpPr>
          <p:spPr bwMode="auto">
            <a:xfrm>
              <a:off x="2161" y="3143"/>
              <a:ext cx="705" cy="115"/>
            </a:xfrm>
            <a:prstGeom prst="rect">
              <a:avLst/>
            </a:prstGeom>
            <a:noFill/>
            <a:ln w="255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785" name="Rectangle 14"/>
            <p:cNvSpPr>
              <a:spLocks noChangeArrowheads="1"/>
            </p:cNvSpPr>
            <p:nvPr/>
          </p:nvSpPr>
          <p:spPr bwMode="auto">
            <a:xfrm>
              <a:off x="2195" y="3141"/>
              <a:ext cx="706" cy="16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360" tIns="44280" rIns="90360" bIns="44280">
              <a:spAutoFit/>
            </a:bodyPr>
            <a:lstStyle/>
            <a:p>
              <a:pPr>
                <a:lnSpc>
                  <a:spcPct val="90000"/>
                </a:lnSpc>
                <a:buFont typeface="Arial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200" b="1">
                  <a:solidFill>
                    <a:srgbClr val="000000"/>
                  </a:solidFill>
                  <a:latin typeface="Arial" charset="0"/>
                </a:rPr>
                <a:t>0  0  1      1  1</a:t>
              </a:r>
            </a:p>
          </p:txBody>
        </p:sp>
        <p:sp>
          <p:nvSpPr>
            <p:cNvPr id="32786" name="Line 15"/>
            <p:cNvSpPr>
              <a:spLocks noChangeShapeType="1"/>
            </p:cNvSpPr>
            <p:nvPr/>
          </p:nvSpPr>
          <p:spPr bwMode="auto">
            <a:xfrm>
              <a:off x="2584" y="3143"/>
              <a:ext cx="1" cy="113"/>
            </a:xfrm>
            <a:prstGeom prst="line">
              <a:avLst/>
            </a:prstGeom>
            <a:noFill/>
            <a:ln w="255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787" name="Rectangle 16"/>
            <p:cNvSpPr>
              <a:spLocks noChangeArrowheads="1"/>
            </p:cNvSpPr>
            <p:nvPr/>
          </p:nvSpPr>
          <p:spPr bwMode="auto">
            <a:xfrm>
              <a:off x="2161" y="3257"/>
              <a:ext cx="705" cy="115"/>
            </a:xfrm>
            <a:prstGeom prst="rect">
              <a:avLst/>
            </a:prstGeom>
            <a:noFill/>
            <a:ln w="255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788" name="Rectangle 17"/>
            <p:cNvSpPr>
              <a:spLocks noChangeArrowheads="1"/>
            </p:cNvSpPr>
            <p:nvPr/>
          </p:nvSpPr>
          <p:spPr bwMode="auto">
            <a:xfrm>
              <a:off x="2195" y="3253"/>
              <a:ext cx="706" cy="16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360" tIns="44280" rIns="90360" bIns="44280">
              <a:spAutoFit/>
            </a:bodyPr>
            <a:lstStyle/>
            <a:p>
              <a:pPr>
                <a:lnSpc>
                  <a:spcPct val="90000"/>
                </a:lnSpc>
                <a:buFont typeface="Arial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200" b="1">
                  <a:solidFill>
                    <a:srgbClr val="000000"/>
                  </a:solidFill>
                  <a:latin typeface="Arial" charset="0"/>
                </a:rPr>
                <a:t>0  1  0      0  0</a:t>
              </a:r>
            </a:p>
          </p:txBody>
        </p:sp>
        <p:sp>
          <p:nvSpPr>
            <p:cNvPr id="32789" name="Line 18"/>
            <p:cNvSpPr>
              <a:spLocks noChangeShapeType="1"/>
            </p:cNvSpPr>
            <p:nvPr/>
          </p:nvSpPr>
          <p:spPr bwMode="auto">
            <a:xfrm>
              <a:off x="2584" y="3257"/>
              <a:ext cx="1" cy="117"/>
            </a:xfrm>
            <a:prstGeom prst="line">
              <a:avLst/>
            </a:prstGeom>
            <a:noFill/>
            <a:ln w="255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790" name="Rectangle 19"/>
            <p:cNvSpPr>
              <a:spLocks noChangeArrowheads="1"/>
            </p:cNvSpPr>
            <p:nvPr/>
          </p:nvSpPr>
          <p:spPr bwMode="auto">
            <a:xfrm>
              <a:off x="2161" y="3371"/>
              <a:ext cx="705" cy="110"/>
            </a:xfrm>
            <a:prstGeom prst="rect">
              <a:avLst/>
            </a:prstGeom>
            <a:noFill/>
            <a:ln w="255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791" name="Rectangle 20"/>
            <p:cNvSpPr>
              <a:spLocks noChangeArrowheads="1"/>
            </p:cNvSpPr>
            <p:nvPr/>
          </p:nvSpPr>
          <p:spPr bwMode="auto">
            <a:xfrm>
              <a:off x="2195" y="3370"/>
              <a:ext cx="706" cy="16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360" tIns="44280" rIns="90360" bIns="44280">
              <a:spAutoFit/>
            </a:bodyPr>
            <a:lstStyle/>
            <a:p>
              <a:pPr>
                <a:lnSpc>
                  <a:spcPct val="90000"/>
                </a:lnSpc>
                <a:buFont typeface="Arial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200" b="1">
                  <a:solidFill>
                    <a:srgbClr val="000000"/>
                  </a:solidFill>
                  <a:latin typeface="Arial" charset="0"/>
                </a:rPr>
                <a:t>1  0  1      0  1</a:t>
              </a:r>
            </a:p>
          </p:txBody>
        </p:sp>
        <p:sp>
          <p:nvSpPr>
            <p:cNvPr id="32792" name="Line 21"/>
            <p:cNvSpPr>
              <a:spLocks noChangeShapeType="1"/>
            </p:cNvSpPr>
            <p:nvPr/>
          </p:nvSpPr>
          <p:spPr bwMode="auto">
            <a:xfrm>
              <a:off x="2584" y="3371"/>
              <a:ext cx="1" cy="121"/>
            </a:xfrm>
            <a:prstGeom prst="line">
              <a:avLst/>
            </a:prstGeom>
            <a:noFill/>
            <a:ln w="255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793" name="Rectangle 22"/>
            <p:cNvSpPr>
              <a:spLocks noChangeArrowheads="1"/>
            </p:cNvSpPr>
            <p:nvPr/>
          </p:nvSpPr>
          <p:spPr bwMode="auto">
            <a:xfrm>
              <a:off x="2161" y="3485"/>
              <a:ext cx="705" cy="100"/>
            </a:xfrm>
            <a:prstGeom prst="rect">
              <a:avLst/>
            </a:prstGeom>
            <a:noFill/>
            <a:ln w="255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794" name="Rectangle 23"/>
            <p:cNvSpPr>
              <a:spLocks noChangeArrowheads="1"/>
            </p:cNvSpPr>
            <p:nvPr/>
          </p:nvSpPr>
          <p:spPr bwMode="auto">
            <a:xfrm>
              <a:off x="2195" y="3483"/>
              <a:ext cx="706" cy="16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360" tIns="44280" rIns="90360" bIns="44280">
              <a:spAutoFit/>
            </a:bodyPr>
            <a:lstStyle/>
            <a:p>
              <a:pPr>
                <a:lnSpc>
                  <a:spcPct val="90000"/>
                </a:lnSpc>
                <a:buFont typeface="Arial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200" b="1">
                  <a:solidFill>
                    <a:srgbClr val="000000"/>
                  </a:solidFill>
                  <a:latin typeface="Arial" charset="0"/>
                </a:rPr>
                <a:t>1  1  0      1  0</a:t>
              </a:r>
            </a:p>
          </p:txBody>
        </p:sp>
        <p:sp>
          <p:nvSpPr>
            <p:cNvPr id="32795" name="Line 24"/>
            <p:cNvSpPr>
              <a:spLocks noChangeShapeType="1"/>
            </p:cNvSpPr>
            <p:nvPr/>
          </p:nvSpPr>
          <p:spPr bwMode="auto">
            <a:xfrm>
              <a:off x="2584" y="3485"/>
              <a:ext cx="1" cy="100"/>
            </a:xfrm>
            <a:prstGeom prst="line">
              <a:avLst/>
            </a:prstGeom>
            <a:noFill/>
            <a:ln w="255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796" name="Rectangle 25"/>
            <p:cNvSpPr>
              <a:spLocks noChangeArrowheads="1"/>
            </p:cNvSpPr>
            <p:nvPr/>
          </p:nvSpPr>
          <p:spPr bwMode="auto">
            <a:xfrm>
              <a:off x="2914" y="2912"/>
              <a:ext cx="670" cy="16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360" tIns="44280" rIns="90360" bIns="44280">
              <a:spAutoFit/>
            </a:bodyPr>
            <a:lstStyle/>
            <a:p>
              <a:pPr>
                <a:lnSpc>
                  <a:spcPct val="90000"/>
                </a:lnSpc>
                <a:buFont typeface="Arial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200" b="1">
                  <a:solidFill>
                    <a:srgbClr val="000000"/>
                  </a:solidFill>
                  <a:latin typeface="Arial" charset="0"/>
                </a:rPr>
                <a:t>Key register</a:t>
              </a:r>
            </a:p>
          </p:txBody>
        </p:sp>
        <p:sp>
          <p:nvSpPr>
            <p:cNvPr id="32797" name="Rectangle 26"/>
            <p:cNvSpPr>
              <a:spLocks noChangeArrowheads="1"/>
            </p:cNvSpPr>
            <p:nvPr/>
          </p:nvSpPr>
          <p:spPr bwMode="auto">
            <a:xfrm>
              <a:off x="2914" y="3296"/>
              <a:ext cx="1049" cy="16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360" tIns="44280" rIns="90360" bIns="44280">
              <a:spAutoFit/>
            </a:bodyPr>
            <a:lstStyle/>
            <a:p>
              <a:pPr>
                <a:lnSpc>
                  <a:spcPct val="90000"/>
                </a:lnSpc>
                <a:buFont typeface="Arial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200" b="1">
                  <a:solidFill>
                    <a:srgbClr val="000000"/>
                  </a:solidFill>
                  <a:latin typeface="Arial" charset="0"/>
                </a:rPr>
                <a:t>Associative memory</a:t>
              </a:r>
            </a:p>
          </p:txBody>
        </p:sp>
        <p:sp>
          <p:nvSpPr>
            <p:cNvPr id="32798" name="Rectangle 27"/>
            <p:cNvSpPr>
              <a:spLocks noChangeArrowheads="1"/>
            </p:cNvSpPr>
            <p:nvPr/>
          </p:nvSpPr>
          <p:spPr bwMode="auto">
            <a:xfrm>
              <a:off x="2123" y="3650"/>
              <a:ext cx="514" cy="16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360" tIns="44280" rIns="90360" bIns="44280">
              <a:spAutoFit/>
            </a:bodyPr>
            <a:lstStyle/>
            <a:p>
              <a:pPr>
                <a:lnSpc>
                  <a:spcPct val="90000"/>
                </a:lnSpc>
                <a:buFont typeface="Arial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200" b="1">
                  <a:solidFill>
                    <a:srgbClr val="000000"/>
                  </a:solidFill>
                  <a:latin typeface="Arial" charset="0"/>
                </a:rPr>
                <a:t>Page no.</a:t>
              </a:r>
            </a:p>
          </p:txBody>
        </p:sp>
        <p:sp>
          <p:nvSpPr>
            <p:cNvPr id="32799" name="Rectangle 28"/>
            <p:cNvSpPr>
              <a:spLocks noChangeArrowheads="1"/>
            </p:cNvSpPr>
            <p:nvPr/>
          </p:nvSpPr>
          <p:spPr bwMode="auto">
            <a:xfrm>
              <a:off x="2528" y="3650"/>
              <a:ext cx="548" cy="16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360" tIns="44280" rIns="90360" bIns="44280">
              <a:spAutoFit/>
            </a:bodyPr>
            <a:lstStyle/>
            <a:p>
              <a:pPr>
                <a:lnSpc>
                  <a:spcPct val="90000"/>
                </a:lnSpc>
                <a:buFont typeface="Arial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200" b="1">
                  <a:solidFill>
                    <a:srgbClr val="000000"/>
                  </a:solidFill>
                  <a:latin typeface="Arial" charset="0"/>
                </a:rPr>
                <a:t>Block no.</a:t>
              </a:r>
            </a:p>
          </p:txBody>
        </p:sp>
        <p:sp>
          <p:nvSpPr>
            <p:cNvPr id="32800" name="Rectangle 29"/>
            <p:cNvSpPr>
              <a:spLocks noChangeArrowheads="1"/>
            </p:cNvSpPr>
            <p:nvPr/>
          </p:nvSpPr>
          <p:spPr bwMode="auto">
            <a:xfrm>
              <a:off x="2533" y="2344"/>
              <a:ext cx="810" cy="16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360" tIns="44280" rIns="90360" bIns="44280">
              <a:spAutoFit/>
            </a:bodyPr>
            <a:lstStyle/>
            <a:p>
              <a:pPr>
                <a:lnSpc>
                  <a:spcPct val="90000"/>
                </a:lnSpc>
                <a:buFont typeface="Arial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200" b="1">
                  <a:solidFill>
                    <a:srgbClr val="000000"/>
                  </a:solidFill>
                  <a:latin typeface="Arial" charset="0"/>
                </a:rPr>
                <a:t>Virtual address</a:t>
              </a:r>
            </a:p>
          </p:txBody>
        </p:sp>
        <p:grpSp>
          <p:nvGrpSpPr>
            <p:cNvPr id="3" name="Group 30"/>
            <p:cNvGrpSpPr>
              <a:grpSpLocks/>
            </p:cNvGrpSpPr>
            <p:nvPr/>
          </p:nvGrpSpPr>
          <p:grpSpPr bwMode="auto">
            <a:xfrm>
              <a:off x="2162" y="2467"/>
              <a:ext cx="1385" cy="186"/>
              <a:chOff x="2162" y="2467"/>
              <a:chExt cx="1385" cy="186"/>
            </a:xfrm>
          </p:grpSpPr>
          <p:sp>
            <p:nvSpPr>
              <p:cNvPr id="32811" name="AutoShape 31"/>
              <p:cNvSpPr>
                <a:spLocks noChangeArrowheads="1"/>
              </p:cNvSpPr>
              <p:nvPr/>
            </p:nvSpPr>
            <p:spPr bwMode="auto">
              <a:xfrm>
                <a:off x="2162" y="2467"/>
                <a:ext cx="1386" cy="187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1600"/>
                  <a:gd name="T19" fmla="*/ 0 h 21600"/>
                  <a:gd name="T20" fmla="*/ 10800 w 21600"/>
                  <a:gd name="T21" fmla="*/ 10742 h 2160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1600" h="21600" stroke="0">
                    <a:moveTo>
                      <a:pt x="0" y="10800"/>
                    </a:moveTo>
                    <a:cubicBezTo>
                      <a:pt x="0" y="4841"/>
                      <a:pt x="4826" y="8"/>
                      <a:pt x="10785" y="0"/>
                    </a:cubicBezTo>
                    <a:lnTo>
                      <a:pt x="10800" y="10800"/>
                    </a:lnTo>
                    <a:close/>
                  </a:path>
                  <a:path w="21600" h="21600" fill="none">
                    <a:moveTo>
                      <a:pt x="0" y="10800"/>
                    </a:moveTo>
                    <a:cubicBezTo>
                      <a:pt x="0" y="4841"/>
                      <a:pt x="4826" y="8"/>
                      <a:pt x="10785" y="0"/>
                    </a:cubicBezTo>
                  </a:path>
                </a:pathLst>
              </a:custGeom>
              <a:noFill/>
              <a:ln w="2556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812" name="AutoShape 32"/>
              <p:cNvSpPr>
                <a:spLocks noChangeArrowheads="1"/>
              </p:cNvSpPr>
              <p:nvPr/>
            </p:nvSpPr>
            <p:spPr bwMode="auto">
              <a:xfrm>
                <a:off x="2185" y="2467"/>
                <a:ext cx="1363" cy="187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10602 w 21600"/>
                  <a:gd name="T19" fmla="*/ 0 h 21600"/>
                  <a:gd name="T20" fmla="*/ 21600 w 21600"/>
                  <a:gd name="T21" fmla="*/ 10742 h 2160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1600" h="21600" stroke="0">
                    <a:moveTo>
                      <a:pt x="21600" y="10800"/>
                    </a:moveTo>
                    <a:cubicBezTo>
                      <a:pt x="21600" y="16764"/>
                      <a:pt x="16764" y="21600"/>
                      <a:pt x="10800" y="21600"/>
                    </a:cubicBezTo>
                    <a:cubicBezTo>
                      <a:pt x="4835" y="21600"/>
                      <a:pt x="0" y="16764"/>
                      <a:pt x="0" y="10800"/>
                    </a:cubicBezTo>
                    <a:cubicBezTo>
                      <a:pt x="0" y="4835"/>
                      <a:pt x="4835" y="0"/>
                      <a:pt x="10800" y="0"/>
                    </a:cubicBezTo>
                    <a:cubicBezTo>
                      <a:pt x="16764" y="-1"/>
                      <a:pt x="21599" y="4835"/>
                      <a:pt x="21600" y="10799"/>
                    </a:cubicBezTo>
                    <a:lnTo>
                      <a:pt x="10800" y="10800"/>
                    </a:lnTo>
                    <a:close/>
                  </a:path>
                  <a:path w="21600" h="21600" fill="none">
                    <a:moveTo>
                      <a:pt x="21600" y="10800"/>
                    </a:moveTo>
                    <a:cubicBezTo>
                      <a:pt x="21600" y="16764"/>
                      <a:pt x="16764" y="21600"/>
                      <a:pt x="10800" y="21600"/>
                    </a:cubicBezTo>
                    <a:cubicBezTo>
                      <a:pt x="4835" y="21600"/>
                      <a:pt x="0" y="16764"/>
                      <a:pt x="0" y="10800"/>
                    </a:cubicBezTo>
                    <a:cubicBezTo>
                      <a:pt x="0" y="4835"/>
                      <a:pt x="4835" y="0"/>
                      <a:pt x="10800" y="0"/>
                    </a:cubicBezTo>
                    <a:cubicBezTo>
                      <a:pt x="16764" y="-1"/>
                      <a:pt x="21599" y="4835"/>
                      <a:pt x="21600" y="10799"/>
                    </a:cubicBezTo>
                  </a:path>
                </a:pathLst>
              </a:custGeom>
              <a:noFill/>
              <a:ln w="2556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" name="Group 33"/>
            <p:cNvGrpSpPr>
              <a:grpSpLocks/>
            </p:cNvGrpSpPr>
            <p:nvPr/>
          </p:nvGrpSpPr>
          <p:grpSpPr bwMode="auto">
            <a:xfrm>
              <a:off x="2162" y="2621"/>
              <a:ext cx="411" cy="67"/>
              <a:chOff x="2162" y="2621"/>
              <a:chExt cx="411" cy="67"/>
            </a:xfrm>
          </p:grpSpPr>
          <p:sp>
            <p:nvSpPr>
              <p:cNvPr id="32809" name="AutoShape 34"/>
              <p:cNvSpPr>
                <a:spLocks noChangeArrowheads="1"/>
              </p:cNvSpPr>
              <p:nvPr/>
            </p:nvSpPr>
            <p:spPr bwMode="auto">
              <a:xfrm>
                <a:off x="2162" y="2621"/>
                <a:ext cx="412" cy="68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1600"/>
                  <a:gd name="T19" fmla="*/ 0 h 21600"/>
                  <a:gd name="T20" fmla="*/ 10800 w 21600"/>
                  <a:gd name="T21" fmla="*/ 10800 h 2160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1600" h="21600" stroke="0">
                    <a:moveTo>
                      <a:pt x="0" y="10800"/>
                    </a:moveTo>
                    <a:cubicBezTo>
                      <a:pt x="0" y="4854"/>
                      <a:pt x="4804" y="27"/>
                      <a:pt x="10750" y="0"/>
                    </a:cubicBezTo>
                    <a:lnTo>
                      <a:pt x="10800" y="10800"/>
                    </a:lnTo>
                    <a:close/>
                  </a:path>
                  <a:path w="21600" h="21600" fill="none">
                    <a:moveTo>
                      <a:pt x="0" y="10800"/>
                    </a:moveTo>
                    <a:cubicBezTo>
                      <a:pt x="0" y="4854"/>
                      <a:pt x="4804" y="27"/>
                      <a:pt x="10750" y="0"/>
                    </a:cubicBezTo>
                  </a:path>
                </a:pathLst>
              </a:custGeom>
              <a:noFill/>
              <a:ln w="2556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810" name="AutoShape 35"/>
              <p:cNvSpPr>
                <a:spLocks noChangeArrowheads="1"/>
              </p:cNvSpPr>
              <p:nvPr/>
            </p:nvSpPr>
            <p:spPr bwMode="auto">
              <a:xfrm>
                <a:off x="2167" y="2621"/>
                <a:ext cx="406" cy="68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10587 w 21600"/>
                  <a:gd name="T19" fmla="*/ 0 h 21600"/>
                  <a:gd name="T20" fmla="*/ 21600 w 21600"/>
                  <a:gd name="T21" fmla="*/ 10800 h 2160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1600" h="21600" stroke="0">
                    <a:moveTo>
                      <a:pt x="21600" y="10800"/>
                    </a:moveTo>
                    <a:cubicBezTo>
                      <a:pt x="21600" y="16764"/>
                      <a:pt x="16764" y="21600"/>
                      <a:pt x="10800" y="21600"/>
                    </a:cubicBezTo>
                    <a:cubicBezTo>
                      <a:pt x="4835" y="21600"/>
                      <a:pt x="0" y="16764"/>
                      <a:pt x="0" y="10800"/>
                    </a:cubicBezTo>
                    <a:cubicBezTo>
                      <a:pt x="0" y="4835"/>
                      <a:pt x="4835" y="0"/>
                      <a:pt x="10800" y="0"/>
                    </a:cubicBezTo>
                    <a:cubicBezTo>
                      <a:pt x="16764" y="-1"/>
                      <a:pt x="21599" y="4835"/>
                      <a:pt x="21600" y="10799"/>
                    </a:cubicBezTo>
                    <a:lnTo>
                      <a:pt x="10800" y="10800"/>
                    </a:lnTo>
                    <a:close/>
                  </a:path>
                  <a:path w="21600" h="21600" fill="none">
                    <a:moveTo>
                      <a:pt x="21600" y="10800"/>
                    </a:moveTo>
                    <a:cubicBezTo>
                      <a:pt x="21600" y="16764"/>
                      <a:pt x="16764" y="21600"/>
                      <a:pt x="10800" y="21600"/>
                    </a:cubicBezTo>
                    <a:cubicBezTo>
                      <a:pt x="4835" y="21600"/>
                      <a:pt x="0" y="16764"/>
                      <a:pt x="0" y="10800"/>
                    </a:cubicBezTo>
                    <a:cubicBezTo>
                      <a:pt x="0" y="4835"/>
                      <a:pt x="4835" y="0"/>
                      <a:pt x="10800" y="0"/>
                    </a:cubicBezTo>
                    <a:cubicBezTo>
                      <a:pt x="16764" y="-1"/>
                      <a:pt x="21599" y="4835"/>
                      <a:pt x="21600" y="10799"/>
                    </a:cubicBezTo>
                  </a:path>
                </a:pathLst>
              </a:custGeom>
              <a:noFill/>
              <a:ln w="2556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" name="Group 36"/>
            <p:cNvGrpSpPr>
              <a:grpSpLocks/>
            </p:cNvGrpSpPr>
            <p:nvPr/>
          </p:nvGrpSpPr>
          <p:grpSpPr bwMode="auto">
            <a:xfrm>
              <a:off x="2161" y="3570"/>
              <a:ext cx="397" cy="81"/>
              <a:chOff x="2161" y="3570"/>
              <a:chExt cx="397" cy="81"/>
            </a:xfrm>
          </p:grpSpPr>
          <p:sp>
            <p:nvSpPr>
              <p:cNvPr id="32807" name="AutoShape 37"/>
              <p:cNvSpPr>
                <a:spLocks noChangeArrowheads="1"/>
              </p:cNvSpPr>
              <p:nvPr/>
            </p:nvSpPr>
            <p:spPr bwMode="auto">
              <a:xfrm>
                <a:off x="2162" y="3570"/>
                <a:ext cx="397" cy="82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1600"/>
                  <a:gd name="T19" fmla="*/ 10800 h 21600"/>
                  <a:gd name="T20" fmla="*/ 10773 w 21600"/>
                  <a:gd name="T21" fmla="*/ 21600 h 2160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1600" h="21600" stroke="0">
                    <a:moveTo>
                      <a:pt x="10800" y="21600"/>
                    </a:moveTo>
                    <a:cubicBezTo>
                      <a:pt x="4835" y="21600"/>
                      <a:pt x="0" y="16764"/>
                      <a:pt x="0" y="10800"/>
                    </a:cubicBezTo>
                    <a:lnTo>
                      <a:pt x="10800" y="10800"/>
                    </a:lnTo>
                    <a:close/>
                  </a:path>
                  <a:path w="21600" h="21600" fill="none">
                    <a:moveTo>
                      <a:pt x="10800" y="21600"/>
                    </a:moveTo>
                    <a:cubicBezTo>
                      <a:pt x="4835" y="21600"/>
                      <a:pt x="0" y="16764"/>
                      <a:pt x="0" y="10800"/>
                    </a:cubicBezTo>
                  </a:path>
                </a:pathLst>
              </a:custGeom>
              <a:noFill/>
              <a:ln w="2556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808" name="AutoShape 38"/>
              <p:cNvSpPr>
                <a:spLocks noChangeArrowheads="1"/>
              </p:cNvSpPr>
              <p:nvPr/>
            </p:nvSpPr>
            <p:spPr bwMode="auto">
              <a:xfrm>
                <a:off x="2161" y="3570"/>
                <a:ext cx="397" cy="82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10773 w 21600"/>
                  <a:gd name="T19" fmla="*/ 10800 h 21600"/>
                  <a:gd name="T20" fmla="*/ 21600 w 21600"/>
                  <a:gd name="T21" fmla="*/ 21600 h 2160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1600" h="21600" stroke="0">
                    <a:moveTo>
                      <a:pt x="21600" y="10800"/>
                    </a:moveTo>
                    <a:cubicBezTo>
                      <a:pt x="21600" y="16764"/>
                      <a:pt x="16764" y="21599"/>
                      <a:pt x="10800" y="21600"/>
                    </a:cubicBezTo>
                    <a:lnTo>
                      <a:pt x="10800" y="10800"/>
                    </a:lnTo>
                    <a:close/>
                  </a:path>
                  <a:path w="21600" h="21600" fill="none">
                    <a:moveTo>
                      <a:pt x="21600" y="10800"/>
                    </a:moveTo>
                    <a:cubicBezTo>
                      <a:pt x="21600" y="16764"/>
                      <a:pt x="16764" y="21599"/>
                      <a:pt x="10800" y="21600"/>
                    </a:cubicBezTo>
                  </a:path>
                </a:pathLst>
              </a:custGeom>
              <a:noFill/>
              <a:ln w="2556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" name="Group 39"/>
            <p:cNvGrpSpPr>
              <a:grpSpLocks/>
            </p:cNvGrpSpPr>
            <p:nvPr/>
          </p:nvGrpSpPr>
          <p:grpSpPr bwMode="auto">
            <a:xfrm>
              <a:off x="2603" y="3570"/>
              <a:ext cx="262" cy="81"/>
              <a:chOff x="2603" y="3570"/>
              <a:chExt cx="262" cy="81"/>
            </a:xfrm>
          </p:grpSpPr>
          <p:sp>
            <p:nvSpPr>
              <p:cNvPr id="32805" name="AutoShape 40"/>
              <p:cNvSpPr>
                <a:spLocks noChangeArrowheads="1"/>
              </p:cNvSpPr>
              <p:nvPr/>
            </p:nvSpPr>
            <p:spPr bwMode="auto">
              <a:xfrm>
                <a:off x="2604" y="3570"/>
                <a:ext cx="262" cy="82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1600"/>
                  <a:gd name="T19" fmla="*/ 10800 h 21600"/>
                  <a:gd name="T20" fmla="*/ 10800 w 21600"/>
                  <a:gd name="T21" fmla="*/ 21600 h 2160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1600" h="21600" stroke="0">
                    <a:moveTo>
                      <a:pt x="10800" y="21600"/>
                    </a:moveTo>
                    <a:cubicBezTo>
                      <a:pt x="4835" y="21600"/>
                      <a:pt x="0" y="16764"/>
                      <a:pt x="0" y="10800"/>
                    </a:cubicBezTo>
                    <a:lnTo>
                      <a:pt x="10800" y="10800"/>
                    </a:lnTo>
                    <a:close/>
                  </a:path>
                  <a:path w="21600" h="21600" fill="none">
                    <a:moveTo>
                      <a:pt x="10800" y="21600"/>
                    </a:moveTo>
                    <a:cubicBezTo>
                      <a:pt x="4835" y="21600"/>
                      <a:pt x="0" y="16764"/>
                      <a:pt x="0" y="10800"/>
                    </a:cubicBezTo>
                  </a:path>
                </a:pathLst>
              </a:custGeom>
              <a:noFill/>
              <a:ln w="2556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806" name="AutoShape 41"/>
              <p:cNvSpPr>
                <a:spLocks noChangeArrowheads="1"/>
              </p:cNvSpPr>
              <p:nvPr/>
            </p:nvSpPr>
            <p:spPr bwMode="auto">
              <a:xfrm>
                <a:off x="2603" y="3570"/>
                <a:ext cx="262" cy="82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10800 w 21600"/>
                  <a:gd name="T19" fmla="*/ 10800 h 21600"/>
                  <a:gd name="T20" fmla="*/ 21600 w 21600"/>
                  <a:gd name="T21" fmla="*/ 21600 h 2160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1600" h="21600" stroke="0">
                    <a:moveTo>
                      <a:pt x="21600" y="10800"/>
                    </a:moveTo>
                    <a:cubicBezTo>
                      <a:pt x="21600" y="16764"/>
                      <a:pt x="16764" y="21599"/>
                      <a:pt x="10800" y="21600"/>
                    </a:cubicBezTo>
                    <a:lnTo>
                      <a:pt x="10800" y="10800"/>
                    </a:lnTo>
                    <a:close/>
                  </a:path>
                  <a:path w="21600" h="21600" fill="none">
                    <a:moveTo>
                      <a:pt x="21600" y="10800"/>
                    </a:moveTo>
                    <a:cubicBezTo>
                      <a:pt x="21600" y="16764"/>
                      <a:pt x="16764" y="21599"/>
                      <a:pt x="10800" y="21600"/>
                    </a:cubicBezTo>
                  </a:path>
                </a:pathLst>
              </a:custGeom>
              <a:noFill/>
              <a:ln w="2556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32774" name="Rectangle 42"/>
          <p:cNvSpPr>
            <a:spLocks noChangeArrowheads="1"/>
          </p:cNvSpPr>
          <p:nvPr/>
        </p:nvSpPr>
        <p:spPr bwMode="auto">
          <a:xfrm>
            <a:off x="787400" y="5929313"/>
            <a:ext cx="5784850" cy="5826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>
                <a:solidFill>
                  <a:srgbClr val="000000"/>
                </a:solidFill>
                <a:latin typeface="Arial" charset="0"/>
              </a:rPr>
              <a:t>Page Fault</a:t>
            </a:r>
          </a:p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>
                <a:solidFill>
                  <a:srgbClr val="000000"/>
                </a:solidFill>
                <a:latin typeface="Arial" charset="0"/>
              </a:rPr>
              <a:t>      Page number cannot be found in the Page Table</a:t>
            </a:r>
          </a:p>
        </p:txBody>
      </p:sp>
      <p:pic>
        <p:nvPicPr>
          <p:cNvPr id="45" name="Picture 44" descr="RIMT University">
            <a:extLst>
              <a:ext uri="{FF2B5EF4-FFF2-40B4-BE49-F238E27FC236}">
                <a16:creationId xmlns:lc="http://schemas.openxmlformats.org/drawingml/2006/lockedCanvas"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6501" y="80962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lc="http://schemas.openxmlformats.org/drawingml/2006/lockedCanvas"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Rectangle 45">
            <a:extLst>
              <a:ext uri="{FF2B5EF4-FFF2-40B4-BE49-F238E27FC236}">
                <a16:creationId xmlns:lc="http://schemas.openxmlformats.org/drawingml/2006/lockedCanvas"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89851" y="6472237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Grp="1" noChangeArrowheads="1"/>
          </p:cNvSpPr>
          <p:nvPr>
            <p:ph type="title"/>
          </p:nvPr>
        </p:nvSpPr>
        <p:spPr>
          <a:xfrm>
            <a:off x="219075" y="273050"/>
            <a:ext cx="8677275" cy="441325"/>
          </a:xfrm>
        </p:spPr>
        <p:txBody>
          <a:bodyPr/>
          <a:lstStyle/>
          <a:p>
            <a:pPr fontAlgn="auto">
              <a:lnSpc>
                <a:spcPct val="90000"/>
              </a:lnSpc>
              <a:spcAft>
                <a:spcPts val="0"/>
              </a:spcAft>
              <a:buClr>
                <a:srgbClr val="000000"/>
              </a:buClr>
              <a:tabLst>
                <a:tab pos="0" algn="l"/>
                <a:tab pos="760413" algn="l"/>
                <a:tab pos="1522413" algn="l"/>
                <a:tab pos="2286000" algn="l"/>
                <a:tab pos="3046413" algn="l"/>
                <a:tab pos="3808413" algn="l"/>
                <a:tab pos="4572000" algn="l"/>
                <a:tab pos="5332413" algn="l"/>
                <a:tab pos="6094413" algn="l"/>
                <a:tab pos="6858000" algn="l"/>
                <a:tab pos="7618413" algn="l"/>
                <a:tab pos="8380413" algn="l"/>
                <a:tab pos="9144000" algn="l"/>
                <a:tab pos="9904413" algn="l"/>
                <a:tab pos="10666413" algn="l"/>
              </a:tabLst>
              <a:defRPr/>
            </a:pPr>
            <a:r>
              <a:rPr lang="en-GB" sz="2400">
                <a:solidFill>
                  <a:srgbClr val="000000"/>
                </a:solidFill>
              </a:rPr>
              <a:t>PAGE  FAULT</a:t>
            </a:r>
          </a:p>
        </p:txBody>
      </p:sp>
      <p:sp>
        <p:nvSpPr>
          <p:cNvPr id="33795" name="Rectangle 2"/>
          <p:cNvSpPr>
            <a:spLocks noChangeArrowheads="1"/>
          </p:cNvSpPr>
          <p:nvPr/>
        </p:nvSpPr>
        <p:spPr bwMode="auto">
          <a:xfrm>
            <a:off x="298450" y="5954713"/>
            <a:ext cx="4391025" cy="4810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63360" tIns="25560" rIns="63360" bIns="25560">
            <a:spAutoFit/>
          </a:bodyPr>
          <a:lstStyle/>
          <a:p>
            <a:pPr>
              <a:lnSpc>
                <a:spcPct val="101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>
                <a:solidFill>
                  <a:srgbClr val="000000"/>
                </a:solidFill>
                <a:latin typeface="Arial" charset="0"/>
              </a:rPr>
              <a:t> Processor architecture should provide the ability </a:t>
            </a:r>
          </a:p>
          <a:p>
            <a:pPr>
              <a:lnSpc>
                <a:spcPct val="101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>
                <a:solidFill>
                  <a:srgbClr val="000000"/>
                </a:solidFill>
                <a:latin typeface="Arial" charset="0"/>
              </a:rPr>
              <a:t>to restart any instruction after a page fault.</a:t>
            </a:r>
          </a:p>
        </p:txBody>
      </p:sp>
      <p:sp>
        <p:nvSpPr>
          <p:cNvPr id="33796" name="Rectangle 3"/>
          <p:cNvSpPr>
            <a:spLocks noChangeArrowheads="1"/>
          </p:cNvSpPr>
          <p:nvPr/>
        </p:nvSpPr>
        <p:spPr bwMode="auto">
          <a:xfrm>
            <a:off x="-398463" y="1058863"/>
            <a:ext cx="5934076" cy="48085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 marL="569913" lvl="1">
              <a:lnSpc>
                <a:spcPct val="97000"/>
              </a:lnSpc>
              <a:spcBef>
                <a:spcPts val="425"/>
              </a:spcBef>
              <a:buFont typeface="Arial" charset="0"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  <a:tab pos="10628313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1. Trap to the OS</a:t>
            </a:r>
          </a:p>
          <a:p>
            <a:pPr marL="569913" lvl="1">
              <a:lnSpc>
                <a:spcPct val="97000"/>
              </a:lnSpc>
              <a:spcBef>
                <a:spcPts val="425"/>
              </a:spcBef>
              <a:buFont typeface="Arial" charset="0"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  <a:tab pos="10628313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2. Save the user registers and program state</a:t>
            </a:r>
          </a:p>
          <a:p>
            <a:pPr marL="569913" lvl="1">
              <a:lnSpc>
                <a:spcPct val="97000"/>
              </a:lnSpc>
              <a:spcBef>
                <a:spcPts val="425"/>
              </a:spcBef>
              <a:buFont typeface="Arial" charset="0"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  <a:tab pos="10628313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3. Determine that the interrupt was a page fault</a:t>
            </a:r>
          </a:p>
          <a:p>
            <a:pPr marL="569913" lvl="1">
              <a:lnSpc>
                <a:spcPct val="97000"/>
              </a:lnSpc>
              <a:spcBef>
                <a:spcPts val="425"/>
              </a:spcBef>
              <a:buFont typeface="Arial" charset="0"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  <a:tab pos="10628313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4. Check that the page reference was legal and </a:t>
            </a:r>
          </a:p>
          <a:p>
            <a:pPr marL="569913" lvl="1">
              <a:lnSpc>
                <a:spcPct val="97000"/>
              </a:lnSpc>
              <a:spcBef>
                <a:spcPts val="425"/>
              </a:spcBef>
              <a:buFont typeface="Arial" charset="0"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  <a:tab pos="10628313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	determine the location of the page on the </a:t>
            </a:r>
          </a:p>
          <a:p>
            <a:pPr marL="569913" lvl="1">
              <a:lnSpc>
                <a:spcPct val="97000"/>
              </a:lnSpc>
              <a:spcBef>
                <a:spcPts val="425"/>
              </a:spcBef>
              <a:buFont typeface="Arial" charset="0"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  <a:tab pos="10628313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	backing store(disk)</a:t>
            </a:r>
            <a:r>
              <a:rPr lang="ar-SA" sz="1200" b="1">
                <a:solidFill>
                  <a:srgbClr val="000000"/>
                </a:solidFill>
                <a:latin typeface="Arial" charset="0"/>
              </a:rPr>
              <a:t>‏</a:t>
            </a:r>
            <a:endParaRPr lang="en-GB" sz="1200" b="1">
              <a:solidFill>
                <a:srgbClr val="000000"/>
              </a:solidFill>
              <a:latin typeface="Arial" charset="0"/>
            </a:endParaRPr>
          </a:p>
          <a:p>
            <a:pPr marL="569913" lvl="1">
              <a:lnSpc>
                <a:spcPct val="97000"/>
              </a:lnSpc>
              <a:spcBef>
                <a:spcPts val="425"/>
              </a:spcBef>
              <a:buFont typeface="Arial" charset="0"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  <a:tab pos="10628313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5. Issue a read from the backing store to  a free </a:t>
            </a:r>
          </a:p>
          <a:p>
            <a:pPr marL="569913" lvl="1">
              <a:lnSpc>
                <a:spcPct val="97000"/>
              </a:lnSpc>
              <a:spcBef>
                <a:spcPts val="425"/>
              </a:spcBef>
              <a:buFont typeface="Arial" charset="0"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  <a:tab pos="10628313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	frame</a:t>
            </a:r>
          </a:p>
          <a:p>
            <a:pPr marL="569913" lvl="1">
              <a:lnSpc>
                <a:spcPct val="97000"/>
              </a:lnSpc>
              <a:spcBef>
                <a:spcPts val="425"/>
              </a:spcBef>
              <a:buFont typeface="Arial" charset="0"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  <a:tab pos="10628313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	a. Wait in a queue for this device until serviced</a:t>
            </a:r>
          </a:p>
          <a:p>
            <a:pPr marL="569913" lvl="1">
              <a:lnSpc>
                <a:spcPct val="97000"/>
              </a:lnSpc>
              <a:spcBef>
                <a:spcPts val="425"/>
              </a:spcBef>
              <a:buFont typeface="Arial" charset="0"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  <a:tab pos="10628313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	b. Wait for the device seek and/or latency time</a:t>
            </a:r>
          </a:p>
          <a:p>
            <a:pPr marL="569913" lvl="1">
              <a:lnSpc>
                <a:spcPct val="97000"/>
              </a:lnSpc>
              <a:spcBef>
                <a:spcPts val="425"/>
              </a:spcBef>
              <a:buFont typeface="Arial" charset="0"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  <a:tab pos="10628313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	c. Begin the transfer of the page to a free frame</a:t>
            </a:r>
          </a:p>
          <a:p>
            <a:pPr marL="569913" lvl="1">
              <a:lnSpc>
                <a:spcPct val="97000"/>
              </a:lnSpc>
              <a:spcBef>
                <a:spcPts val="425"/>
              </a:spcBef>
              <a:buFont typeface="Arial" charset="0"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  <a:tab pos="10628313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6. While waiting, the CPU may be allocated to </a:t>
            </a:r>
          </a:p>
          <a:p>
            <a:pPr marL="569913" lvl="1">
              <a:lnSpc>
                <a:spcPct val="97000"/>
              </a:lnSpc>
              <a:spcBef>
                <a:spcPts val="425"/>
              </a:spcBef>
              <a:buFont typeface="Arial" charset="0"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  <a:tab pos="10628313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	some other process</a:t>
            </a:r>
          </a:p>
          <a:p>
            <a:pPr marL="569913" lvl="1">
              <a:lnSpc>
                <a:spcPct val="97000"/>
              </a:lnSpc>
              <a:spcBef>
                <a:spcPts val="425"/>
              </a:spcBef>
              <a:buFont typeface="Arial" charset="0"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  <a:tab pos="10628313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7. Interrupt from the backing store (I/O completed)</a:t>
            </a:r>
            <a:r>
              <a:rPr lang="ar-SA" sz="1200" b="1">
                <a:solidFill>
                  <a:srgbClr val="000000"/>
                </a:solidFill>
                <a:latin typeface="Arial" charset="0"/>
              </a:rPr>
              <a:t>‏</a:t>
            </a:r>
            <a:endParaRPr lang="en-GB" sz="1200" b="1">
              <a:solidFill>
                <a:srgbClr val="000000"/>
              </a:solidFill>
              <a:latin typeface="Arial" charset="0"/>
            </a:endParaRPr>
          </a:p>
          <a:p>
            <a:pPr marL="569913" lvl="1">
              <a:lnSpc>
                <a:spcPct val="97000"/>
              </a:lnSpc>
              <a:spcBef>
                <a:spcPts val="425"/>
              </a:spcBef>
              <a:buFont typeface="Arial" charset="0"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  <a:tab pos="10628313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8. Save the registers and program state for the other user</a:t>
            </a:r>
          </a:p>
          <a:p>
            <a:pPr marL="569913" lvl="1">
              <a:lnSpc>
                <a:spcPct val="97000"/>
              </a:lnSpc>
              <a:spcBef>
                <a:spcPts val="425"/>
              </a:spcBef>
              <a:buFont typeface="Arial" charset="0"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  <a:tab pos="10628313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9. Determine that the interrupt was from the backing store</a:t>
            </a:r>
          </a:p>
          <a:p>
            <a:pPr marL="569913" lvl="1">
              <a:lnSpc>
                <a:spcPct val="97000"/>
              </a:lnSpc>
              <a:spcBef>
                <a:spcPts val="425"/>
              </a:spcBef>
              <a:buFont typeface="Arial" charset="0"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  <a:tab pos="10628313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10. Correct the page tables (the desired page is now in memory)</a:t>
            </a:r>
            <a:r>
              <a:rPr lang="ar-SA" sz="1200" b="1">
                <a:solidFill>
                  <a:srgbClr val="000000"/>
                </a:solidFill>
                <a:latin typeface="Arial" charset="0"/>
              </a:rPr>
              <a:t>‏</a:t>
            </a:r>
            <a:endParaRPr lang="en-GB" sz="1200" b="1">
              <a:solidFill>
                <a:srgbClr val="000000"/>
              </a:solidFill>
              <a:latin typeface="Arial" charset="0"/>
            </a:endParaRPr>
          </a:p>
          <a:p>
            <a:pPr marL="569913" lvl="1">
              <a:lnSpc>
                <a:spcPct val="97000"/>
              </a:lnSpc>
              <a:spcBef>
                <a:spcPts val="425"/>
              </a:spcBef>
              <a:buFont typeface="Arial" charset="0"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  <a:tab pos="10628313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11. Wait for the CPU to be allocated to this process again</a:t>
            </a:r>
          </a:p>
          <a:p>
            <a:pPr marL="569913" lvl="1">
              <a:lnSpc>
                <a:spcPct val="97000"/>
              </a:lnSpc>
              <a:spcBef>
                <a:spcPts val="425"/>
              </a:spcBef>
              <a:buFont typeface="Arial" charset="0"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  <a:tab pos="10628313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12. Restore the user registers, program state, and new page table, then </a:t>
            </a:r>
          </a:p>
          <a:p>
            <a:pPr marL="569913" lvl="1">
              <a:lnSpc>
                <a:spcPct val="97000"/>
              </a:lnSpc>
              <a:spcBef>
                <a:spcPts val="425"/>
              </a:spcBef>
              <a:buFont typeface="Arial" charset="0"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  <a:tab pos="10628313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      resume the interrupted instruction.</a:t>
            </a:r>
          </a:p>
          <a:p>
            <a:pPr>
              <a:lnSpc>
                <a:spcPct val="90000"/>
              </a:lnSpc>
              <a:buFont typeface="Arial" charset="0"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  <a:tab pos="10628313" algn="l"/>
              </a:tabLst>
            </a:pPr>
            <a:endParaRPr lang="en-GB" sz="12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3797" name="Rectangle 4"/>
          <p:cNvSpPr>
            <a:spLocks noChangeArrowheads="1"/>
          </p:cNvSpPr>
          <p:nvPr/>
        </p:nvSpPr>
        <p:spPr bwMode="auto">
          <a:xfrm>
            <a:off x="6073775" y="2244725"/>
            <a:ext cx="111125" cy="133350"/>
          </a:xfrm>
          <a:prstGeom prst="rect">
            <a:avLst/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8" name="Line 5"/>
          <p:cNvSpPr>
            <a:spLocks noChangeShapeType="1"/>
          </p:cNvSpPr>
          <p:nvPr/>
        </p:nvSpPr>
        <p:spPr bwMode="auto">
          <a:xfrm>
            <a:off x="6562725" y="2654300"/>
            <a:ext cx="95250" cy="1588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799" name="Rectangle 6"/>
          <p:cNvSpPr>
            <a:spLocks noChangeArrowheads="1"/>
          </p:cNvSpPr>
          <p:nvPr/>
        </p:nvSpPr>
        <p:spPr bwMode="auto">
          <a:xfrm>
            <a:off x="4068763" y="2443163"/>
            <a:ext cx="652462" cy="2127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900" b="1">
                <a:solidFill>
                  <a:srgbClr val="000000"/>
                </a:solidFill>
                <a:latin typeface="Arial" charset="0"/>
              </a:rPr>
              <a:t>LOAD  M</a:t>
            </a:r>
          </a:p>
        </p:txBody>
      </p:sp>
      <p:sp>
        <p:nvSpPr>
          <p:cNvPr id="33800" name="Line 7"/>
          <p:cNvSpPr>
            <a:spLocks noChangeShapeType="1"/>
          </p:cNvSpPr>
          <p:nvPr/>
        </p:nvSpPr>
        <p:spPr bwMode="auto">
          <a:xfrm>
            <a:off x="4095750" y="1998663"/>
            <a:ext cx="1588" cy="1963737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801" name="Line 8"/>
          <p:cNvSpPr>
            <a:spLocks noChangeShapeType="1"/>
          </p:cNvSpPr>
          <p:nvPr/>
        </p:nvSpPr>
        <p:spPr bwMode="auto">
          <a:xfrm>
            <a:off x="4813300" y="1998663"/>
            <a:ext cx="1588" cy="1963737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802" name="Line 9"/>
          <p:cNvSpPr>
            <a:spLocks noChangeShapeType="1"/>
          </p:cNvSpPr>
          <p:nvPr/>
        </p:nvSpPr>
        <p:spPr bwMode="auto">
          <a:xfrm>
            <a:off x="4103688" y="2343150"/>
            <a:ext cx="704850" cy="1588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803" name="Line 10"/>
          <p:cNvSpPr>
            <a:spLocks noChangeShapeType="1"/>
          </p:cNvSpPr>
          <p:nvPr/>
        </p:nvSpPr>
        <p:spPr bwMode="auto">
          <a:xfrm>
            <a:off x="4103688" y="2757488"/>
            <a:ext cx="704850" cy="1587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804" name="Rectangle 11"/>
          <p:cNvSpPr>
            <a:spLocks noChangeArrowheads="1"/>
          </p:cNvSpPr>
          <p:nvPr/>
        </p:nvSpPr>
        <p:spPr bwMode="auto">
          <a:xfrm>
            <a:off x="5970588" y="2309813"/>
            <a:ext cx="573087" cy="717550"/>
          </a:xfrm>
          <a:prstGeom prst="rect">
            <a:avLst/>
          </a:prstGeom>
          <a:solidFill>
            <a:srgbClr val="FFFFFF"/>
          </a:solidFill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05" name="Line 12"/>
          <p:cNvSpPr>
            <a:spLocks noChangeShapeType="1"/>
          </p:cNvSpPr>
          <p:nvPr/>
        </p:nvSpPr>
        <p:spPr bwMode="auto">
          <a:xfrm>
            <a:off x="5970588" y="2592388"/>
            <a:ext cx="571500" cy="1587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806" name="Line 13"/>
          <p:cNvSpPr>
            <a:spLocks noChangeShapeType="1"/>
          </p:cNvSpPr>
          <p:nvPr/>
        </p:nvSpPr>
        <p:spPr bwMode="auto">
          <a:xfrm>
            <a:off x="5970588" y="2767013"/>
            <a:ext cx="571500" cy="1587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807" name="Line 14"/>
          <p:cNvSpPr>
            <a:spLocks noChangeShapeType="1"/>
          </p:cNvSpPr>
          <p:nvPr/>
        </p:nvSpPr>
        <p:spPr bwMode="auto">
          <a:xfrm>
            <a:off x="6386513" y="2600325"/>
            <a:ext cx="1587" cy="155575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808" name="Rectangle 15"/>
          <p:cNvSpPr>
            <a:spLocks noChangeArrowheads="1"/>
          </p:cNvSpPr>
          <p:nvPr/>
        </p:nvSpPr>
        <p:spPr bwMode="auto">
          <a:xfrm>
            <a:off x="6359525" y="2565400"/>
            <a:ext cx="244475" cy="2127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900" b="1">
                <a:solidFill>
                  <a:srgbClr val="000000"/>
                </a:solidFill>
                <a:latin typeface="Arial" charset="0"/>
              </a:rPr>
              <a:t>0</a:t>
            </a:r>
          </a:p>
        </p:txBody>
      </p:sp>
      <p:sp>
        <p:nvSpPr>
          <p:cNvPr id="33809" name="AutoShape 16"/>
          <p:cNvSpPr>
            <a:spLocks noChangeArrowheads="1"/>
          </p:cNvSpPr>
          <p:nvPr/>
        </p:nvSpPr>
        <p:spPr bwMode="auto">
          <a:xfrm>
            <a:off x="5821363" y="2482850"/>
            <a:ext cx="307975" cy="288925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0 w 21600"/>
              <a:gd name="T9" fmla="*/ 0 h 21600"/>
              <a:gd name="T10" fmla="*/ 0 w 21600"/>
              <a:gd name="T11" fmla="*/ 0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1600"/>
              <a:gd name="T19" fmla="*/ 5509 h 21600"/>
              <a:gd name="T20" fmla="*/ 10799 w 21600"/>
              <a:gd name="T21" fmla="*/ 14213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 stroke="0">
                <a:moveTo>
                  <a:pt x="515" y="14095"/>
                </a:moveTo>
                <a:cubicBezTo>
                  <a:pt x="173" y="13030"/>
                  <a:pt x="0" y="11918"/>
                  <a:pt x="0" y="10800"/>
                </a:cubicBezTo>
                <a:cubicBezTo>
                  <a:pt x="-1" y="8938"/>
                  <a:pt x="481" y="7108"/>
                  <a:pt x="1396" y="5488"/>
                </a:cubicBezTo>
                <a:lnTo>
                  <a:pt x="10800" y="10800"/>
                </a:lnTo>
                <a:close/>
              </a:path>
              <a:path w="21600" h="21600" fill="none">
                <a:moveTo>
                  <a:pt x="515" y="14095"/>
                </a:moveTo>
                <a:cubicBezTo>
                  <a:pt x="173" y="13030"/>
                  <a:pt x="0" y="11918"/>
                  <a:pt x="0" y="10800"/>
                </a:cubicBezTo>
                <a:cubicBezTo>
                  <a:pt x="-1" y="8938"/>
                  <a:pt x="481" y="7108"/>
                  <a:pt x="1396" y="5488"/>
                </a:cubicBezTo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10" name="Line 17"/>
          <p:cNvSpPr>
            <a:spLocks noChangeShapeType="1"/>
          </p:cNvSpPr>
          <p:nvPr/>
        </p:nvSpPr>
        <p:spPr bwMode="auto">
          <a:xfrm>
            <a:off x="4813300" y="2547938"/>
            <a:ext cx="1020763" cy="65087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811" name="Rectangle 18"/>
          <p:cNvSpPr>
            <a:spLocks noChangeArrowheads="1"/>
          </p:cNvSpPr>
          <p:nvPr/>
        </p:nvSpPr>
        <p:spPr bwMode="auto">
          <a:xfrm>
            <a:off x="4921250" y="2247900"/>
            <a:ext cx="917575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Reference</a:t>
            </a:r>
          </a:p>
        </p:txBody>
      </p:sp>
      <p:sp>
        <p:nvSpPr>
          <p:cNvPr id="33812" name="Oval 19"/>
          <p:cNvSpPr>
            <a:spLocks noChangeArrowheads="1"/>
          </p:cNvSpPr>
          <p:nvPr/>
        </p:nvSpPr>
        <p:spPr bwMode="auto">
          <a:xfrm>
            <a:off x="4832350" y="2306638"/>
            <a:ext cx="149225" cy="139700"/>
          </a:xfrm>
          <a:prstGeom prst="ellipse">
            <a:avLst/>
          </a:prstGeom>
          <a:solidFill>
            <a:srgbClr val="FFFFFF"/>
          </a:solidFill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13" name="Rectangle 20"/>
          <p:cNvSpPr>
            <a:spLocks noChangeArrowheads="1"/>
          </p:cNvSpPr>
          <p:nvPr/>
        </p:nvSpPr>
        <p:spPr bwMode="auto">
          <a:xfrm>
            <a:off x="4773613" y="2278063"/>
            <a:ext cx="244475" cy="2127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900" b="1">
                <a:solidFill>
                  <a:srgbClr val="000000"/>
                </a:solidFill>
                <a:latin typeface="Arial" charset="0"/>
              </a:rPr>
              <a:t>1</a:t>
            </a:r>
          </a:p>
        </p:txBody>
      </p:sp>
      <p:sp>
        <p:nvSpPr>
          <p:cNvPr id="33814" name="Rectangle 21"/>
          <p:cNvSpPr>
            <a:spLocks noChangeArrowheads="1"/>
          </p:cNvSpPr>
          <p:nvPr/>
        </p:nvSpPr>
        <p:spPr bwMode="auto">
          <a:xfrm>
            <a:off x="5613400" y="1025525"/>
            <a:ext cx="508000" cy="550863"/>
          </a:xfrm>
          <a:prstGeom prst="rect">
            <a:avLst/>
          </a:prstGeom>
          <a:solidFill>
            <a:srgbClr val="FFFFFF"/>
          </a:solidFill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15" name="Rectangle 22"/>
          <p:cNvSpPr>
            <a:spLocks noChangeArrowheads="1"/>
          </p:cNvSpPr>
          <p:nvPr/>
        </p:nvSpPr>
        <p:spPr bwMode="auto">
          <a:xfrm>
            <a:off x="5691188" y="1165225"/>
            <a:ext cx="342900" cy="2127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900" b="1">
                <a:solidFill>
                  <a:srgbClr val="000000"/>
                </a:solidFill>
                <a:latin typeface="Arial" charset="0"/>
              </a:rPr>
              <a:t>OS</a:t>
            </a:r>
          </a:p>
        </p:txBody>
      </p:sp>
      <p:sp>
        <p:nvSpPr>
          <p:cNvPr id="33816" name="AutoShape 23"/>
          <p:cNvSpPr>
            <a:spLocks noChangeArrowheads="1"/>
          </p:cNvSpPr>
          <p:nvPr/>
        </p:nvSpPr>
        <p:spPr bwMode="auto">
          <a:xfrm>
            <a:off x="5989638" y="1266825"/>
            <a:ext cx="306387" cy="298450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0 w 21600"/>
              <a:gd name="T9" fmla="*/ 0 h 21600"/>
              <a:gd name="T10" fmla="*/ 0 w 21600"/>
              <a:gd name="T11" fmla="*/ 0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10799 w 21600"/>
              <a:gd name="T19" fmla="*/ 6170 h 21600"/>
              <a:gd name="T20" fmla="*/ 21599 w 21600"/>
              <a:gd name="T21" fmla="*/ 15259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 stroke="0">
                <a:moveTo>
                  <a:pt x="20605" y="6274"/>
                </a:moveTo>
                <a:cubicBezTo>
                  <a:pt x="21260" y="7693"/>
                  <a:pt x="21600" y="9237"/>
                  <a:pt x="21600" y="10800"/>
                </a:cubicBezTo>
                <a:cubicBezTo>
                  <a:pt x="21600" y="12316"/>
                  <a:pt x="21280" y="13815"/>
                  <a:pt x="20663" y="15200"/>
                </a:cubicBezTo>
                <a:lnTo>
                  <a:pt x="10800" y="10800"/>
                </a:lnTo>
                <a:close/>
              </a:path>
              <a:path w="21600" h="21600" fill="none">
                <a:moveTo>
                  <a:pt x="20605" y="6274"/>
                </a:moveTo>
                <a:cubicBezTo>
                  <a:pt x="21260" y="7693"/>
                  <a:pt x="21600" y="9237"/>
                  <a:pt x="21600" y="10800"/>
                </a:cubicBezTo>
                <a:cubicBezTo>
                  <a:pt x="21600" y="12316"/>
                  <a:pt x="21280" y="13815"/>
                  <a:pt x="20663" y="15200"/>
                </a:cubicBezTo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17" name="Line 24"/>
          <p:cNvSpPr>
            <a:spLocks noChangeShapeType="1"/>
          </p:cNvSpPr>
          <p:nvPr/>
        </p:nvSpPr>
        <p:spPr bwMode="auto">
          <a:xfrm flipV="1">
            <a:off x="6276975" y="1412875"/>
            <a:ext cx="390525" cy="7938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818" name="Line 25"/>
          <p:cNvSpPr>
            <a:spLocks noChangeShapeType="1"/>
          </p:cNvSpPr>
          <p:nvPr/>
        </p:nvSpPr>
        <p:spPr bwMode="auto">
          <a:xfrm>
            <a:off x="6794500" y="1541463"/>
            <a:ext cx="1588" cy="966787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819" name="AutoShape 26"/>
          <p:cNvSpPr>
            <a:spLocks noChangeArrowheads="1"/>
          </p:cNvSpPr>
          <p:nvPr/>
        </p:nvSpPr>
        <p:spPr bwMode="auto">
          <a:xfrm>
            <a:off x="6546850" y="1416050"/>
            <a:ext cx="246063" cy="242888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0 w 21600"/>
              <a:gd name="T9" fmla="*/ 0 h 21600"/>
              <a:gd name="T10" fmla="*/ 0 w 21600"/>
              <a:gd name="T11" fmla="*/ 0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10601 w 21600"/>
              <a:gd name="T19" fmla="*/ 0 h 21600"/>
              <a:gd name="T20" fmla="*/ 21592 w 21600"/>
              <a:gd name="T21" fmla="*/ 10799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 stroke="0">
                <a:moveTo>
                  <a:pt x="10624" y="1"/>
                </a:moveTo>
                <a:cubicBezTo>
                  <a:pt x="10682" y="0"/>
                  <a:pt x="10741" y="-1"/>
                  <a:pt x="10800" y="0"/>
                </a:cubicBezTo>
                <a:cubicBezTo>
                  <a:pt x="16677" y="0"/>
                  <a:pt x="21476" y="4700"/>
                  <a:pt x="21597" y="10576"/>
                </a:cubicBezTo>
                <a:lnTo>
                  <a:pt x="10800" y="10800"/>
                </a:lnTo>
                <a:close/>
              </a:path>
              <a:path w="21600" h="21600" fill="none">
                <a:moveTo>
                  <a:pt x="10624" y="1"/>
                </a:moveTo>
                <a:cubicBezTo>
                  <a:pt x="10682" y="0"/>
                  <a:pt x="10741" y="-1"/>
                  <a:pt x="10800" y="0"/>
                </a:cubicBezTo>
                <a:cubicBezTo>
                  <a:pt x="16677" y="0"/>
                  <a:pt x="21476" y="4700"/>
                  <a:pt x="21597" y="10576"/>
                </a:cubicBezTo>
              </a:path>
            </a:pathLst>
          </a:cu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20" name="AutoShape 27"/>
          <p:cNvSpPr>
            <a:spLocks noChangeArrowheads="1"/>
          </p:cNvSpPr>
          <p:nvPr/>
        </p:nvSpPr>
        <p:spPr bwMode="auto">
          <a:xfrm>
            <a:off x="6529388" y="2343150"/>
            <a:ext cx="265112" cy="301625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0 w 21600"/>
              <a:gd name="T9" fmla="*/ 0 h 21600"/>
              <a:gd name="T10" fmla="*/ 0 w 21600"/>
              <a:gd name="T11" fmla="*/ 0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9816 w 21600"/>
              <a:gd name="T19" fmla="*/ 10799 h 21600"/>
              <a:gd name="T20" fmla="*/ 21599 w 21600"/>
              <a:gd name="T21" fmla="*/ 21599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 stroke="0">
                <a:moveTo>
                  <a:pt x="21600" y="10800"/>
                </a:moveTo>
                <a:cubicBezTo>
                  <a:pt x="21600" y="16764"/>
                  <a:pt x="16764" y="21600"/>
                  <a:pt x="10800" y="21600"/>
                </a:cubicBezTo>
                <a:cubicBezTo>
                  <a:pt x="10445" y="21600"/>
                  <a:pt x="10090" y="21582"/>
                  <a:pt x="9736" y="21547"/>
                </a:cubicBezTo>
                <a:lnTo>
                  <a:pt x="10800" y="10800"/>
                </a:lnTo>
                <a:close/>
              </a:path>
              <a:path w="21600" h="21600" fill="none">
                <a:moveTo>
                  <a:pt x="21600" y="10800"/>
                </a:moveTo>
                <a:cubicBezTo>
                  <a:pt x="21600" y="16764"/>
                  <a:pt x="16764" y="21600"/>
                  <a:pt x="10800" y="21600"/>
                </a:cubicBezTo>
                <a:cubicBezTo>
                  <a:pt x="10445" y="21600"/>
                  <a:pt x="10090" y="21582"/>
                  <a:pt x="9736" y="21547"/>
                </a:cubicBezTo>
              </a:path>
            </a:pathLst>
          </a:cu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21" name="Rectangle 28"/>
          <p:cNvSpPr>
            <a:spLocks noChangeArrowheads="1"/>
          </p:cNvSpPr>
          <p:nvPr/>
        </p:nvSpPr>
        <p:spPr bwMode="auto">
          <a:xfrm>
            <a:off x="6359525" y="1598613"/>
            <a:ext cx="469900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trap</a:t>
            </a:r>
          </a:p>
        </p:txBody>
      </p:sp>
      <p:sp>
        <p:nvSpPr>
          <p:cNvPr id="33822" name="Oval 29"/>
          <p:cNvSpPr>
            <a:spLocks noChangeArrowheads="1"/>
          </p:cNvSpPr>
          <p:nvPr/>
        </p:nvSpPr>
        <p:spPr bwMode="auto">
          <a:xfrm>
            <a:off x="6205538" y="1616075"/>
            <a:ext cx="157162" cy="163513"/>
          </a:xfrm>
          <a:prstGeom prst="ellipse">
            <a:avLst/>
          </a:prstGeom>
          <a:solidFill>
            <a:srgbClr val="FFFFFF"/>
          </a:solidFill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23" name="Rectangle 30"/>
          <p:cNvSpPr>
            <a:spLocks noChangeArrowheads="1"/>
          </p:cNvSpPr>
          <p:nvPr/>
        </p:nvSpPr>
        <p:spPr bwMode="auto">
          <a:xfrm>
            <a:off x="6162675" y="1593850"/>
            <a:ext cx="244475" cy="2127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900" b="1">
                <a:solidFill>
                  <a:srgbClr val="000000"/>
                </a:solidFill>
                <a:latin typeface="Arial" charset="0"/>
              </a:rPr>
              <a:t>2</a:t>
            </a:r>
          </a:p>
        </p:txBody>
      </p:sp>
      <p:grpSp>
        <p:nvGrpSpPr>
          <p:cNvPr id="2" name="Group 31"/>
          <p:cNvGrpSpPr>
            <a:grpSpLocks/>
          </p:cNvGrpSpPr>
          <p:nvPr/>
        </p:nvGrpSpPr>
        <p:grpSpPr bwMode="auto">
          <a:xfrm>
            <a:off x="7580313" y="1439863"/>
            <a:ext cx="1074737" cy="1482725"/>
            <a:chOff x="4775" y="907"/>
            <a:chExt cx="677" cy="934"/>
          </a:xfrm>
        </p:grpSpPr>
        <p:sp>
          <p:nvSpPr>
            <p:cNvPr id="33867" name="AutoShape 32"/>
            <p:cNvSpPr>
              <a:spLocks noChangeArrowheads="1"/>
            </p:cNvSpPr>
            <p:nvPr/>
          </p:nvSpPr>
          <p:spPr bwMode="auto">
            <a:xfrm>
              <a:off x="4780" y="908"/>
              <a:ext cx="659" cy="11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600"/>
                <a:gd name="T19" fmla="*/ 0 h 21600"/>
                <a:gd name="T20" fmla="*/ 10784 w 21600"/>
                <a:gd name="T21" fmla="*/ 10709 h 216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600" h="21600" stroke="0">
                  <a:moveTo>
                    <a:pt x="0" y="10800"/>
                  </a:moveTo>
                  <a:cubicBezTo>
                    <a:pt x="0" y="4849"/>
                    <a:pt x="4813" y="19"/>
                    <a:pt x="10764" y="0"/>
                  </a:cubicBezTo>
                  <a:lnTo>
                    <a:pt x="10800" y="10800"/>
                  </a:lnTo>
                  <a:close/>
                </a:path>
                <a:path w="21600" h="21600" fill="none">
                  <a:moveTo>
                    <a:pt x="0" y="10800"/>
                  </a:moveTo>
                  <a:cubicBezTo>
                    <a:pt x="0" y="4849"/>
                    <a:pt x="4813" y="19"/>
                    <a:pt x="10764" y="0"/>
                  </a:cubicBezTo>
                </a:path>
              </a:pathLst>
            </a:custGeom>
            <a:noFill/>
            <a:ln w="255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68" name="AutoShape 33"/>
            <p:cNvSpPr>
              <a:spLocks noChangeArrowheads="1"/>
            </p:cNvSpPr>
            <p:nvPr/>
          </p:nvSpPr>
          <p:spPr bwMode="auto">
            <a:xfrm>
              <a:off x="4789" y="908"/>
              <a:ext cx="650" cy="11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10601 w 21600"/>
                <a:gd name="T19" fmla="*/ 0 h 21600"/>
                <a:gd name="T20" fmla="*/ 21600 w 21600"/>
                <a:gd name="T21" fmla="*/ 10709 h 216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600" h="21600" stroke="0">
                  <a:moveTo>
                    <a:pt x="21600" y="10800"/>
                  </a:moveTo>
                  <a:cubicBezTo>
                    <a:pt x="21600" y="16764"/>
                    <a:pt x="16764" y="21600"/>
                    <a:pt x="10800" y="21600"/>
                  </a:cubicBezTo>
                  <a:cubicBezTo>
                    <a:pt x="4835" y="21600"/>
                    <a:pt x="0" y="16764"/>
                    <a:pt x="0" y="10800"/>
                  </a:cubicBezTo>
                  <a:cubicBezTo>
                    <a:pt x="0" y="4835"/>
                    <a:pt x="4835" y="0"/>
                    <a:pt x="10800" y="0"/>
                  </a:cubicBezTo>
                  <a:cubicBezTo>
                    <a:pt x="16764" y="-1"/>
                    <a:pt x="21599" y="4835"/>
                    <a:pt x="21600" y="10799"/>
                  </a:cubicBezTo>
                  <a:lnTo>
                    <a:pt x="10800" y="10800"/>
                  </a:lnTo>
                  <a:close/>
                </a:path>
                <a:path w="21600" h="21600" fill="none">
                  <a:moveTo>
                    <a:pt x="21600" y="10800"/>
                  </a:moveTo>
                  <a:cubicBezTo>
                    <a:pt x="21600" y="16764"/>
                    <a:pt x="16764" y="21600"/>
                    <a:pt x="10800" y="21600"/>
                  </a:cubicBezTo>
                  <a:cubicBezTo>
                    <a:pt x="4835" y="21600"/>
                    <a:pt x="0" y="16764"/>
                    <a:pt x="0" y="10800"/>
                  </a:cubicBezTo>
                  <a:cubicBezTo>
                    <a:pt x="0" y="4835"/>
                    <a:pt x="4835" y="0"/>
                    <a:pt x="10800" y="0"/>
                  </a:cubicBezTo>
                  <a:cubicBezTo>
                    <a:pt x="16764" y="-1"/>
                    <a:pt x="21599" y="4835"/>
                    <a:pt x="21600" y="10799"/>
                  </a:cubicBezTo>
                </a:path>
              </a:pathLst>
            </a:custGeom>
            <a:noFill/>
            <a:ln w="255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69" name="AutoShape 34"/>
            <p:cNvSpPr>
              <a:spLocks noChangeArrowheads="1"/>
            </p:cNvSpPr>
            <p:nvPr/>
          </p:nvSpPr>
          <p:spPr bwMode="auto">
            <a:xfrm>
              <a:off x="4780" y="907"/>
              <a:ext cx="659" cy="11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600"/>
                <a:gd name="T19" fmla="*/ 10709 h 21600"/>
                <a:gd name="T20" fmla="*/ 10784 w 21600"/>
                <a:gd name="T21" fmla="*/ 21600 h 216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600" h="21600" stroke="0">
                  <a:moveTo>
                    <a:pt x="10763" y="21599"/>
                  </a:moveTo>
                  <a:cubicBezTo>
                    <a:pt x="4813" y="21580"/>
                    <a:pt x="0" y="16750"/>
                    <a:pt x="0" y="10800"/>
                  </a:cubicBezTo>
                  <a:lnTo>
                    <a:pt x="10800" y="10800"/>
                  </a:lnTo>
                  <a:close/>
                </a:path>
                <a:path w="21600" h="21600" fill="none">
                  <a:moveTo>
                    <a:pt x="10763" y="21599"/>
                  </a:moveTo>
                  <a:cubicBezTo>
                    <a:pt x="4813" y="21580"/>
                    <a:pt x="0" y="16750"/>
                    <a:pt x="0" y="10800"/>
                  </a:cubicBezTo>
                </a:path>
              </a:pathLst>
            </a:custGeom>
            <a:noFill/>
            <a:ln w="255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70" name="AutoShape 35"/>
            <p:cNvSpPr>
              <a:spLocks noChangeArrowheads="1"/>
            </p:cNvSpPr>
            <p:nvPr/>
          </p:nvSpPr>
          <p:spPr bwMode="auto">
            <a:xfrm>
              <a:off x="4777" y="907"/>
              <a:ext cx="662" cy="11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10800 w 21600"/>
                <a:gd name="T19" fmla="*/ 10709 h 21600"/>
                <a:gd name="T20" fmla="*/ 21600 w 21600"/>
                <a:gd name="T21" fmla="*/ 21600 h 216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600" h="21600" stroke="0">
                  <a:moveTo>
                    <a:pt x="21600" y="10800"/>
                  </a:moveTo>
                  <a:cubicBezTo>
                    <a:pt x="21600" y="16764"/>
                    <a:pt x="16764" y="21600"/>
                    <a:pt x="10800" y="21600"/>
                  </a:cubicBezTo>
                  <a:cubicBezTo>
                    <a:pt x="10787" y="21600"/>
                    <a:pt x="10775" y="21599"/>
                    <a:pt x="10763" y="21599"/>
                  </a:cubicBezTo>
                  <a:lnTo>
                    <a:pt x="10800" y="10800"/>
                  </a:lnTo>
                  <a:close/>
                </a:path>
                <a:path w="21600" h="21600" fill="none">
                  <a:moveTo>
                    <a:pt x="21600" y="10800"/>
                  </a:moveTo>
                  <a:cubicBezTo>
                    <a:pt x="21600" y="16764"/>
                    <a:pt x="16764" y="21600"/>
                    <a:pt x="10800" y="21600"/>
                  </a:cubicBezTo>
                  <a:cubicBezTo>
                    <a:pt x="10787" y="21600"/>
                    <a:pt x="10775" y="21599"/>
                    <a:pt x="10763" y="21599"/>
                  </a:cubicBezTo>
                </a:path>
              </a:pathLst>
            </a:custGeom>
            <a:noFill/>
            <a:ln w="255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71" name="AutoShape 36"/>
            <p:cNvSpPr>
              <a:spLocks noChangeArrowheads="1"/>
            </p:cNvSpPr>
            <p:nvPr/>
          </p:nvSpPr>
          <p:spPr bwMode="auto">
            <a:xfrm>
              <a:off x="4780" y="1723"/>
              <a:ext cx="659" cy="11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600"/>
                <a:gd name="T19" fmla="*/ 10709 h 21600"/>
                <a:gd name="T20" fmla="*/ 10784 w 21600"/>
                <a:gd name="T21" fmla="*/ 21600 h 216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600" h="21600" stroke="0">
                  <a:moveTo>
                    <a:pt x="10763" y="21599"/>
                  </a:moveTo>
                  <a:cubicBezTo>
                    <a:pt x="4813" y="21580"/>
                    <a:pt x="0" y="16750"/>
                    <a:pt x="0" y="10800"/>
                  </a:cubicBezTo>
                  <a:lnTo>
                    <a:pt x="10800" y="10800"/>
                  </a:lnTo>
                  <a:close/>
                </a:path>
                <a:path w="21600" h="21600" fill="none">
                  <a:moveTo>
                    <a:pt x="10763" y="21599"/>
                  </a:moveTo>
                  <a:cubicBezTo>
                    <a:pt x="4813" y="21580"/>
                    <a:pt x="0" y="16750"/>
                    <a:pt x="0" y="10800"/>
                  </a:cubicBezTo>
                </a:path>
              </a:pathLst>
            </a:custGeom>
            <a:noFill/>
            <a:ln w="255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72" name="AutoShape 37"/>
            <p:cNvSpPr>
              <a:spLocks noChangeArrowheads="1"/>
            </p:cNvSpPr>
            <p:nvPr/>
          </p:nvSpPr>
          <p:spPr bwMode="auto">
            <a:xfrm>
              <a:off x="4777" y="1723"/>
              <a:ext cx="662" cy="11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10800 w 21600"/>
                <a:gd name="T19" fmla="*/ 10709 h 21600"/>
                <a:gd name="T20" fmla="*/ 21600 w 21600"/>
                <a:gd name="T21" fmla="*/ 21600 h 216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600" h="21600" stroke="0">
                  <a:moveTo>
                    <a:pt x="21600" y="10800"/>
                  </a:moveTo>
                  <a:cubicBezTo>
                    <a:pt x="21600" y="16764"/>
                    <a:pt x="16764" y="21600"/>
                    <a:pt x="10800" y="21600"/>
                  </a:cubicBezTo>
                  <a:cubicBezTo>
                    <a:pt x="10787" y="21600"/>
                    <a:pt x="10775" y="21599"/>
                    <a:pt x="10763" y="21599"/>
                  </a:cubicBezTo>
                  <a:lnTo>
                    <a:pt x="10800" y="10800"/>
                  </a:lnTo>
                  <a:close/>
                </a:path>
                <a:path w="21600" h="21600" fill="none">
                  <a:moveTo>
                    <a:pt x="21600" y="10800"/>
                  </a:moveTo>
                  <a:cubicBezTo>
                    <a:pt x="21600" y="16764"/>
                    <a:pt x="16764" y="21600"/>
                    <a:pt x="10800" y="21600"/>
                  </a:cubicBezTo>
                  <a:cubicBezTo>
                    <a:pt x="10787" y="21600"/>
                    <a:pt x="10775" y="21599"/>
                    <a:pt x="10763" y="21599"/>
                  </a:cubicBezTo>
                </a:path>
              </a:pathLst>
            </a:custGeom>
            <a:noFill/>
            <a:ln w="255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73" name="Line 38"/>
            <p:cNvSpPr>
              <a:spLocks noChangeShapeType="1"/>
            </p:cNvSpPr>
            <p:nvPr/>
          </p:nvSpPr>
          <p:spPr bwMode="auto">
            <a:xfrm>
              <a:off x="4775" y="978"/>
              <a:ext cx="1" cy="793"/>
            </a:xfrm>
            <a:prstGeom prst="line">
              <a:avLst/>
            </a:prstGeom>
            <a:noFill/>
            <a:ln w="255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74" name="Line 39"/>
            <p:cNvSpPr>
              <a:spLocks noChangeShapeType="1"/>
            </p:cNvSpPr>
            <p:nvPr/>
          </p:nvSpPr>
          <p:spPr bwMode="auto">
            <a:xfrm>
              <a:off x="5453" y="978"/>
              <a:ext cx="1" cy="793"/>
            </a:xfrm>
            <a:prstGeom prst="line">
              <a:avLst/>
            </a:prstGeom>
            <a:noFill/>
            <a:ln w="255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3825" name="Line 40"/>
          <p:cNvSpPr>
            <a:spLocks noChangeShapeType="1"/>
          </p:cNvSpPr>
          <p:nvPr/>
        </p:nvSpPr>
        <p:spPr bwMode="auto">
          <a:xfrm>
            <a:off x="6138863" y="1117600"/>
            <a:ext cx="1712912" cy="1588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826" name="AutoShape 41"/>
          <p:cNvSpPr>
            <a:spLocks noChangeArrowheads="1"/>
          </p:cNvSpPr>
          <p:nvPr/>
        </p:nvSpPr>
        <p:spPr bwMode="auto">
          <a:xfrm>
            <a:off x="8032750" y="1849438"/>
            <a:ext cx="296863" cy="298450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0 w 21600"/>
              <a:gd name="T9" fmla="*/ 0 h 21600"/>
              <a:gd name="T10" fmla="*/ 0 w 21600"/>
              <a:gd name="T11" fmla="*/ 0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6170 w 21600"/>
              <a:gd name="T19" fmla="*/ 0 h 21600"/>
              <a:gd name="T20" fmla="*/ 15089 w 21600"/>
              <a:gd name="T21" fmla="*/ 10799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 stroke="0">
                <a:moveTo>
                  <a:pt x="6382" y="944"/>
                </a:moveTo>
                <a:cubicBezTo>
                  <a:pt x="7771" y="321"/>
                  <a:pt x="9277" y="-1"/>
                  <a:pt x="10800" y="0"/>
                </a:cubicBezTo>
                <a:cubicBezTo>
                  <a:pt x="12284" y="0"/>
                  <a:pt x="13753" y="306"/>
                  <a:pt x="15113" y="899"/>
                </a:cubicBezTo>
                <a:lnTo>
                  <a:pt x="10800" y="10800"/>
                </a:lnTo>
                <a:close/>
              </a:path>
              <a:path w="21600" h="21600" fill="none">
                <a:moveTo>
                  <a:pt x="6382" y="944"/>
                </a:moveTo>
                <a:cubicBezTo>
                  <a:pt x="7771" y="321"/>
                  <a:pt x="9277" y="-1"/>
                  <a:pt x="10800" y="0"/>
                </a:cubicBezTo>
                <a:cubicBezTo>
                  <a:pt x="12284" y="0"/>
                  <a:pt x="13753" y="306"/>
                  <a:pt x="15113" y="899"/>
                </a:cubicBezTo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27" name="Line 42"/>
          <p:cNvSpPr>
            <a:spLocks noChangeShapeType="1"/>
          </p:cNvSpPr>
          <p:nvPr/>
        </p:nvSpPr>
        <p:spPr bwMode="auto">
          <a:xfrm flipV="1">
            <a:off x="8180388" y="1331913"/>
            <a:ext cx="1587" cy="549275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828" name="AutoShape 43"/>
          <p:cNvSpPr>
            <a:spLocks noChangeArrowheads="1"/>
          </p:cNvSpPr>
          <p:nvPr/>
        </p:nvSpPr>
        <p:spPr bwMode="auto">
          <a:xfrm>
            <a:off x="7539038" y="1117600"/>
            <a:ext cx="636587" cy="473075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0 w 21600"/>
              <a:gd name="T9" fmla="*/ 0 h 21600"/>
              <a:gd name="T10" fmla="*/ 0 w 21600"/>
              <a:gd name="T11" fmla="*/ 0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10601 w 21600"/>
              <a:gd name="T19" fmla="*/ 0 h 21600"/>
              <a:gd name="T20" fmla="*/ 21597 w 21600"/>
              <a:gd name="T21" fmla="*/ 10799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 stroke="0">
                <a:moveTo>
                  <a:pt x="10735" y="0"/>
                </a:moveTo>
                <a:cubicBezTo>
                  <a:pt x="10756" y="0"/>
                  <a:pt x="10778" y="-1"/>
                  <a:pt x="10800" y="0"/>
                </a:cubicBezTo>
                <a:cubicBezTo>
                  <a:pt x="16726" y="0"/>
                  <a:pt x="21545" y="4775"/>
                  <a:pt x="21599" y="10700"/>
                </a:cubicBezTo>
                <a:lnTo>
                  <a:pt x="10800" y="10800"/>
                </a:lnTo>
                <a:close/>
              </a:path>
              <a:path w="21600" h="21600" fill="none">
                <a:moveTo>
                  <a:pt x="10735" y="0"/>
                </a:moveTo>
                <a:cubicBezTo>
                  <a:pt x="10756" y="0"/>
                  <a:pt x="10778" y="-1"/>
                  <a:pt x="10800" y="0"/>
                </a:cubicBezTo>
                <a:cubicBezTo>
                  <a:pt x="16726" y="0"/>
                  <a:pt x="21545" y="4775"/>
                  <a:pt x="21599" y="10700"/>
                </a:cubicBezTo>
              </a:path>
            </a:pathLst>
          </a:cu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29" name="Oval 44"/>
          <p:cNvSpPr>
            <a:spLocks noChangeArrowheads="1"/>
          </p:cNvSpPr>
          <p:nvPr/>
        </p:nvSpPr>
        <p:spPr bwMode="auto">
          <a:xfrm>
            <a:off x="6207125" y="865188"/>
            <a:ext cx="158750" cy="160337"/>
          </a:xfrm>
          <a:prstGeom prst="ellipse">
            <a:avLst/>
          </a:prstGeom>
          <a:solidFill>
            <a:srgbClr val="FFFFFF"/>
          </a:solidFill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30" name="Rectangle 45"/>
          <p:cNvSpPr>
            <a:spLocks noChangeArrowheads="1"/>
          </p:cNvSpPr>
          <p:nvPr/>
        </p:nvSpPr>
        <p:spPr bwMode="auto">
          <a:xfrm>
            <a:off x="6169025" y="846138"/>
            <a:ext cx="244475" cy="2127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900" b="1">
                <a:solidFill>
                  <a:srgbClr val="000000"/>
                </a:solidFill>
                <a:latin typeface="Arial" charset="0"/>
              </a:rPr>
              <a:t>3</a:t>
            </a:r>
          </a:p>
        </p:txBody>
      </p:sp>
      <p:sp>
        <p:nvSpPr>
          <p:cNvPr id="33831" name="Rectangle 46"/>
          <p:cNvSpPr>
            <a:spLocks noChangeArrowheads="1"/>
          </p:cNvSpPr>
          <p:nvPr/>
        </p:nvSpPr>
        <p:spPr bwMode="auto">
          <a:xfrm>
            <a:off x="6359525" y="828675"/>
            <a:ext cx="1978025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Page is on backing store</a:t>
            </a:r>
          </a:p>
        </p:txBody>
      </p:sp>
      <p:sp>
        <p:nvSpPr>
          <p:cNvPr id="33832" name="Rectangle 47"/>
          <p:cNvSpPr>
            <a:spLocks noChangeArrowheads="1"/>
          </p:cNvSpPr>
          <p:nvPr/>
        </p:nvSpPr>
        <p:spPr bwMode="auto">
          <a:xfrm>
            <a:off x="6753225" y="2900363"/>
            <a:ext cx="739775" cy="1374775"/>
          </a:xfrm>
          <a:prstGeom prst="rect">
            <a:avLst/>
          </a:prstGeom>
          <a:solidFill>
            <a:srgbClr val="FFFFFF"/>
          </a:solidFill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33" name="Rectangle 48"/>
          <p:cNvSpPr>
            <a:spLocks noChangeArrowheads="1"/>
          </p:cNvSpPr>
          <p:nvPr/>
        </p:nvSpPr>
        <p:spPr bwMode="auto">
          <a:xfrm>
            <a:off x="6738938" y="3370263"/>
            <a:ext cx="720725" cy="2127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900" b="1">
                <a:solidFill>
                  <a:srgbClr val="000000"/>
                </a:solidFill>
                <a:latin typeface="Arial" charset="0"/>
              </a:rPr>
              <a:t>free frame</a:t>
            </a:r>
          </a:p>
        </p:txBody>
      </p:sp>
      <p:sp>
        <p:nvSpPr>
          <p:cNvPr id="33834" name="Line 49"/>
          <p:cNvSpPr>
            <a:spLocks noChangeShapeType="1"/>
          </p:cNvSpPr>
          <p:nvPr/>
        </p:nvSpPr>
        <p:spPr bwMode="auto">
          <a:xfrm>
            <a:off x="6753225" y="3132138"/>
            <a:ext cx="739775" cy="1587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835" name="Line 50"/>
          <p:cNvSpPr>
            <a:spLocks noChangeShapeType="1"/>
          </p:cNvSpPr>
          <p:nvPr/>
        </p:nvSpPr>
        <p:spPr bwMode="auto">
          <a:xfrm>
            <a:off x="6753225" y="3368675"/>
            <a:ext cx="739775" cy="1588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836" name="Line 51"/>
          <p:cNvSpPr>
            <a:spLocks noChangeShapeType="1"/>
          </p:cNvSpPr>
          <p:nvPr/>
        </p:nvSpPr>
        <p:spPr bwMode="auto">
          <a:xfrm>
            <a:off x="6753225" y="3597275"/>
            <a:ext cx="739775" cy="1588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837" name="Line 52"/>
          <p:cNvSpPr>
            <a:spLocks noChangeShapeType="1"/>
          </p:cNvSpPr>
          <p:nvPr/>
        </p:nvSpPr>
        <p:spPr bwMode="auto">
          <a:xfrm>
            <a:off x="6753225" y="3835400"/>
            <a:ext cx="739775" cy="1588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838" name="Line 53"/>
          <p:cNvSpPr>
            <a:spLocks noChangeShapeType="1"/>
          </p:cNvSpPr>
          <p:nvPr/>
        </p:nvSpPr>
        <p:spPr bwMode="auto">
          <a:xfrm>
            <a:off x="6753225" y="4075113"/>
            <a:ext cx="739775" cy="1587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839" name="Rectangle 54"/>
          <p:cNvSpPr>
            <a:spLocks noChangeArrowheads="1"/>
          </p:cNvSpPr>
          <p:nvPr/>
        </p:nvSpPr>
        <p:spPr bwMode="auto">
          <a:xfrm>
            <a:off x="6546850" y="4279900"/>
            <a:ext cx="1174750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main memory</a:t>
            </a:r>
          </a:p>
        </p:txBody>
      </p:sp>
      <p:sp>
        <p:nvSpPr>
          <p:cNvPr id="33840" name="AutoShape 55"/>
          <p:cNvSpPr>
            <a:spLocks noChangeArrowheads="1"/>
          </p:cNvSpPr>
          <p:nvPr/>
        </p:nvSpPr>
        <p:spPr bwMode="auto">
          <a:xfrm>
            <a:off x="7362825" y="3325813"/>
            <a:ext cx="301625" cy="288925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0 w 21600"/>
              <a:gd name="T9" fmla="*/ 0 h 21600"/>
              <a:gd name="T10" fmla="*/ 0 w 21600"/>
              <a:gd name="T11" fmla="*/ 0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10799 w 21600"/>
              <a:gd name="T19" fmla="*/ 6170 h 21600"/>
              <a:gd name="T20" fmla="*/ 21599 w 21600"/>
              <a:gd name="T21" fmla="*/ 15089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 stroke="0">
                <a:moveTo>
                  <a:pt x="20603" y="6268"/>
                </a:moveTo>
                <a:cubicBezTo>
                  <a:pt x="21259" y="7689"/>
                  <a:pt x="21600" y="9235"/>
                  <a:pt x="21600" y="10800"/>
                </a:cubicBezTo>
                <a:cubicBezTo>
                  <a:pt x="21600" y="12270"/>
                  <a:pt x="21299" y="13725"/>
                  <a:pt x="20717" y="15076"/>
                </a:cubicBezTo>
                <a:lnTo>
                  <a:pt x="10800" y="10800"/>
                </a:lnTo>
                <a:close/>
              </a:path>
              <a:path w="21600" h="21600" fill="none">
                <a:moveTo>
                  <a:pt x="20603" y="6268"/>
                </a:moveTo>
                <a:cubicBezTo>
                  <a:pt x="21259" y="7689"/>
                  <a:pt x="21600" y="9235"/>
                  <a:pt x="21600" y="10800"/>
                </a:cubicBezTo>
                <a:cubicBezTo>
                  <a:pt x="21600" y="12270"/>
                  <a:pt x="21299" y="13725"/>
                  <a:pt x="20717" y="15076"/>
                </a:cubicBezTo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41" name="Line 56"/>
          <p:cNvSpPr>
            <a:spLocks noChangeShapeType="1"/>
          </p:cNvSpPr>
          <p:nvPr/>
        </p:nvSpPr>
        <p:spPr bwMode="auto">
          <a:xfrm>
            <a:off x="7651750" y="3473450"/>
            <a:ext cx="263525" cy="1588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842" name="Line 57"/>
          <p:cNvSpPr>
            <a:spLocks noChangeShapeType="1"/>
          </p:cNvSpPr>
          <p:nvPr/>
        </p:nvSpPr>
        <p:spPr bwMode="auto">
          <a:xfrm>
            <a:off x="8180388" y="2185988"/>
            <a:ext cx="1587" cy="1028700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843" name="AutoShape 58"/>
          <p:cNvSpPr>
            <a:spLocks noChangeArrowheads="1"/>
          </p:cNvSpPr>
          <p:nvPr/>
        </p:nvSpPr>
        <p:spPr bwMode="auto">
          <a:xfrm>
            <a:off x="7669213" y="2940050"/>
            <a:ext cx="511175" cy="527050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0 w 21600"/>
              <a:gd name="T9" fmla="*/ 0 h 21600"/>
              <a:gd name="T10" fmla="*/ 0 w 21600"/>
              <a:gd name="T11" fmla="*/ 0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10799 w 21600"/>
              <a:gd name="T19" fmla="*/ 10799 h 21600"/>
              <a:gd name="T20" fmla="*/ 21599 w 21600"/>
              <a:gd name="T21" fmla="*/ 21599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 stroke="0">
                <a:moveTo>
                  <a:pt x="21600" y="10800"/>
                </a:moveTo>
                <a:cubicBezTo>
                  <a:pt x="21600" y="16764"/>
                  <a:pt x="16764" y="21599"/>
                  <a:pt x="10800" y="21600"/>
                </a:cubicBezTo>
                <a:lnTo>
                  <a:pt x="10800" y="10800"/>
                </a:lnTo>
                <a:close/>
              </a:path>
              <a:path w="21600" h="21600" fill="none">
                <a:moveTo>
                  <a:pt x="21600" y="10800"/>
                </a:moveTo>
                <a:cubicBezTo>
                  <a:pt x="21600" y="16764"/>
                  <a:pt x="16764" y="21599"/>
                  <a:pt x="10800" y="21600"/>
                </a:cubicBezTo>
              </a:path>
            </a:pathLst>
          </a:cu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44" name="Rectangle 59"/>
          <p:cNvSpPr>
            <a:spLocks noChangeArrowheads="1"/>
          </p:cNvSpPr>
          <p:nvPr/>
        </p:nvSpPr>
        <p:spPr bwMode="auto">
          <a:xfrm>
            <a:off x="8094663" y="2019300"/>
            <a:ext cx="146050" cy="139700"/>
          </a:xfrm>
          <a:prstGeom prst="rect">
            <a:avLst/>
          </a:prstGeom>
          <a:solidFill>
            <a:srgbClr val="FFFFFF"/>
          </a:solidFill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45" name="Oval 60"/>
          <p:cNvSpPr>
            <a:spLocks noChangeArrowheads="1"/>
          </p:cNvSpPr>
          <p:nvPr/>
        </p:nvSpPr>
        <p:spPr bwMode="auto">
          <a:xfrm>
            <a:off x="8240713" y="3025775"/>
            <a:ext cx="153987" cy="153988"/>
          </a:xfrm>
          <a:prstGeom prst="ellipse">
            <a:avLst/>
          </a:prstGeom>
          <a:solidFill>
            <a:srgbClr val="FFFFFF"/>
          </a:solidFill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46" name="Rectangle 61"/>
          <p:cNvSpPr>
            <a:spLocks noChangeArrowheads="1"/>
          </p:cNvSpPr>
          <p:nvPr/>
        </p:nvSpPr>
        <p:spPr bwMode="auto">
          <a:xfrm>
            <a:off x="8183563" y="2997200"/>
            <a:ext cx="244475" cy="2127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900" b="1">
                <a:solidFill>
                  <a:srgbClr val="000000"/>
                </a:solidFill>
                <a:latin typeface="Arial" charset="0"/>
              </a:rPr>
              <a:t>4</a:t>
            </a:r>
          </a:p>
        </p:txBody>
      </p:sp>
      <p:sp>
        <p:nvSpPr>
          <p:cNvPr id="33847" name="Rectangle 62"/>
          <p:cNvSpPr>
            <a:spLocks noChangeArrowheads="1"/>
          </p:cNvSpPr>
          <p:nvPr/>
        </p:nvSpPr>
        <p:spPr bwMode="auto">
          <a:xfrm>
            <a:off x="8239125" y="3140075"/>
            <a:ext cx="742950" cy="417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bring in</a:t>
            </a:r>
          </a:p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12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3848" name="Rectangle 63"/>
          <p:cNvSpPr>
            <a:spLocks noChangeArrowheads="1"/>
          </p:cNvSpPr>
          <p:nvPr/>
        </p:nvSpPr>
        <p:spPr bwMode="auto">
          <a:xfrm>
            <a:off x="8237538" y="3279775"/>
            <a:ext cx="758825" cy="417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missing</a:t>
            </a:r>
          </a:p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12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3849" name="Rectangle 64"/>
          <p:cNvSpPr>
            <a:spLocks noChangeArrowheads="1"/>
          </p:cNvSpPr>
          <p:nvPr/>
        </p:nvSpPr>
        <p:spPr bwMode="auto">
          <a:xfrm>
            <a:off x="8237538" y="3413125"/>
            <a:ext cx="534987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page</a:t>
            </a:r>
          </a:p>
        </p:txBody>
      </p:sp>
      <p:sp>
        <p:nvSpPr>
          <p:cNvPr id="33850" name="Line 65"/>
          <p:cNvSpPr>
            <a:spLocks noChangeShapeType="1"/>
          </p:cNvSpPr>
          <p:nvPr/>
        </p:nvSpPr>
        <p:spPr bwMode="auto">
          <a:xfrm flipH="1">
            <a:off x="6364288" y="3473450"/>
            <a:ext cx="387350" cy="1588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851" name="AutoShape 66"/>
          <p:cNvSpPr>
            <a:spLocks noChangeArrowheads="1"/>
          </p:cNvSpPr>
          <p:nvPr/>
        </p:nvSpPr>
        <p:spPr bwMode="auto">
          <a:xfrm>
            <a:off x="5822950" y="2571750"/>
            <a:ext cx="306388" cy="295275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0 w 21600"/>
              <a:gd name="T9" fmla="*/ 0 h 21600"/>
              <a:gd name="T10" fmla="*/ 0 w 21600"/>
              <a:gd name="T11" fmla="*/ 0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492 w 21600"/>
              <a:gd name="T19" fmla="*/ 10799 h 21600"/>
              <a:gd name="T20" fmla="*/ 10799 w 21600"/>
              <a:gd name="T21" fmla="*/ 20559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 stroke="0">
                <a:moveTo>
                  <a:pt x="6117" y="20532"/>
                </a:moveTo>
                <a:cubicBezTo>
                  <a:pt x="3383" y="19216"/>
                  <a:pt x="1328" y="16811"/>
                  <a:pt x="455" y="13905"/>
                </a:cubicBezTo>
                <a:lnTo>
                  <a:pt x="10800" y="10800"/>
                </a:lnTo>
                <a:close/>
              </a:path>
              <a:path w="21600" h="21600" fill="none">
                <a:moveTo>
                  <a:pt x="6117" y="20532"/>
                </a:moveTo>
                <a:cubicBezTo>
                  <a:pt x="3383" y="19216"/>
                  <a:pt x="1328" y="16811"/>
                  <a:pt x="455" y="13905"/>
                </a:cubicBezTo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52" name="Line 67"/>
          <p:cNvSpPr>
            <a:spLocks noChangeShapeType="1"/>
          </p:cNvSpPr>
          <p:nvPr/>
        </p:nvSpPr>
        <p:spPr bwMode="auto">
          <a:xfrm flipH="1">
            <a:off x="5705475" y="2805113"/>
            <a:ext cx="166688" cy="149225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853" name="AutoShape 68"/>
          <p:cNvSpPr>
            <a:spLocks noChangeArrowheads="1"/>
          </p:cNvSpPr>
          <p:nvPr/>
        </p:nvSpPr>
        <p:spPr bwMode="auto">
          <a:xfrm>
            <a:off x="5651500" y="2936875"/>
            <a:ext cx="161925" cy="487363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0 w 21600"/>
              <a:gd name="T9" fmla="*/ 0 h 21600"/>
              <a:gd name="T10" fmla="*/ 0 w 21600"/>
              <a:gd name="T11" fmla="*/ 0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1600"/>
              <a:gd name="T19" fmla="*/ 6 h 21600"/>
              <a:gd name="T20" fmla="*/ 10799 w 21600"/>
              <a:gd name="T21" fmla="*/ 10799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 stroke="0">
                <a:moveTo>
                  <a:pt x="0" y="10800"/>
                </a:moveTo>
                <a:cubicBezTo>
                  <a:pt x="0" y="4942"/>
                  <a:pt x="4669" y="152"/>
                  <a:pt x="10526" y="3"/>
                </a:cubicBezTo>
                <a:lnTo>
                  <a:pt x="10800" y="10800"/>
                </a:lnTo>
                <a:close/>
              </a:path>
              <a:path w="21600" h="21600" fill="none">
                <a:moveTo>
                  <a:pt x="0" y="10800"/>
                </a:moveTo>
                <a:cubicBezTo>
                  <a:pt x="0" y="4942"/>
                  <a:pt x="4669" y="152"/>
                  <a:pt x="10526" y="3"/>
                </a:cubicBezTo>
              </a:path>
            </a:pathLst>
          </a:cu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54" name="AutoShape 69"/>
          <p:cNvSpPr>
            <a:spLocks noChangeArrowheads="1"/>
          </p:cNvSpPr>
          <p:nvPr/>
        </p:nvSpPr>
        <p:spPr bwMode="auto">
          <a:xfrm>
            <a:off x="5667375" y="2873375"/>
            <a:ext cx="1412875" cy="600075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0 w 21600"/>
              <a:gd name="T9" fmla="*/ 0 h 21600"/>
              <a:gd name="T10" fmla="*/ 0 w 21600"/>
              <a:gd name="T11" fmla="*/ 0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1600"/>
              <a:gd name="T19" fmla="*/ 10799 h 21600"/>
              <a:gd name="T20" fmla="*/ 10799 w 21600"/>
              <a:gd name="T21" fmla="*/ 21599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 stroke="0">
                <a:moveTo>
                  <a:pt x="10800" y="21600"/>
                </a:moveTo>
                <a:cubicBezTo>
                  <a:pt x="4835" y="21600"/>
                  <a:pt x="0" y="16764"/>
                  <a:pt x="0" y="10800"/>
                </a:cubicBezTo>
                <a:lnTo>
                  <a:pt x="10800" y="10800"/>
                </a:lnTo>
                <a:close/>
              </a:path>
              <a:path w="21600" h="21600" fill="none">
                <a:moveTo>
                  <a:pt x="10800" y="21600"/>
                </a:moveTo>
                <a:cubicBezTo>
                  <a:pt x="4835" y="21600"/>
                  <a:pt x="0" y="16764"/>
                  <a:pt x="0" y="10800"/>
                </a:cubicBezTo>
              </a:path>
            </a:pathLst>
          </a:cu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55" name="Oval 70"/>
          <p:cNvSpPr>
            <a:spLocks noChangeArrowheads="1"/>
          </p:cNvSpPr>
          <p:nvPr/>
        </p:nvSpPr>
        <p:spPr bwMode="auto">
          <a:xfrm>
            <a:off x="5791200" y="3429000"/>
            <a:ext cx="149225" cy="168275"/>
          </a:xfrm>
          <a:prstGeom prst="ellipse">
            <a:avLst/>
          </a:prstGeom>
          <a:solidFill>
            <a:srgbClr val="FFFFFF"/>
          </a:solidFill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56" name="Rectangle 71"/>
          <p:cNvSpPr>
            <a:spLocks noChangeArrowheads="1"/>
          </p:cNvSpPr>
          <p:nvPr/>
        </p:nvSpPr>
        <p:spPr bwMode="auto">
          <a:xfrm>
            <a:off x="5743575" y="3411538"/>
            <a:ext cx="246063" cy="2127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900" b="1">
                <a:solidFill>
                  <a:srgbClr val="000000"/>
                </a:solidFill>
                <a:latin typeface="Arial" charset="0"/>
              </a:rPr>
              <a:t>5</a:t>
            </a:r>
          </a:p>
        </p:txBody>
      </p:sp>
      <p:sp>
        <p:nvSpPr>
          <p:cNvPr id="33857" name="Rectangle 72"/>
          <p:cNvSpPr>
            <a:spLocks noChangeArrowheads="1"/>
          </p:cNvSpPr>
          <p:nvPr/>
        </p:nvSpPr>
        <p:spPr bwMode="auto">
          <a:xfrm>
            <a:off x="5867400" y="3476625"/>
            <a:ext cx="546100" cy="417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reset</a:t>
            </a:r>
          </a:p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12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3858" name="Rectangle 73"/>
          <p:cNvSpPr>
            <a:spLocks noChangeArrowheads="1"/>
          </p:cNvSpPr>
          <p:nvPr/>
        </p:nvSpPr>
        <p:spPr bwMode="auto">
          <a:xfrm>
            <a:off x="5870575" y="3621088"/>
            <a:ext cx="534988" cy="417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page</a:t>
            </a:r>
          </a:p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12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3859" name="Rectangle 74"/>
          <p:cNvSpPr>
            <a:spLocks noChangeArrowheads="1"/>
          </p:cNvSpPr>
          <p:nvPr/>
        </p:nvSpPr>
        <p:spPr bwMode="auto">
          <a:xfrm>
            <a:off x="5873750" y="3800475"/>
            <a:ext cx="534988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table</a:t>
            </a:r>
          </a:p>
        </p:txBody>
      </p:sp>
      <p:sp>
        <p:nvSpPr>
          <p:cNvPr id="33860" name="AutoShape 75"/>
          <p:cNvSpPr>
            <a:spLocks noChangeArrowheads="1"/>
          </p:cNvSpPr>
          <p:nvPr/>
        </p:nvSpPr>
        <p:spPr bwMode="auto">
          <a:xfrm>
            <a:off x="4667250" y="2503488"/>
            <a:ext cx="304800" cy="292100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0 w 21600"/>
              <a:gd name="T9" fmla="*/ 0 h 21600"/>
              <a:gd name="T10" fmla="*/ 0 w 21600"/>
              <a:gd name="T11" fmla="*/ 0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10799 w 21600"/>
              <a:gd name="T19" fmla="*/ 6510 h 21600"/>
              <a:gd name="T20" fmla="*/ 21599 w 21600"/>
              <a:gd name="T21" fmla="*/ 15429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 stroke="0">
                <a:moveTo>
                  <a:pt x="20800" y="6720"/>
                </a:moveTo>
                <a:cubicBezTo>
                  <a:pt x="21328" y="8016"/>
                  <a:pt x="21600" y="9401"/>
                  <a:pt x="21600" y="10800"/>
                </a:cubicBezTo>
                <a:cubicBezTo>
                  <a:pt x="21600" y="12418"/>
                  <a:pt x="21236" y="14016"/>
                  <a:pt x="20535" y="15475"/>
                </a:cubicBezTo>
                <a:lnTo>
                  <a:pt x="10800" y="10800"/>
                </a:lnTo>
                <a:close/>
              </a:path>
              <a:path w="21600" h="21600" fill="none">
                <a:moveTo>
                  <a:pt x="20800" y="6720"/>
                </a:moveTo>
                <a:cubicBezTo>
                  <a:pt x="21328" y="8016"/>
                  <a:pt x="21600" y="9401"/>
                  <a:pt x="21600" y="10800"/>
                </a:cubicBezTo>
                <a:cubicBezTo>
                  <a:pt x="21600" y="12418"/>
                  <a:pt x="21236" y="14016"/>
                  <a:pt x="20535" y="15475"/>
                </a:cubicBezTo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61" name="Line 76"/>
          <p:cNvSpPr>
            <a:spLocks noChangeShapeType="1"/>
          </p:cNvSpPr>
          <p:nvPr/>
        </p:nvSpPr>
        <p:spPr bwMode="auto">
          <a:xfrm flipH="1" flipV="1">
            <a:off x="4929188" y="2638425"/>
            <a:ext cx="1039812" cy="85725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862" name="Oval 77"/>
          <p:cNvSpPr>
            <a:spLocks noChangeArrowheads="1"/>
          </p:cNvSpPr>
          <p:nvPr/>
        </p:nvSpPr>
        <p:spPr bwMode="auto">
          <a:xfrm>
            <a:off x="5011738" y="2725738"/>
            <a:ext cx="153987" cy="153987"/>
          </a:xfrm>
          <a:prstGeom prst="ellipse">
            <a:avLst/>
          </a:prstGeom>
          <a:solidFill>
            <a:srgbClr val="FFFFFF"/>
          </a:solidFill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63" name="Rectangle 78"/>
          <p:cNvSpPr>
            <a:spLocks noChangeArrowheads="1"/>
          </p:cNvSpPr>
          <p:nvPr/>
        </p:nvSpPr>
        <p:spPr bwMode="auto">
          <a:xfrm>
            <a:off x="4968875" y="2706688"/>
            <a:ext cx="244475" cy="2127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900" b="1">
                <a:solidFill>
                  <a:srgbClr val="000000"/>
                </a:solidFill>
                <a:latin typeface="Arial" charset="0"/>
              </a:rPr>
              <a:t>6</a:t>
            </a:r>
          </a:p>
        </p:txBody>
      </p:sp>
      <p:sp>
        <p:nvSpPr>
          <p:cNvPr id="33864" name="Rectangle 79"/>
          <p:cNvSpPr>
            <a:spLocks noChangeArrowheads="1"/>
          </p:cNvSpPr>
          <p:nvPr/>
        </p:nvSpPr>
        <p:spPr bwMode="auto">
          <a:xfrm>
            <a:off x="4805363" y="2830513"/>
            <a:ext cx="657225" cy="417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restart</a:t>
            </a:r>
          </a:p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12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3865" name="Rectangle 80"/>
          <p:cNvSpPr>
            <a:spLocks noChangeArrowheads="1"/>
          </p:cNvSpPr>
          <p:nvPr/>
        </p:nvSpPr>
        <p:spPr bwMode="auto">
          <a:xfrm>
            <a:off x="4764088" y="2960688"/>
            <a:ext cx="971550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instruction</a:t>
            </a:r>
          </a:p>
        </p:txBody>
      </p:sp>
      <p:pic>
        <p:nvPicPr>
          <p:cNvPr id="83" name="Picture 82" descr="RIMT University">
            <a:extLst>
              <a:ext uri="{FF2B5EF4-FFF2-40B4-BE49-F238E27FC236}">
                <a16:creationId xmlns:lc="http://schemas.openxmlformats.org/drawingml/2006/lockedCanvas"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352" y="0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lc="http://schemas.openxmlformats.org/drawingml/2006/lockedCanvas"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4" name="Rectangle 83">
            <a:extLst>
              <a:ext uri="{FF2B5EF4-FFF2-40B4-BE49-F238E27FC236}">
                <a16:creationId xmlns:lc="http://schemas.openxmlformats.org/drawingml/2006/lockedCanvas"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89851" y="6472237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Grp="1" noChangeArrowheads="1"/>
          </p:cNvSpPr>
          <p:nvPr>
            <p:ph type="title"/>
          </p:nvPr>
        </p:nvSpPr>
        <p:spPr>
          <a:xfrm>
            <a:off x="473075" y="282575"/>
            <a:ext cx="8159750" cy="469900"/>
          </a:xfrm>
        </p:spPr>
        <p:txBody>
          <a:bodyPr/>
          <a:lstStyle/>
          <a:p>
            <a:pPr fontAlgn="auto">
              <a:lnSpc>
                <a:spcPct val="90000"/>
              </a:lnSpc>
              <a:spcAft>
                <a:spcPts val="0"/>
              </a:spcAft>
              <a:buClr>
                <a:srgbClr val="000000"/>
              </a:buClr>
              <a:tabLst>
                <a:tab pos="0" algn="l"/>
                <a:tab pos="760413" algn="l"/>
                <a:tab pos="1522413" algn="l"/>
                <a:tab pos="2286000" algn="l"/>
                <a:tab pos="3046413" algn="l"/>
                <a:tab pos="3808413" algn="l"/>
                <a:tab pos="4572000" algn="l"/>
                <a:tab pos="5332413" algn="l"/>
                <a:tab pos="6094413" algn="l"/>
                <a:tab pos="6858000" algn="l"/>
                <a:tab pos="7618413" algn="l"/>
                <a:tab pos="8380413" algn="l"/>
                <a:tab pos="9144000" algn="l"/>
                <a:tab pos="9904413" algn="l"/>
                <a:tab pos="10666413" algn="l"/>
              </a:tabLst>
              <a:defRPr/>
            </a:pPr>
            <a:r>
              <a:rPr lang="en-GB" sz="2400">
                <a:solidFill>
                  <a:srgbClr val="000000"/>
                </a:solidFill>
              </a:rPr>
              <a:t>PAGE  REPLACEMENT</a:t>
            </a:r>
          </a:p>
        </p:txBody>
      </p:sp>
      <p:sp>
        <p:nvSpPr>
          <p:cNvPr id="34819" name="Rectangle 2"/>
          <p:cNvSpPr>
            <a:spLocks noChangeArrowheads="1"/>
          </p:cNvSpPr>
          <p:nvPr/>
        </p:nvSpPr>
        <p:spPr bwMode="auto">
          <a:xfrm>
            <a:off x="292100" y="1504950"/>
            <a:ext cx="3959225" cy="3317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63360" tIns="25560" rIns="63360" bIns="25560">
            <a:spAutoFit/>
          </a:bodyPr>
          <a:lstStyle/>
          <a:p>
            <a:pPr>
              <a:lnSpc>
                <a:spcPct val="102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>
                <a:solidFill>
                  <a:srgbClr val="000000"/>
                </a:solidFill>
                <a:latin typeface="Arial" charset="0"/>
              </a:rPr>
              <a:t> Modified page fault service routine</a:t>
            </a:r>
          </a:p>
        </p:txBody>
      </p:sp>
      <p:sp>
        <p:nvSpPr>
          <p:cNvPr id="34820" name="Rectangle 3"/>
          <p:cNvSpPr>
            <a:spLocks noChangeArrowheads="1"/>
          </p:cNvSpPr>
          <p:nvPr/>
        </p:nvSpPr>
        <p:spPr bwMode="auto">
          <a:xfrm>
            <a:off x="563563" y="838200"/>
            <a:ext cx="5915025" cy="6048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63360" tIns="25560" rIns="63360" bIns="25560">
            <a:spAutoFit/>
          </a:bodyPr>
          <a:lstStyle/>
          <a:p>
            <a:pPr>
              <a:lnSpc>
                <a:spcPct val="101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>
                <a:solidFill>
                  <a:srgbClr val="000000"/>
                </a:solidFill>
                <a:latin typeface="Arial" charset="0"/>
              </a:rPr>
              <a:t>Decision on which page to displace to make room for</a:t>
            </a:r>
          </a:p>
          <a:p>
            <a:pPr>
              <a:lnSpc>
                <a:spcPct val="101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>
                <a:solidFill>
                  <a:srgbClr val="000000"/>
                </a:solidFill>
                <a:latin typeface="Arial" charset="0"/>
              </a:rPr>
              <a:t>an incoming page when no free frame is available</a:t>
            </a:r>
          </a:p>
        </p:txBody>
      </p:sp>
      <p:sp>
        <p:nvSpPr>
          <p:cNvPr id="34821" name="Rectangle 4"/>
          <p:cNvSpPr>
            <a:spLocks noChangeArrowheads="1"/>
          </p:cNvSpPr>
          <p:nvPr/>
        </p:nvSpPr>
        <p:spPr bwMode="auto">
          <a:xfrm>
            <a:off x="3175" y="1771650"/>
            <a:ext cx="8986838" cy="19494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 marL="569913" lvl="1">
              <a:lnSpc>
                <a:spcPct val="89000"/>
              </a:lnSpc>
              <a:spcBef>
                <a:spcPts val="200"/>
              </a:spcBef>
              <a:buFont typeface="Arial" charset="0"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  <a:tab pos="10628313" algn="l"/>
              </a:tabLst>
            </a:pPr>
            <a:r>
              <a:rPr lang="en-GB" sz="1800" b="1">
                <a:solidFill>
                  <a:srgbClr val="000000"/>
                </a:solidFill>
                <a:latin typeface="Arial" charset="0"/>
              </a:rPr>
              <a:t>1. Find the location of the desired page on the backing store</a:t>
            </a:r>
          </a:p>
          <a:p>
            <a:pPr marL="569913" lvl="1">
              <a:lnSpc>
                <a:spcPct val="89000"/>
              </a:lnSpc>
              <a:spcBef>
                <a:spcPts val="200"/>
              </a:spcBef>
              <a:buFont typeface="Arial" charset="0"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  <a:tab pos="10628313" algn="l"/>
              </a:tabLst>
            </a:pPr>
            <a:r>
              <a:rPr lang="en-GB" sz="1800" b="1">
                <a:solidFill>
                  <a:srgbClr val="000000"/>
                </a:solidFill>
                <a:latin typeface="Arial" charset="0"/>
              </a:rPr>
              <a:t>2. Find a free frame</a:t>
            </a:r>
          </a:p>
          <a:p>
            <a:pPr marL="569913" lvl="1">
              <a:lnSpc>
                <a:spcPct val="89000"/>
              </a:lnSpc>
              <a:spcBef>
                <a:spcPts val="200"/>
              </a:spcBef>
              <a:buFont typeface="Arial" charset="0"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  <a:tab pos="10628313" algn="l"/>
              </a:tabLst>
            </a:pPr>
            <a:r>
              <a:rPr lang="en-GB" sz="1800" b="1">
                <a:solidFill>
                  <a:srgbClr val="000000"/>
                </a:solidFill>
                <a:latin typeface="Arial" charset="0"/>
              </a:rPr>
              <a:t>	     - If there is a free frame, use it</a:t>
            </a:r>
          </a:p>
          <a:p>
            <a:pPr marL="569913" lvl="1">
              <a:lnSpc>
                <a:spcPct val="89000"/>
              </a:lnSpc>
              <a:spcBef>
                <a:spcPts val="200"/>
              </a:spcBef>
              <a:buFont typeface="Arial" charset="0"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  <a:tab pos="10628313" algn="l"/>
              </a:tabLst>
            </a:pPr>
            <a:r>
              <a:rPr lang="en-GB" sz="1800" b="1">
                <a:solidFill>
                  <a:srgbClr val="000000"/>
                </a:solidFill>
                <a:latin typeface="Arial" charset="0"/>
              </a:rPr>
              <a:t>        - Otherwise, use a page-replacement algorithm to select a </a:t>
            </a:r>
            <a:r>
              <a:rPr lang="en-GB" sz="1800" b="1" i="1">
                <a:solidFill>
                  <a:srgbClr val="000000"/>
                </a:solidFill>
                <a:latin typeface="Arial" charset="0"/>
              </a:rPr>
              <a:t>victim</a:t>
            </a:r>
            <a:r>
              <a:rPr lang="en-GB" sz="1800" b="1">
                <a:solidFill>
                  <a:srgbClr val="000000"/>
                </a:solidFill>
                <a:latin typeface="Arial" charset="0"/>
              </a:rPr>
              <a:t>  frame</a:t>
            </a:r>
          </a:p>
          <a:p>
            <a:pPr marL="569913" lvl="1">
              <a:lnSpc>
                <a:spcPct val="89000"/>
              </a:lnSpc>
              <a:spcBef>
                <a:spcPts val="200"/>
              </a:spcBef>
              <a:buFont typeface="Arial" charset="0"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  <a:tab pos="10628313" algn="l"/>
              </a:tabLst>
            </a:pPr>
            <a:r>
              <a:rPr lang="en-GB" sz="1800" b="1">
                <a:solidFill>
                  <a:srgbClr val="000000"/>
                </a:solidFill>
                <a:latin typeface="Arial" charset="0"/>
              </a:rPr>
              <a:t>	     - Write the victim page to the backing store</a:t>
            </a:r>
          </a:p>
          <a:p>
            <a:pPr marL="569913" lvl="1">
              <a:lnSpc>
                <a:spcPct val="89000"/>
              </a:lnSpc>
              <a:spcBef>
                <a:spcPts val="200"/>
              </a:spcBef>
              <a:buFont typeface="Arial" charset="0"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  <a:tab pos="10628313" algn="l"/>
              </a:tabLst>
            </a:pPr>
            <a:r>
              <a:rPr lang="en-GB" sz="1800" b="1">
                <a:solidFill>
                  <a:srgbClr val="000000"/>
                </a:solidFill>
                <a:latin typeface="Arial" charset="0"/>
              </a:rPr>
              <a:t>3. Read the desired page into the (newly) free frame</a:t>
            </a:r>
          </a:p>
          <a:p>
            <a:pPr marL="569913" lvl="1">
              <a:lnSpc>
                <a:spcPct val="89000"/>
              </a:lnSpc>
              <a:spcBef>
                <a:spcPts val="200"/>
              </a:spcBef>
              <a:buFont typeface="Arial" charset="0"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  <a:tab pos="10628313" algn="l"/>
              </a:tabLst>
            </a:pPr>
            <a:r>
              <a:rPr lang="en-GB" sz="1800" b="1">
                <a:solidFill>
                  <a:srgbClr val="000000"/>
                </a:solidFill>
                <a:latin typeface="Arial" charset="0"/>
              </a:rPr>
              <a:t>4. Restart the user process</a:t>
            </a:r>
          </a:p>
        </p:txBody>
      </p:sp>
      <p:sp>
        <p:nvSpPr>
          <p:cNvPr id="34822" name="Oval 5"/>
          <p:cNvSpPr>
            <a:spLocks noChangeArrowheads="1"/>
          </p:cNvSpPr>
          <p:nvPr/>
        </p:nvSpPr>
        <p:spPr bwMode="auto">
          <a:xfrm>
            <a:off x="3424238" y="4454525"/>
            <a:ext cx="184150" cy="173038"/>
          </a:xfrm>
          <a:prstGeom prst="ellipse">
            <a:avLst/>
          </a:prstGeom>
          <a:solidFill>
            <a:srgbClr val="FFFFFF"/>
          </a:solidFill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23" name="Rectangle 6"/>
          <p:cNvSpPr>
            <a:spLocks noChangeArrowheads="1"/>
          </p:cNvSpPr>
          <p:nvPr/>
        </p:nvSpPr>
        <p:spPr bwMode="auto">
          <a:xfrm>
            <a:off x="3373438" y="4416425"/>
            <a:ext cx="280987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>
                <a:solidFill>
                  <a:srgbClr val="000000"/>
                </a:solidFill>
                <a:latin typeface="Arial" charset="0"/>
              </a:rPr>
              <a:t>2</a:t>
            </a:r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6391275" y="3919538"/>
            <a:ext cx="1277938" cy="1471612"/>
            <a:chOff x="4026" y="2469"/>
            <a:chExt cx="805" cy="927"/>
          </a:xfrm>
        </p:grpSpPr>
        <p:sp>
          <p:nvSpPr>
            <p:cNvPr id="34874" name="AutoShape 8"/>
            <p:cNvSpPr>
              <a:spLocks noChangeArrowheads="1"/>
            </p:cNvSpPr>
            <p:nvPr/>
          </p:nvSpPr>
          <p:spPr bwMode="auto">
            <a:xfrm>
              <a:off x="4031" y="2470"/>
              <a:ext cx="790" cy="127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600"/>
                <a:gd name="T19" fmla="*/ 0 h 21600"/>
                <a:gd name="T20" fmla="*/ 10800 w 21600"/>
                <a:gd name="T21" fmla="*/ 10715 h 216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600" h="21600" stroke="0">
                  <a:moveTo>
                    <a:pt x="0" y="10800"/>
                  </a:moveTo>
                  <a:cubicBezTo>
                    <a:pt x="0" y="4845"/>
                    <a:pt x="4818" y="14"/>
                    <a:pt x="10773" y="0"/>
                  </a:cubicBezTo>
                  <a:lnTo>
                    <a:pt x="10800" y="10800"/>
                  </a:lnTo>
                  <a:close/>
                </a:path>
                <a:path w="21600" h="21600" fill="none">
                  <a:moveTo>
                    <a:pt x="0" y="10800"/>
                  </a:moveTo>
                  <a:cubicBezTo>
                    <a:pt x="0" y="4845"/>
                    <a:pt x="4818" y="14"/>
                    <a:pt x="10773" y="0"/>
                  </a:cubicBezTo>
                </a:path>
              </a:pathLst>
            </a:custGeom>
            <a:noFill/>
            <a:ln w="255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875" name="AutoShape 9"/>
            <p:cNvSpPr>
              <a:spLocks noChangeArrowheads="1"/>
            </p:cNvSpPr>
            <p:nvPr/>
          </p:nvSpPr>
          <p:spPr bwMode="auto">
            <a:xfrm>
              <a:off x="4043" y="2470"/>
              <a:ext cx="778" cy="127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10606 w 21600"/>
                <a:gd name="T19" fmla="*/ 0 h 21600"/>
                <a:gd name="T20" fmla="*/ 21600 w 21600"/>
                <a:gd name="T21" fmla="*/ 10715 h 216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600" h="21600" stroke="0">
                  <a:moveTo>
                    <a:pt x="21600" y="10800"/>
                  </a:moveTo>
                  <a:cubicBezTo>
                    <a:pt x="21600" y="16764"/>
                    <a:pt x="16764" y="21600"/>
                    <a:pt x="10800" y="21600"/>
                  </a:cubicBezTo>
                  <a:cubicBezTo>
                    <a:pt x="4835" y="21600"/>
                    <a:pt x="0" y="16764"/>
                    <a:pt x="0" y="10800"/>
                  </a:cubicBezTo>
                  <a:cubicBezTo>
                    <a:pt x="0" y="4835"/>
                    <a:pt x="4835" y="0"/>
                    <a:pt x="10800" y="0"/>
                  </a:cubicBezTo>
                  <a:cubicBezTo>
                    <a:pt x="16764" y="-1"/>
                    <a:pt x="21599" y="4835"/>
                    <a:pt x="21600" y="10799"/>
                  </a:cubicBezTo>
                  <a:lnTo>
                    <a:pt x="10800" y="10800"/>
                  </a:lnTo>
                  <a:close/>
                </a:path>
                <a:path w="21600" h="21600" fill="none">
                  <a:moveTo>
                    <a:pt x="21600" y="10800"/>
                  </a:moveTo>
                  <a:cubicBezTo>
                    <a:pt x="21600" y="16764"/>
                    <a:pt x="16764" y="21600"/>
                    <a:pt x="10800" y="21600"/>
                  </a:cubicBezTo>
                  <a:cubicBezTo>
                    <a:pt x="4835" y="21600"/>
                    <a:pt x="0" y="16764"/>
                    <a:pt x="0" y="10800"/>
                  </a:cubicBezTo>
                  <a:cubicBezTo>
                    <a:pt x="0" y="4835"/>
                    <a:pt x="4835" y="0"/>
                    <a:pt x="10800" y="0"/>
                  </a:cubicBezTo>
                  <a:cubicBezTo>
                    <a:pt x="16764" y="-1"/>
                    <a:pt x="21599" y="4835"/>
                    <a:pt x="21600" y="10799"/>
                  </a:cubicBezTo>
                </a:path>
              </a:pathLst>
            </a:custGeom>
            <a:noFill/>
            <a:ln w="255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876" name="AutoShape 10"/>
            <p:cNvSpPr>
              <a:spLocks noChangeArrowheads="1"/>
            </p:cNvSpPr>
            <p:nvPr/>
          </p:nvSpPr>
          <p:spPr bwMode="auto">
            <a:xfrm>
              <a:off x="4031" y="2469"/>
              <a:ext cx="790" cy="127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600"/>
                <a:gd name="T19" fmla="*/ 10715 h 21600"/>
                <a:gd name="T20" fmla="*/ 10800 w 21600"/>
                <a:gd name="T21" fmla="*/ 21600 h 216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600" h="21600" stroke="0">
                  <a:moveTo>
                    <a:pt x="10800" y="21600"/>
                  </a:moveTo>
                  <a:cubicBezTo>
                    <a:pt x="4835" y="21600"/>
                    <a:pt x="0" y="16764"/>
                    <a:pt x="0" y="10800"/>
                  </a:cubicBezTo>
                  <a:lnTo>
                    <a:pt x="10800" y="10800"/>
                  </a:lnTo>
                  <a:close/>
                </a:path>
                <a:path w="21600" h="21600" fill="none">
                  <a:moveTo>
                    <a:pt x="10800" y="21600"/>
                  </a:moveTo>
                  <a:cubicBezTo>
                    <a:pt x="4835" y="21600"/>
                    <a:pt x="0" y="16764"/>
                    <a:pt x="0" y="10800"/>
                  </a:cubicBezTo>
                </a:path>
              </a:pathLst>
            </a:custGeom>
            <a:noFill/>
            <a:ln w="255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877" name="AutoShape 11"/>
            <p:cNvSpPr>
              <a:spLocks noChangeArrowheads="1"/>
            </p:cNvSpPr>
            <p:nvPr/>
          </p:nvSpPr>
          <p:spPr bwMode="auto">
            <a:xfrm>
              <a:off x="4030" y="2469"/>
              <a:ext cx="790" cy="127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10800 w 21600"/>
                <a:gd name="T19" fmla="*/ 10715 h 21600"/>
                <a:gd name="T20" fmla="*/ 21600 w 21600"/>
                <a:gd name="T21" fmla="*/ 21600 h 216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600" h="21600" stroke="0">
                  <a:moveTo>
                    <a:pt x="21600" y="10800"/>
                  </a:moveTo>
                  <a:cubicBezTo>
                    <a:pt x="21600" y="16764"/>
                    <a:pt x="16764" y="21599"/>
                    <a:pt x="10800" y="21600"/>
                  </a:cubicBezTo>
                  <a:lnTo>
                    <a:pt x="10800" y="10800"/>
                  </a:lnTo>
                  <a:close/>
                </a:path>
                <a:path w="21600" h="21600" fill="none">
                  <a:moveTo>
                    <a:pt x="21600" y="10800"/>
                  </a:moveTo>
                  <a:cubicBezTo>
                    <a:pt x="21600" y="16764"/>
                    <a:pt x="16764" y="21599"/>
                    <a:pt x="10800" y="21600"/>
                  </a:cubicBezTo>
                </a:path>
              </a:pathLst>
            </a:custGeom>
            <a:noFill/>
            <a:ln w="255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878" name="AutoShape 12"/>
            <p:cNvSpPr>
              <a:spLocks noChangeArrowheads="1"/>
            </p:cNvSpPr>
            <p:nvPr/>
          </p:nvSpPr>
          <p:spPr bwMode="auto">
            <a:xfrm>
              <a:off x="4031" y="3270"/>
              <a:ext cx="790" cy="127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600"/>
                <a:gd name="T19" fmla="*/ 10715 h 21600"/>
                <a:gd name="T20" fmla="*/ 10800 w 21600"/>
                <a:gd name="T21" fmla="*/ 21600 h 216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600" h="21600" stroke="0">
                  <a:moveTo>
                    <a:pt x="10800" y="21600"/>
                  </a:moveTo>
                  <a:cubicBezTo>
                    <a:pt x="4835" y="21600"/>
                    <a:pt x="0" y="16764"/>
                    <a:pt x="0" y="10800"/>
                  </a:cubicBezTo>
                  <a:lnTo>
                    <a:pt x="10800" y="10800"/>
                  </a:lnTo>
                  <a:close/>
                </a:path>
                <a:path w="21600" h="21600" fill="none">
                  <a:moveTo>
                    <a:pt x="10800" y="21600"/>
                  </a:moveTo>
                  <a:cubicBezTo>
                    <a:pt x="4835" y="21600"/>
                    <a:pt x="0" y="16764"/>
                    <a:pt x="0" y="10800"/>
                  </a:cubicBezTo>
                </a:path>
              </a:pathLst>
            </a:custGeom>
            <a:noFill/>
            <a:ln w="255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879" name="AutoShape 13"/>
            <p:cNvSpPr>
              <a:spLocks noChangeArrowheads="1"/>
            </p:cNvSpPr>
            <p:nvPr/>
          </p:nvSpPr>
          <p:spPr bwMode="auto">
            <a:xfrm>
              <a:off x="4030" y="3270"/>
              <a:ext cx="790" cy="127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10800 w 21600"/>
                <a:gd name="T19" fmla="*/ 10715 h 21600"/>
                <a:gd name="T20" fmla="*/ 21600 w 21600"/>
                <a:gd name="T21" fmla="*/ 21600 h 216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600" h="21600" stroke="0">
                  <a:moveTo>
                    <a:pt x="21600" y="10800"/>
                  </a:moveTo>
                  <a:cubicBezTo>
                    <a:pt x="21600" y="16764"/>
                    <a:pt x="16764" y="21599"/>
                    <a:pt x="10800" y="21600"/>
                  </a:cubicBezTo>
                  <a:lnTo>
                    <a:pt x="10800" y="10800"/>
                  </a:lnTo>
                  <a:close/>
                </a:path>
                <a:path w="21600" h="21600" fill="none">
                  <a:moveTo>
                    <a:pt x="21600" y="10800"/>
                  </a:moveTo>
                  <a:cubicBezTo>
                    <a:pt x="21600" y="16764"/>
                    <a:pt x="16764" y="21599"/>
                    <a:pt x="10800" y="21600"/>
                  </a:cubicBezTo>
                </a:path>
              </a:pathLst>
            </a:custGeom>
            <a:noFill/>
            <a:ln w="255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880" name="Line 14"/>
            <p:cNvSpPr>
              <a:spLocks noChangeShapeType="1"/>
            </p:cNvSpPr>
            <p:nvPr/>
          </p:nvSpPr>
          <p:spPr bwMode="auto">
            <a:xfrm>
              <a:off x="4026" y="2539"/>
              <a:ext cx="1" cy="788"/>
            </a:xfrm>
            <a:prstGeom prst="line">
              <a:avLst/>
            </a:prstGeom>
            <a:noFill/>
            <a:ln w="255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881" name="Line 15"/>
            <p:cNvSpPr>
              <a:spLocks noChangeShapeType="1"/>
            </p:cNvSpPr>
            <p:nvPr/>
          </p:nvSpPr>
          <p:spPr bwMode="auto">
            <a:xfrm>
              <a:off x="4832" y="2539"/>
              <a:ext cx="1" cy="788"/>
            </a:xfrm>
            <a:prstGeom prst="line">
              <a:avLst/>
            </a:prstGeom>
            <a:noFill/>
            <a:ln w="2556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4825" name="Rectangle 16"/>
          <p:cNvSpPr>
            <a:spLocks noChangeArrowheads="1"/>
          </p:cNvSpPr>
          <p:nvPr/>
        </p:nvSpPr>
        <p:spPr bwMode="auto">
          <a:xfrm>
            <a:off x="2281238" y="4040188"/>
            <a:ext cx="1093787" cy="1463675"/>
          </a:xfrm>
          <a:prstGeom prst="rect">
            <a:avLst/>
          </a:prstGeom>
          <a:solidFill>
            <a:srgbClr val="FFFFFF"/>
          </a:solidFill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26" name="Line 17"/>
          <p:cNvSpPr>
            <a:spLocks noChangeShapeType="1"/>
          </p:cNvSpPr>
          <p:nvPr/>
        </p:nvSpPr>
        <p:spPr bwMode="auto">
          <a:xfrm>
            <a:off x="2281238" y="4600575"/>
            <a:ext cx="1093787" cy="1588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827" name="Line 18"/>
          <p:cNvSpPr>
            <a:spLocks noChangeShapeType="1"/>
          </p:cNvSpPr>
          <p:nvPr/>
        </p:nvSpPr>
        <p:spPr bwMode="auto">
          <a:xfrm>
            <a:off x="2281238" y="4833938"/>
            <a:ext cx="1093787" cy="1587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828" name="Line 19"/>
          <p:cNvSpPr>
            <a:spLocks noChangeShapeType="1"/>
          </p:cNvSpPr>
          <p:nvPr/>
        </p:nvSpPr>
        <p:spPr bwMode="auto">
          <a:xfrm>
            <a:off x="2281238" y="5064125"/>
            <a:ext cx="1093787" cy="1588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829" name="Line 20"/>
          <p:cNvSpPr>
            <a:spLocks noChangeShapeType="1"/>
          </p:cNvSpPr>
          <p:nvPr/>
        </p:nvSpPr>
        <p:spPr bwMode="auto">
          <a:xfrm>
            <a:off x="2976563" y="4040188"/>
            <a:ext cx="1587" cy="1463675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830" name="Rectangle 21"/>
          <p:cNvSpPr>
            <a:spLocks noChangeArrowheads="1"/>
          </p:cNvSpPr>
          <p:nvPr/>
        </p:nvSpPr>
        <p:spPr bwMode="auto">
          <a:xfrm>
            <a:off x="2392363" y="4606925"/>
            <a:ext cx="241300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>
                <a:solidFill>
                  <a:srgbClr val="000000"/>
                </a:solidFill>
                <a:latin typeface="Arial" charset="0"/>
              </a:rPr>
              <a:t>f</a:t>
            </a:r>
          </a:p>
        </p:txBody>
      </p:sp>
      <p:sp>
        <p:nvSpPr>
          <p:cNvPr id="34831" name="Rectangle 22"/>
          <p:cNvSpPr>
            <a:spLocks noChangeArrowheads="1"/>
          </p:cNvSpPr>
          <p:nvPr/>
        </p:nvSpPr>
        <p:spPr bwMode="auto">
          <a:xfrm>
            <a:off x="2611438" y="4589463"/>
            <a:ext cx="282575" cy="2809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>
                <a:solidFill>
                  <a:srgbClr val="000000"/>
                </a:solidFill>
                <a:latin typeface="Arial" charset="0"/>
              </a:rPr>
              <a:t>0</a:t>
            </a:r>
          </a:p>
        </p:txBody>
      </p:sp>
      <p:sp>
        <p:nvSpPr>
          <p:cNvPr id="34832" name="Rectangle 23"/>
          <p:cNvSpPr>
            <a:spLocks noChangeArrowheads="1"/>
          </p:cNvSpPr>
          <p:nvPr/>
        </p:nvSpPr>
        <p:spPr bwMode="auto">
          <a:xfrm>
            <a:off x="2955925" y="4598988"/>
            <a:ext cx="280988" cy="2809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>
                <a:solidFill>
                  <a:srgbClr val="000000"/>
                </a:solidFill>
                <a:latin typeface="Arial" charset="0"/>
              </a:rPr>
              <a:t>v</a:t>
            </a:r>
          </a:p>
        </p:txBody>
      </p:sp>
      <p:sp>
        <p:nvSpPr>
          <p:cNvPr id="34833" name="Rectangle 24"/>
          <p:cNvSpPr>
            <a:spLocks noChangeArrowheads="1"/>
          </p:cNvSpPr>
          <p:nvPr/>
        </p:nvSpPr>
        <p:spPr bwMode="auto">
          <a:xfrm>
            <a:off x="3178175" y="4589463"/>
            <a:ext cx="230188" cy="2809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>
                <a:solidFill>
                  <a:srgbClr val="000000"/>
                </a:solidFill>
                <a:latin typeface="Arial" charset="0"/>
              </a:rPr>
              <a:t>i</a:t>
            </a:r>
          </a:p>
        </p:txBody>
      </p:sp>
      <p:sp>
        <p:nvSpPr>
          <p:cNvPr id="34834" name="Rectangle 25"/>
          <p:cNvSpPr>
            <a:spLocks noChangeArrowheads="1"/>
          </p:cNvSpPr>
          <p:nvPr/>
        </p:nvSpPr>
        <p:spPr bwMode="auto">
          <a:xfrm>
            <a:off x="2439988" y="5070475"/>
            <a:ext cx="241300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>
                <a:solidFill>
                  <a:srgbClr val="000000"/>
                </a:solidFill>
                <a:latin typeface="Arial" charset="0"/>
              </a:rPr>
              <a:t>f</a:t>
            </a:r>
          </a:p>
        </p:txBody>
      </p:sp>
      <p:sp>
        <p:nvSpPr>
          <p:cNvPr id="34835" name="Rectangle 26"/>
          <p:cNvSpPr>
            <a:spLocks noChangeArrowheads="1"/>
          </p:cNvSpPr>
          <p:nvPr/>
        </p:nvSpPr>
        <p:spPr bwMode="auto">
          <a:xfrm>
            <a:off x="3036888" y="5041900"/>
            <a:ext cx="280987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>
                <a:solidFill>
                  <a:srgbClr val="000000"/>
                </a:solidFill>
                <a:latin typeface="Arial" charset="0"/>
              </a:rPr>
              <a:t>v</a:t>
            </a:r>
          </a:p>
        </p:txBody>
      </p:sp>
      <p:sp>
        <p:nvSpPr>
          <p:cNvPr id="34836" name="Line 27"/>
          <p:cNvSpPr>
            <a:spLocks noChangeShapeType="1"/>
          </p:cNvSpPr>
          <p:nvPr/>
        </p:nvSpPr>
        <p:spPr bwMode="auto">
          <a:xfrm>
            <a:off x="2281238" y="5286375"/>
            <a:ext cx="1093787" cy="1588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837" name="Line 28"/>
          <p:cNvSpPr>
            <a:spLocks noChangeShapeType="1"/>
          </p:cNvSpPr>
          <p:nvPr/>
        </p:nvSpPr>
        <p:spPr bwMode="auto">
          <a:xfrm flipH="1">
            <a:off x="2389188" y="4694238"/>
            <a:ext cx="223837" cy="90487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838" name="Line 29"/>
          <p:cNvSpPr>
            <a:spLocks noChangeShapeType="1"/>
          </p:cNvSpPr>
          <p:nvPr/>
        </p:nvSpPr>
        <p:spPr bwMode="auto">
          <a:xfrm flipH="1">
            <a:off x="2968625" y="4705350"/>
            <a:ext cx="236538" cy="90488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839" name="Rectangle 30"/>
          <p:cNvSpPr>
            <a:spLocks noChangeArrowheads="1"/>
          </p:cNvSpPr>
          <p:nvPr/>
        </p:nvSpPr>
        <p:spPr bwMode="auto">
          <a:xfrm>
            <a:off x="2266950" y="3800475"/>
            <a:ext cx="668338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>
                <a:solidFill>
                  <a:srgbClr val="000000"/>
                </a:solidFill>
                <a:latin typeface="Arial" charset="0"/>
              </a:rPr>
              <a:t>frame</a:t>
            </a:r>
          </a:p>
        </p:txBody>
      </p:sp>
      <p:sp>
        <p:nvSpPr>
          <p:cNvPr id="34840" name="Rectangle 31"/>
          <p:cNvSpPr>
            <a:spLocks noChangeArrowheads="1"/>
          </p:cNvSpPr>
          <p:nvPr/>
        </p:nvSpPr>
        <p:spPr bwMode="auto">
          <a:xfrm>
            <a:off x="2881313" y="3617913"/>
            <a:ext cx="636587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>
                <a:solidFill>
                  <a:srgbClr val="000000"/>
                </a:solidFill>
                <a:latin typeface="Arial" charset="0"/>
              </a:rPr>
              <a:t>valid/</a:t>
            </a:r>
          </a:p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14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4841" name="Rectangle 32"/>
          <p:cNvSpPr>
            <a:spLocks noChangeArrowheads="1"/>
          </p:cNvSpPr>
          <p:nvPr/>
        </p:nvSpPr>
        <p:spPr bwMode="auto">
          <a:xfrm>
            <a:off x="2881313" y="3789363"/>
            <a:ext cx="1009650" cy="2809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>
                <a:solidFill>
                  <a:srgbClr val="000000"/>
                </a:solidFill>
                <a:latin typeface="Arial" charset="0"/>
              </a:rPr>
              <a:t>invalid bit</a:t>
            </a:r>
          </a:p>
        </p:txBody>
      </p:sp>
      <p:sp>
        <p:nvSpPr>
          <p:cNvPr id="34842" name="Rectangle 33"/>
          <p:cNvSpPr>
            <a:spLocks noChangeArrowheads="1"/>
          </p:cNvSpPr>
          <p:nvPr/>
        </p:nvSpPr>
        <p:spPr bwMode="auto">
          <a:xfrm>
            <a:off x="2324100" y="5554663"/>
            <a:ext cx="1063625" cy="2809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>
                <a:solidFill>
                  <a:srgbClr val="000000"/>
                </a:solidFill>
                <a:latin typeface="Arial" charset="0"/>
              </a:rPr>
              <a:t>page table</a:t>
            </a:r>
          </a:p>
        </p:txBody>
      </p:sp>
      <p:sp>
        <p:nvSpPr>
          <p:cNvPr id="34843" name="Rectangle 34"/>
          <p:cNvSpPr>
            <a:spLocks noChangeArrowheads="1"/>
          </p:cNvSpPr>
          <p:nvPr/>
        </p:nvSpPr>
        <p:spPr bwMode="auto">
          <a:xfrm>
            <a:off x="3567113" y="4505325"/>
            <a:ext cx="1022350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>
                <a:solidFill>
                  <a:srgbClr val="000000"/>
                </a:solidFill>
                <a:latin typeface="Arial" charset="0"/>
              </a:rPr>
              <a:t>change to</a:t>
            </a:r>
          </a:p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14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4844" name="Rectangle 35"/>
          <p:cNvSpPr>
            <a:spLocks noChangeArrowheads="1"/>
          </p:cNvSpPr>
          <p:nvPr/>
        </p:nvSpPr>
        <p:spPr bwMode="auto">
          <a:xfrm>
            <a:off x="3570288" y="4676775"/>
            <a:ext cx="742950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>
                <a:solidFill>
                  <a:srgbClr val="000000"/>
                </a:solidFill>
                <a:latin typeface="Arial" charset="0"/>
              </a:rPr>
              <a:t>invalid</a:t>
            </a:r>
          </a:p>
        </p:txBody>
      </p:sp>
      <p:sp>
        <p:nvSpPr>
          <p:cNvPr id="34845" name="Oval 36"/>
          <p:cNvSpPr>
            <a:spLocks noChangeArrowheads="1"/>
          </p:cNvSpPr>
          <p:nvPr/>
        </p:nvSpPr>
        <p:spPr bwMode="auto">
          <a:xfrm>
            <a:off x="3424238" y="4968875"/>
            <a:ext cx="184150" cy="174625"/>
          </a:xfrm>
          <a:prstGeom prst="ellipse">
            <a:avLst/>
          </a:prstGeom>
          <a:solidFill>
            <a:srgbClr val="FFFFFF"/>
          </a:solidFill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46" name="Rectangle 37"/>
          <p:cNvSpPr>
            <a:spLocks noChangeArrowheads="1"/>
          </p:cNvSpPr>
          <p:nvPr/>
        </p:nvSpPr>
        <p:spPr bwMode="auto">
          <a:xfrm>
            <a:off x="3381375" y="4921250"/>
            <a:ext cx="282575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>
                <a:solidFill>
                  <a:srgbClr val="000000"/>
                </a:solidFill>
                <a:latin typeface="Arial" charset="0"/>
              </a:rPr>
              <a:t>4</a:t>
            </a:r>
          </a:p>
        </p:txBody>
      </p:sp>
      <p:sp>
        <p:nvSpPr>
          <p:cNvPr id="34847" name="Rectangle 38"/>
          <p:cNvSpPr>
            <a:spLocks noChangeArrowheads="1"/>
          </p:cNvSpPr>
          <p:nvPr/>
        </p:nvSpPr>
        <p:spPr bwMode="auto">
          <a:xfrm>
            <a:off x="3540125" y="5070475"/>
            <a:ext cx="1079500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>
                <a:solidFill>
                  <a:srgbClr val="000000"/>
                </a:solidFill>
                <a:latin typeface="Arial" charset="0"/>
              </a:rPr>
              <a:t>reset page</a:t>
            </a:r>
          </a:p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14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4848" name="Rectangle 39"/>
          <p:cNvSpPr>
            <a:spLocks noChangeArrowheads="1"/>
          </p:cNvSpPr>
          <p:nvPr/>
        </p:nvSpPr>
        <p:spPr bwMode="auto">
          <a:xfrm>
            <a:off x="3543300" y="5243513"/>
            <a:ext cx="8858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>
                <a:solidFill>
                  <a:srgbClr val="000000"/>
                </a:solidFill>
                <a:latin typeface="Arial" charset="0"/>
              </a:rPr>
              <a:t>table for</a:t>
            </a:r>
          </a:p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14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4849" name="Rectangle 40"/>
          <p:cNvSpPr>
            <a:spLocks noChangeArrowheads="1"/>
          </p:cNvSpPr>
          <p:nvPr/>
        </p:nvSpPr>
        <p:spPr bwMode="auto">
          <a:xfrm>
            <a:off x="3541713" y="5413375"/>
            <a:ext cx="996950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>
                <a:solidFill>
                  <a:srgbClr val="000000"/>
                </a:solidFill>
                <a:latin typeface="Arial" charset="0"/>
              </a:rPr>
              <a:t>new page</a:t>
            </a:r>
          </a:p>
        </p:txBody>
      </p:sp>
      <p:sp>
        <p:nvSpPr>
          <p:cNvPr id="34850" name="Rectangle 41"/>
          <p:cNvSpPr>
            <a:spLocks noChangeArrowheads="1"/>
          </p:cNvSpPr>
          <p:nvPr/>
        </p:nvSpPr>
        <p:spPr bwMode="auto">
          <a:xfrm>
            <a:off x="4714875" y="3635375"/>
            <a:ext cx="809625" cy="2616200"/>
          </a:xfrm>
          <a:prstGeom prst="rect">
            <a:avLst/>
          </a:prstGeom>
          <a:solidFill>
            <a:srgbClr val="FFFFFF"/>
          </a:solidFill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51" name="Rectangle 42"/>
          <p:cNvSpPr>
            <a:spLocks noChangeArrowheads="1"/>
          </p:cNvSpPr>
          <p:nvPr/>
        </p:nvSpPr>
        <p:spPr bwMode="auto">
          <a:xfrm>
            <a:off x="4787900" y="4587875"/>
            <a:ext cx="693738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>
                <a:solidFill>
                  <a:srgbClr val="000000"/>
                </a:solidFill>
                <a:latin typeface="Arial" charset="0"/>
              </a:rPr>
              <a:t>victim</a:t>
            </a:r>
          </a:p>
        </p:txBody>
      </p:sp>
      <p:sp>
        <p:nvSpPr>
          <p:cNvPr id="34852" name="Line 43"/>
          <p:cNvSpPr>
            <a:spLocks noChangeShapeType="1"/>
          </p:cNvSpPr>
          <p:nvPr/>
        </p:nvSpPr>
        <p:spPr bwMode="auto">
          <a:xfrm>
            <a:off x="4714875" y="4600575"/>
            <a:ext cx="809625" cy="1588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853" name="Line 44"/>
          <p:cNvSpPr>
            <a:spLocks noChangeShapeType="1"/>
          </p:cNvSpPr>
          <p:nvPr/>
        </p:nvSpPr>
        <p:spPr bwMode="auto">
          <a:xfrm>
            <a:off x="4714875" y="4833938"/>
            <a:ext cx="809625" cy="1587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854" name="AutoShape 45"/>
          <p:cNvSpPr>
            <a:spLocks noChangeArrowheads="1"/>
          </p:cNvSpPr>
          <p:nvPr/>
        </p:nvSpPr>
        <p:spPr bwMode="auto">
          <a:xfrm>
            <a:off x="6619875" y="4271963"/>
            <a:ext cx="231775" cy="193675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0 w 21600"/>
              <a:gd name="T9" fmla="*/ 0 h 21600"/>
              <a:gd name="T10" fmla="*/ 0 w 21600"/>
              <a:gd name="T11" fmla="*/ 0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1600"/>
              <a:gd name="T19" fmla="*/ 9238 h 21600"/>
              <a:gd name="T20" fmla="*/ 10799 w 21600"/>
              <a:gd name="T21" fmla="*/ 17615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 stroke="0">
                <a:moveTo>
                  <a:pt x="2297" y="17458"/>
                </a:moveTo>
                <a:cubicBezTo>
                  <a:pt x="808" y="15558"/>
                  <a:pt x="0" y="13213"/>
                  <a:pt x="0" y="10800"/>
                </a:cubicBezTo>
                <a:cubicBezTo>
                  <a:pt x="-1" y="10235"/>
                  <a:pt x="44" y="9672"/>
                  <a:pt x="132" y="9115"/>
                </a:cubicBezTo>
                <a:lnTo>
                  <a:pt x="10800" y="10800"/>
                </a:lnTo>
                <a:close/>
              </a:path>
              <a:path w="21600" h="21600" fill="none">
                <a:moveTo>
                  <a:pt x="2297" y="17458"/>
                </a:moveTo>
                <a:cubicBezTo>
                  <a:pt x="808" y="15558"/>
                  <a:pt x="0" y="13213"/>
                  <a:pt x="0" y="10800"/>
                </a:cubicBezTo>
                <a:cubicBezTo>
                  <a:pt x="-1" y="10235"/>
                  <a:pt x="44" y="9672"/>
                  <a:pt x="132" y="9115"/>
                </a:cubicBezTo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55" name="Line 46"/>
          <p:cNvSpPr>
            <a:spLocks noChangeShapeType="1"/>
          </p:cNvSpPr>
          <p:nvPr/>
        </p:nvSpPr>
        <p:spPr bwMode="auto">
          <a:xfrm flipV="1">
            <a:off x="5524500" y="4387850"/>
            <a:ext cx="1093788" cy="284163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856" name="Rectangle 47"/>
          <p:cNvSpPr>
            <a:spLocks noChangeArrowheads="1"/>
          </p:cNvSpPr>
          <p:nvPr/>
        </p:nvSpPr>
        <p:spPr bwMode="auto">
          <a:xfrm>
            <a:off x="6740525" y="4322763"/>
            <a:ext cx="184150" cy="150812"/>
          </a:xfrm>
          <a:prstGeom prst="rect">
            <a:avLst/>
          </a:prstGeom>
          <a:solidFill>
            <a:srgbClr val="FFFFFF"/>
          </a:solidFill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57" name="Rectangle 48"/>
          <p:cNvSpPr>
            <a:spLocks noChangeArrowheads="1"/>
          </p:cNvSpPr>
          <p:nvPr/>
        </p:nvSpPr>
        <p:spPr bwMode="auto">
          <a:xfrm>
            <a:off x="7292975" y="4948238"/>
            <a:ext cx="184150" cy="150812"/>
          </a:xfrm>
          <a:prstGeom prst="rect">
            <a:avLst/>
          </a:prstGeom>
          <a:solidFill>
            <a:srgbClr val="FFFFFF"/>
          </a:solidFill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58" name="AutoShape 49"/>
          <p:cNvSpPr>
            <a:spLocks noChangeArrowheads="1"/>
          </p:cNvSpPr>
          <p:nvPr/>
        </p:nvSpPr>
        <p:spPr bwMode="auto">
          <a:xfrm>
            <a:off x="5426075" y="4668838"/>
            <a:ext cx="234950" cy="188912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0 w 21600"/>
              <a:gd name="T9" fmla="*/ 0 h 21600"/>
              <a:gd name="T10" fmla="*/ 0 w 21600"/>
              <a:gd name="T11" fmla="*/ 0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10799 w 21600"/>
              <a:gd name="T19" fmla="*/ 8112 h 21600"/>
              <a:gd name="T20" fmla="*/ 21599 w 21600"/>
              <a:gd name="T21" fmla="*/ 16876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 stroke="0">
                <a:moveTo>
                  <a:pt x="21293" y="8247"/>
                </a:moveTo>
                <a:cubicBezTo>
                  <a:pt x="21497" y="9082"/>
                  <a:pt x="21600" y="9939"/>
                  <a:pt x="21600" y="10800"/>
                </a:cubicBezTo>
                <a:cubicBezTo>
                  <a:pt x="21600" y="12999"/>
                  <a:pt x="20928" y="15146"/>
                  <a:pt x="19674" y="16954"/>
                </a:cubicBezTo>
                <a:lnTo>
                  <a:pt x="10800" y="10800"/>
                </a:lnTo>
                <a:close/>
              </a:path>
              <a:path w="21600" h="21600" fill="none">
                <a:moveTo>
                  <a:pt x="21293" y="8247"/>
                </a:moveTo>
                <a:cubicBezTo>
                  <a:pt x="21497" y="9082"/>
                  <a:pt x="21600" y="9939"/>
                  <a:pt x="21600" y="10800"/>
                </a:cubicBezTo>
                <a:cubicBezTo>
                  <a:pt x="21600" y="12999"/>
                  <a:pt x="20928" y="15146"/>
                  <a:pt x="19674" y="16954"/>
                </a:cubicBezTo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59" name="Line 50"/>
          <p:cNvSpPr>
            <a:spLocks noChangeShapeType="1"/>
          </p:cNvSpPr>
          <p:nvPr/>
        </p:nvSpPr>
        <p:spPr bwMode="auto">
          <a:xfrm flipH="1" flipV="1">
            <a:off x="5621338" y="4779963"/>
            <a:ext cx="1673225" cy="295275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860" name="Oval 51"/>
          <p:cNvSpPr>
            <a:spLocks noChangeArrowheads="1"/>
          </p:cNvSpPr>
          <p:nvPr/>
        </p:nvSpPr>
        <p:spPr bwMode="auto">
          <a:xfrm>
            <a:off x="5586413" y="4221163"/>
            <a:ext cx="188912" cy="163512"/>
          </a:xfrm>
          <a:prstGeom prst="ellipse">
            <a:avLst/>
          </a:prstGeom>
          <a:solidFill>
            <a:srgbClr val="FFFFFF"/>
          </a:solidFill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61" name="Rectangle 52"/>
          <p:cNvSpPr>
            <a:spLocks noChangeArrowheads="1"/>
          </p:cNvSpPr>
          <p:nvPr/>
        </p:nvSpPr>
        <p:spPr bwMode="auto">
          <a:xfrm>
            <a:off x="5545138" y="4184650"/>
            <a:ext cx="279400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>
                <a:solidFill>
                  <a:srgbClr val="000000"/>
                </a:solidFill>
                <a:latin typeface="Arial" charset="0"/>
              </a:rPr>
              <a:t>1</a:t>
            </a:r>
          </a:p>
        </p:txBody>
      </p:sp>
      <p:sp>
        <p:nvSpPr>
          <p:cNvPr id="34862" name="Rectangle 53"/>
          <p:cNvSpPr>
            <a:spLocks noChangeArrowheads="1"/>
          </p:cNvSpPr>
          <p:nvPr/>
        </p:nvSpPr>
        <p:spPr bwMode="auto">
          <a:xfrm>
            <a:off x="5705475" y="3810000"/>
            <a:ext cx="628650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>
                <a:solidFill>
                  <a:srgbClr val="000000"/>
                </a:solidFill>
                <a:latin typeface="Arial" charset="0"/>
              </a:rPr>
              <a:t>swap</a:t>
            </a:r>
          </a:p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14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4863" name="Rectangle 54"/>
          <p:cNvSpPr>
            <a:spLocks noChangeArrowheads="1"/>
          </p:cNvSpPr>
          <p:nvPr/>
        </p:nvSpPr>
        <p:spPr bwMode="auto">
          <a:xfrm>
            <a:off x="5705475" y="3979863"/>
            <a:ext cx="458788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>
                <a:solidFill>
                  <a:srgbClr val="000000"/>
                </a:solidFill>
                <a:latin typeface="Arial" charset="0"/>
              </a:rPr>
              <a:t>out</a:t>
            </a:r>
          </a:p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14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4864" name="Rectangle 55"/>
          <p:cNvSpPr>
            <a:spLocks noChangeArrowheads="1"/>
          </p:cNvSpPr>
          <p:nvPr/>
        </p:nvSpPr>
        <p:spPr bwMode="auto">
          <a:xfrm>
            <a:off x="5707063" y="4151313"/>
            <a:ext cx="693737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>
                <a:solidFill>
                  <a:srgbClr val="000000"/>
                </a:solidFill>
                <a:latin typeface="Arial" charset="0"/>
              </a:rPr>
              <a:t>victim</a:t>
            </a:r>
          </a:p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14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4865" name="Rectangle 56"/>
          <p:cNvSpPr>
            <a:spLocks noChangeArrowheads="1"/>
          </p:cNvSpPr>
          <p:nvPr/>
        </p:nvSpPr>
        <p:spPr bwMode="auto">
          <a:xfrm>
            <a:off x="5703888" y="4324350"/>
            <a:ext cx="600075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>
                <a:solidFill>
                  <a:srgbClr val="000000"/>
                </a:solidFill>
                <a:latin typeface="Arial" charset="0"/>
              </a:rPr>
              <a:t>page</a:t>
            </a:r>
          </a:p>
        </p:txBody>
      </p:sp>
      <p:sp>
        <p:nvSpPr>
          <p:cNvPr id="34866" name="Oval 57"/>
          <p:cNvSpPr>
            <a:spLocks noChangeArrowheads="1"/>
          </p:cNvSpPr>
          <p:nvPr/>
        </p:nvSpPr>
        <p:spPr bwMode="auto">
          <a:xfrm>
            <a:off x="5622925" y="4848225"/>
            <a:ext cx="188913" cy="169863"/>
          </a:xfrm>
          <a:prstGeom prst="ellipse">
            <a:avLst/>
          </a:prstGeom>
          <a:solidFill>
            <a:srgbClr val="FFFFFF"/>
          </a:solidFill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67" name="Rectangle 58"/>
          <p:cNvSpPr>
            <a:spLocks noChangeArrowheads="1"/>
          </p:cNvSpPr>
          <p:nvPr/>
        </p:nvSpPr>
        <p:spPr bwMode="auto">
          <a:xfrm>
            <a:off x="5572125" y="4810125"/>
            <a:ext cx="280988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>
                <a:solidFill>
                  <a:srgbClr val="000000"/>
                </a:solidFill>
                <a:latin typeface="Arial" charset="0"/>
              </a:rPr>
              <a:t>3</a:t>
            </a:r>
          </a:p>
        </p:txBody>
      </p:sp>
      <p:sp>
        <p:nvSpPr>
          <p:cNvPr id="34868" name="Rectangle 59"/>
          <p:cNvSpPr>
            <a:spLocks noChangeArrowheads="1"/>
          </p:cNvSpPr>
          <p:nvPr/>
        </p:nvSpPr>
        <p:spPr bwMode="auto">
          <a:xfrm>
            <a:off x="5607050" y="5010150"/>
            <a:ext cx="628650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>
                <a:solidFill>
                  <a:srgbClr val="000000"/>
                </a:solidFill>
                <a:latin typeface="Arial" charset="0"/>
              </a:rPr>
              <a:t>swap</a:t>
            </a:r>
          </a:p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14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4869" name="Rectangle 60"/>
          <p:cNvSpPr>
            <a:spLocks noChangeArrowheads="1"/>
          </p:cNvSpPr>
          <p:nvPr/>
        </p:nvSpPr>
        <p:spPr bwMode="auto">
          <a:xfrm>
            <a:off x="5603875" y="5181600"/>
            <a:ext cx="8223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>
                <a:solidFill>
                  <a:srgbClr val="000000"/>
                </a:solidFill>
                <a:latin typeface="Arial" charset="0"/>
              </a:rPr>
              <a:t>desired</a:t>
            </a:r>
          </a:p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14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4870" name="Rectangle 61"/>
          <p:cNvSpPr>
            <a:spLocks noChangeArrowheads="1"/>
          </p:cNvSpPr>
          <p:nvPr/>
        </p:nvSpPr>
        <p:spPr bwMode="auto">
          <a:xfrm>
            <a:off x="5605463" y="5348288"/>
            <a:ext cx="806450" cy="2809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>
                <a:solidFill>
                  <a:srgbClr val="000000"/>
                </a:solidFill>
                <a:latin typeface="Arial" charset="0"/>
              </a:rPr>
              <a:t>page in</a:t>
            </a:r>
          </a:p>
        </p:txBody>
      </p:sp>
      <p:sp>
        <p:nvSpPr>
          <p:cNvPr id="34871" name="Rectangle 62"/>
          <p:cNvSpPr>
            <a:spLocks noChangeArrowheads="1"/>
          </p:cNvSpPr>
          <p:nvPr/>
        </p:nvSpPr>
        <p:spPr bwMode="auto">
          <a:xfrm>
            <a:off x="6513513" y="5443538"/>
            <a:ext cx="1343025" cy="2809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>
                <a:solidFill>
                  <a:srgbClr val="000000"/>
                </a:solidFill>
                <a:latin typeface="Arial" charset="0"/>
              </a:rPr>
              <a:t>backing store</a:t>
            </a:r>
          </a:p>
        </p:txBody>
      </p:sp>
      <p:sp>
        <p:nvSpPr>
          <p:cNvPr id="34872" name="Rectangle 63"/>
          <p:cNvSpPr>
            <a:spLocks noChangeArrowheads="1"/>
          </p:cNvSpPr>
          <p:nvPr/>
        </p:nvSpPr>
        <p:spPr bwMode="auto">
          <a:xfrm>
            <a:off x="4413250" y="6270625"/>
            <a:ext cx="1639888" cy="28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>
                <a:solidFill>
                  <a:srgbClr val="000000"/>
                </a:solidFill>
                <a:latin typeface="Arial" charset="0"/>
              </a:rPr>
              <a:t>physical memory</a:t>
            </a:r>
          </a:p>
        </p:txBody>
      </p:sp>
      <p:pic>
        <p:nvPicPr>
          <p:cNvPr id="66" name="Picture 65" descr="RIMT University">
            <a:extLst>
              <a:ext uri="{FF2B5EF4-FFF2-40B4-BE49-F238E27FC236}">
                <a16:creationId xmlns:lc="http://schemas.openxmlformats.org/drawingml/2006/lockedCanvas"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6501" y="80962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lc="http://schemas.openxmlformats.org/drawingml/2006/lockedCanvas"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7" name="Rectangle 66">
            <a:extLst>
              <a:ext uri="{FF2B5EF4-FFF2-40B4-BE49-F238E27FC236}">
                <a16:creationId xmlns:lc="http://schemas.openxmlformats.org/drawingml/2006/lockedCanvas"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89851" y="6472237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Grp="1" noChangeArrowheads="1"/>
          </p:cNvSpPr>
          <p:nvPr>
            <p:ph type="title"/>
          </p:nvPr>
        </p:nvSpPr>
        <p:spPr>
          <a:xfrm>
            <a:off x="287338" y="273050"/>
            <a:ext cx="8448675" cy="481013"/>
          </a:xfrm>
        </p:spPr>
        <p:txBody>
          <a:bodyPr/>
          <a:lstStyle/>
          <a:p>
            <a:pPr fontAlgn="auto">
              <a:lnSpc>
                <a:spcPct val="90000"/>
              </a:lnSpc>
              <a:spcAft>
                <a:spcPts val="0"/>
              </a:spcAft>
              <a:buClr>
                <a:srgbClr val="000000"/>
              </a:buClr>
              <a:tabLst>
                <a:tab pos="0" algn="l"/>
                <a:tab pos="760413" algn="l"/>
                <a:tab pos="1522413" algn="l"/>
                <a:tab pos="2286000" algn="l"/>
                <a:tab pos="3046413" algn="l"/>
                <a:tab pos="3808413" algn="l"/>
                <a:tab pos="4572000" algn="l"/>
                <a:tab pos="5332413" algn="l"/>
                <a:tab pos="6094413" algn="l"/>
                <a:tab pos="6858000" algn="l"/>
                <a:tab pos="7618413" algn="l"/>
                <a:tab pos="8380413" algn="l"/>
                <a:tab pos="9144000" algn="l"/>
                <a:tab pos="9904413" algn="l"/>
                <a:tab pos="10666413" algn="l"/>
              </a:tabLst>
              <a:defRPr/>
            </a:pPr>
            <a:r>
              <a:rPr lang="en-GB" sz="2400">
                <a:solidFill>
                  <a:srgbClr val="000000"/>
                </a:solidFill>
              </a:rPr>
              <a:t>PAGE  REPLACEMENT  ALGORITHMS</a:t>
            </a:r>
          </a:p>
        </p:txBody>
      </p:sp>
      <p:sp>
        <p:nvSpPr>
          <p:cNvPr id="35843" name="Rectangle 2"/>
          <p:cNvSpPr>
            <a:spLocks noChangeArrowheads="1"/>
          </p:cNvSpPr>
          <p:nvPr/>
        </p:nvSpPr>
        <p:spPr bwMode="auto">
          <a:xfrm>
            <a:off x="347663" y="836613"/>
            <a:ext cx="646112" cy="3317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63360" tIns="25560" rIns="63360" bIns="25560">
            <a:spAutoFit/>
          </a:bodyPr>
          <a:lstStyle/>
          <a:p>
            <a:pPr>
              <a:lnSpc>
                <a:spcPct val="102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 u="sng">
                <a:solidFill>
                  <a:srgbClr val="000000"/>
                </a:solidFill>
                <a:latin typeface="Arial" charset="0"/>
              </a:rPr>
              <a:t>FIFO</a:t>
            </a:r>
          </a:p>
        </p:txBody>
      </p:sp>
      <p:sp>
        <p:nvSpPr>
          <p:cNvPr id="35844" name="Rectangle 3"/>
          <p:cNvSpPr>
            <a:spLocks noChangeArrowheads="1"/>
          </p:cNvSpPr>
          <p:nvPr/>
        </p:nvSpPr>
        <p:spPr bwMode="auto">
          <a:xfrm>
            <a:off x="2579688" y="1138238"/>
            <a:ext cx="33337" cy="2714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45" name="Rectangle 4"/>
          <p:cNvSpPr>
            <a:spLocks noChangeArrowheads="1"/>
          </p:cNvSpPr>
          <p:nvPr/>
        </p:nvSpPr>
        <p:spPr bwMode="auto">
          <a:xfrm>
            <a:off x="2009775" y="1471613"/>
            <a:ext cx="146050" cy="601662"/>
          </a:xfrm>
          <a:prstGeom prst="rect">
            <a:avLst/>
          </a:prstGeom>
          <a:solidFill>
            <a:srgbClr val="FFFFFF"/>
          </a:solidFill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46" name="Line 5"/>
          <p:cNvSpPr>
            <a:spLocks noChangeShapeType="1"/>
          </p:cNvSpPr>
          <p:nvPr/>
        </p:nvSpPr>
        <p:spPr bwMode="auto">
          <a:xfrm>
            <a:off x="2009775" y="1673225"/>
            <a:ext cx="146050" cy="1588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5847" name="Line 6"/>
          <p:cNvSpPr>
            <a:spLocks noChangeShapeType="1"/>
          </p:cNvSpPr>
          <p:nvPr/>
        </p:nvSpPr>
        <p:spPr bwMode="auto">
          <a:xfrm>
            <a:off x="2009775" y="1882775"/>
            <a:ext cx="146050" cy="1588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5848" name="Rectangle 7"/>
          <p:cNvSpPr>
            <a:spLocks noChangeArrowheads="1"/>
          </p:cNvSpPr>
          <p:nvPr/>
        </p:nvSpPr>
        <p:spPr bwMode="auto">
          <a:xfrm>
            <a:off x="1697038" y="1185863"/>
            <a:ext cx="266700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0</a:t>
            </a:r>
          </a:p>
        </p:txBody>
      </p:sp>
      <p:sp>
        <p:nvSpPr>
          <p:cNvPr id="35849" name="Rectangle 8"/>
          <p:cNvSpPr>
            <a:spLocks noChangeArrowheads="1"/>
          </p:cNvSpPr>
          <p:nvPr/>
        </p:nvSpPr>
        <p:spPr bwMode="auto">
          <a:xfrm>
            <a:off x="1957388" y="1455738"/>
            <a:ext cx="265112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7</a:t>
            </a:r>
          </a:p>
        </p:txBody>
      </p:sp>
      <p:sp>
        <p:nvSpPr>
          <p:cNvPr id="35850" name="Rectangle 9"/>
          <p:cNvSpPr>
            <a:spLocks noChangeArrowheads="1"/>
          </p:cNvSpPr>
          <p:nvPr/>
        </p:nvSpPr>
        <p:spPr bwMode="auto">
          <a:xfrm>
            <a:off x="2366963" y="1471613"/>
            <a:ext cx="163512" cy="601662"/>
          </a:xfrm>
          <a:prstGeom prst="rect">
            <a:avLst/>
          </a:prstGeom>
          <a:solidFill>
            <a:srgbClr val="FFFFFF"/>
          </a:solidFill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51" name="Line 10"/>
          <p:cNvSpPr>
            <a:spLocks noChangeShapeType="1"/>
          </p:cNvSpPr>
          <p:nvPr/>
        </p:nvSpPr>
        <p:spPr bwMode="auto">
          <a:xfrm>
            <a:off x="2366963" y="1673225"/>
            <a:ext cx="163512" cy="1588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5852" name="Line 11"/>
          <p:cNvSpPr>
            <a:spLocks noChangeShapeType="1"/>
          </p:cNvSpPr>
          <p:nvPr/>
        </p:nvSpPr>
        <p:spPr bwMode="auto">
          <a:xfrm>
            <a:off x="2366963" y="1882775"/>
            <a:ext cx="163512" cy="1588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5853" name="Rectangle 12"/>
          <p:cNvSpPr>
            <a:spLocks noChangeArrowheads="1"/>
          </p:cNvSpPr>
          <p:nvPr/>
        </p:nvSpPr>
        <p:spPr bwMode="auto">
          <a:xfrm>
            <a:off x="2068513" y="1185863"/>
            <a:ext cx="266700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1</a:t>
            </a:r>
          </a:p>
        </p:txBody>
      </p:sp>
      <p:sp>
        <p:nvSpPr>
          <p:cNvPr id="35854" name="Rectangle 13"/>
          <p:cNvSpPr>
            <a:spLocks noChangeArrowheads="1"/>
          </p:cNvSpPr>
          <p:nvPr/>
        </p:nvSpPr>
        <p:spPr bwMode="auto">
          <a:xfrm>
            <a:off x="2332038" y="1465263"/>
            <a:ext cx="265112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7</a:t>
            </a:r>
          </a:p>
        </p:txBody>
      </p:sp>
      <p:sp>
        <p:nvSpPr>
          <p:cNvPr id="35855" name="Rectangle 14"/>
          <p:cNvSpPr>
            <a:spLocks noChangeArrowheads="1"/>
          </p:cNvSpPr>
          <p:nvPr/>
        </p:nvSpPr>
        <p:spPr bwMode="auto">
          <a:xfrm>
            <a:off x="2428875" y="1185863"/>
            <a:ext cx="265113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2</a:t>
            </a:r>
          </a:p>
        </p:txBody>
      </p:sp>
      <p:sp>
        <p:nvSpPr>
          <p:cNvPr id="35856" name="Rectangle 15"/>
          <p:cNvSpPr>
            <a:spLocks noChangeArrowheads="1"/>
          </p:cNvSpPr>
          <p:nvPr/>
        </p:nvSpPr>
        <p:spPr bwMode="auto">
          <a:xfrm>
            <a:off x="2808288" y="1185863"/>
            <a:ext cx="266700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0</a:t>
            </a:r>
          </a:p>
        </p:txBody>
      </p:sp>
      <p:sp>
        <p:nvSpPr>
          <p:cNvPr id="35857" name="Rectangle 16"/>
          <p:cNvSpPr>
            <a:spLocks noChangeArrowheads="1"/>
          </p:cNvSpPr>
          <p:nvPr/>
        </p:nvSpPr>
        <p:spPr bwMode="auto">
          <a:xfrm>
            <a:off x="3184525" y="1185863"/>
            <a:ext cx="266700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3</a:t>
            </a:r>
          </a:p>
        </p:txBody>
      </p:sp>
      <p:sp>
        <p:nvSpPr>
          <p:cNvPr id="35858" name="Rectangle 17"/>
          <p:cNvSpPr>
            <a:spLocks noChangeArrowheads="1"/>
          </p:cNvSpPr>
          <p:nvPr/>
        </p:nvSpPr>
        <p:spPr bwMode="auto">
          <a:xfrm>
            <a:off x="3536950" y="1185863"/>
            <a:ext cx="266700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0</a:t>
            </a:r>
          </a:p>
        </p:txBody>
      </p:sp>
      <p:sp>
        <p:nvSpPr>
          <p:cNvPr id="35859" name="Rectangle 18"/>
          <p:cNvSpPr>
            <a:spLocks noChangeArrowheads="1"/>
          </p:cNvSpPr>
          <p:nvPr/>
        </p:nvSpPr>
        <p:spPr bwMode="auto">
          <a:xfrm>
            <a:off x="3911600" y="1185863"/>
            <a:ext cx="268288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4</a:t>
            </a:r>
          </a:p>
        </p:txBody>
      </p:sp>
      <p:sp>
        <p:nvSpPr>
          <p:cNvPr id="35860" name="Rectangle 19"/>
          <p:cNvSpPr>
            <a:spLocks noChangeArrowheads="1"/>
          </p:cNvSpPr>
          <p:nvPr/>
        </p:nvSpPr>
        <p:spPr bwMode="auto">
          <a:xfrm>
            <a:off x="4289425" y="1185863"/>
            <a:ext cx="265113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2</a:t>
            </a:r>
          </a:p>
        </p:txBody>
      </p:sp>
      <p:sp>
        <p:nvSpPr>
          <p:cNvPr id="35861" name="Rectangle 20"/>
          <p:cNvSpPr>
            <a:spLocks noChangeArrowheads="1"/>
          </p:cNvSpPr>
          <p:nvPr/>
        </p:nvSpPr>
        <p:spPr bwMode="auto">
          <a:xfrm>
            <a:off x="4645025" y="1185863"/>
            <a:ext cx="266700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3</a:t>
            </a:r>
          </a:p>
        </p:txBody>
      </p:sp>
      <p:sp>
        <p:nvSpPr>
          <p:cNvPr id="35862" name="Rectangle 21"/>
          <p:cNvSpPr>
            <a:spLocks noChangeArrowheads="1"/>
          </p:cNvSpPr>
          <p:nvPr/>
        </p:nvSpPr>
        <p:spPr bwMode="auto">
          <a:xfrm>
            <a:off x="5024438" y="1185863"/>
            <a:ext cx="266700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0</a:t>
            </a:r>
          </a:p>
        </p:txBody>
      </p:sp>
      <p:sp>
        <p:nvSpPr>
          <p:cNvPr id="35863" name="Rectangle 22"/>
          <p:cNvSpPr>
            <a:spLocks noChangeArrowheads="1"/>
          </p:cNvSpPr>
          <p:nvPr/>
        </p:nvSpPr>
        <p:spPr bwMode="auto">
          <a:xfrm>
            <a:off x="5395913" y="1185863"/>
            <a:ext cx="266700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3</a:t>
            </a:r>
          </a:p>
        </p:txBody>
      </p:sp>
      <p:sp>
        <p:nvSpPr>
          <p:cNvPr id="35864" name="Rectangle 23"/>
          <p:cNvSpPr>
            <a:spLocks noChangeArrowheads="1"/>
          </p:cNvSpPr>
          <p:nvPr/>
        </p:nvSpPr>
        <p:spPr bwMode="auto">
          <a:xfrm>
            <a:off x="5757863" y="1185863"/>
            <a:ext cx="265112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2</a:t>
            </a:r>
          </a:p>
        </p:txBody>
      </p:sp>
      <p:sp>
        <p:nvSpPr>
          <p:cNvPr id="35865" name="Rectangle 24"/>
          <p:cNvSpPr>
            <a:spLocks noChangeArrowheads="1"/>
          </p:cNvSpPr>
          <p:nvPr/>
        </p:nvSpPr>
        <p:spPr bwMode="auto">
          <a:xfrm>
            <a:off x="6132513" y="1185863"/>
            <a:ext cx="266700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1</a:t>
            </a:r>
          </a:p>
        </p:txBody>
      </p:sp>
      <p:sp>
        <p:nvSpPr>
          <p:cNvPr id="35866" name="Rectangle 25"/>
          <p:cNvSpPr>
            <a:spLocks noChangeArrowheads="1"/>
          </p:cNvSpPr>
          <p:nvPr/>
        </p:nvSpPr>
        <p:spPr bwMode="auto">
          <a:xfrm>
            <a:off x="6507163" y="1185863"/>
            <a:ext cx="265112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2</a:t>
            </a:r>
          </a:p>
        </p:txBody>
      </p:sp>
      <p:sp>
        <p:nvSpPr>
          <p:cNvPr id="35867" name="Rectangle 26"/>
          <p:cNvSpPr>
            <a:spLocks noChangeArrowheads="1"/>
          </p:cNvSpPr>
          <p:nvPr/>
        </p:nvSpPr>
        <p:spPr bwMode="auto">
          <a:xfrm>
            <a:off x="6869113" y="1185863"/>
            <a:ext cx="266700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0</a:t>
            </a:r>
          </a:p>
        </p:txBody>
      </p:sp>
      <p:sp>
        <p:nvSpPr>
          <p:cNvPr id="35868" name="Rectangle 27"/>
          <p:cNvSpPr>
            <a:spLocks noChangeArrowheads="1"/>
          </p:cNvSpPr>
          <p:nvPr/>
        </p:nvSpPr>
        <p:spPr bwMode="auto">
          <a:xfrm>
            <a:off x="7242175" y="1185863"/>
            <a:ext cx="266700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1</a:t>
            </a:r>
          </a:p>
        </p:txBody>
      </p:sp>
      <p:sp>
        <p:nvSpPr>
          <p:cNvPr id="35869" name="Rectangle 28"/>
          <p:cNvSpPr>
            <a:spLocks noChangeArrowheads="1"/>
          </p:cNvSpPr>
          <p:nvPr/>
        </p:nvSpPr>
        <p:spPr bwMode="auto">
          <a:xfrm>
            <a:off x="7621588" y="1185863"/>
            <a:ext cx="265112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7</a:t>
            </a:r>
          </a:p>
        </p:txBody>
      </p:sp>
      <p:sp>
        <p:nvSpPr>
          <p:cNvPr id="35870" name="Rectangle 29"/>
          <p:cNvSpPr>
            <a:spLocks noChangeArrowheads="1"/>
          </p:cNvSpPr>
          <p:nvPr/>
        </p:nvSpPr>
        <p:spPr bwMode="auto">
          <a:xfrm>
            <a:off x="1635125" y="1471613"/>
            <a:ext cx="146050" cy="601662"/>
          </a:xfrm>
          <a:prstGeom prst="rect">
            <a:avLst/>
          </a:prstGeom>
          <a:solidFill>
            <a:srgbClr val="FFFFFF"/>
          </a:solidFill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71" name="Line 30"/>
          <p:cNvSpPr>
            <a:spLocks noChangeShapeType="1"/>
          </p:cNvSpPr>
          <p:nvPr/>
        </p:nvSpPr>
        <p:spPr bwMode="auto">
          <a:xfrm>
            <a:off x="1635125" y="1673225"/>
            <a:ext cx="146050" cy="1588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5872" name="Line 31"/>
          <p:cNvSpPr>
            <a:spLocks noChangeShapeType="1"/>
          </p:cNvSpPr>
          <p:nvPr/>
        </p:nvSpPr>
        <p:spPr bwMode="auto">
          <a:xfrm>
            <a:off x="1635125" y="1882775"/>
            <a:ext cx="146050" cy="1588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5873" name="Rectangle 32"/>
          <p:cNvSpPr>
            <a:spLocks noChangeArrowheads="1"/>
          </p:cNvSpPr>
          <p:nvPr/>
        </p:nvSpPr>
        <p:spPr bwMode="auto">
          <a:xfrm>
            <a:off x="1322388" y="1185863"/>
            <a:ext cx="265112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7</a:t>
            </a:r>
          </a:p>
        </p:txBody>
      </p:sp>
      <p:sp>
        <p:nvSpPr>
          <p:cNvPr id="35874" name="Rectangle 33"/>
          <p:cNvSpPr>
            <a:spLocks noChangeArrowheads="1"/>
          </p:cNvSpPr>
          <p:nvPr/>
        </p:nvSpPr>
        <p:spPr bwMode="auto">
          <a:xfrm>
            <a:off x="7989888" y="1185863"/>
            <a:ext cx="266700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0</a:t>
            </a:r>
          </a:p>
        </p:txBody>
      </p:sp>
      <p:sp>
        <p:nvSpPr>
          <p:cNvPr id="35875" name="Rectangle 34"/>
          <p:cNvSpPr>
            <a:spLocks noChangeArrowheads="1"/>
          </p:cNvSpPr>
          <p:nvPr/>
        </p:nvSpPr>
        <p:spPr bwMode="auto">
          <a:xfrm>
            <a:off x="8353425" y="1185863"/>
            <a:ext cx="266700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1</a:t>
            </a:r>
          </a:p>
        </p:txBody>
      </p:sp>
      <p:sp>
        <p:nvSpPr>
          <p:cNvPr id="35876" name="Rectangle 35"/>
          <p:cNvSpPr>
            <a:spLocks noChangeArrowheads="1"/>
          </p:cNvSpPr>
          <p:nvPr/>
        </p:nvSpPr>
        <p:spPr bwMode="auto">
          <a:xfrm>
            <a:off x="1957388" y="1665288"/>
            <a:ext cx="266700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0</a:t>
            </a:r>
          </a:p>
        </p:txBody>
      </p:sp>
      <p:sp>
        <p:nvSpPr>
          <p:cNvPr id="35877" name="Rectangle 36"/>
          <p:cNvSpPr>
            <a:spLocks noChangeArrowheads="1"/>
          </p:cNvSpPr>
          <p:nvPr/>
        </p:nvSpPr>
        <p:spPr bwMode="auto">
          <a:xfrm>
            <a:off x="2327275" y="1665288"/>
            <a:ext cx="266700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0</a:t>
            </a:r>
          </a:p>
        </p:txBody>
      </p:sp>
      <p:sp>
        <p:nvSpPr>
          <p:cNvPr id="35878" name="Rectangle 37"/>
          <p:cNvSpPr>
            <a:spLocks noChangeArrowheads="1"/>
          </p:cNvSpPr>
          <p:nvPr/>
        </p:nvSpPr>
        <p:spPr bwMode="auto">
          <a:xfrm>
            <a:off x="1582738" y="1455738"/>
            <a:ext cx="265112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7</a:t>
            </a:r>
          </a:p>
        </p:txBody>
      </p:sp>
      <p:sp>
        <p:nvSpPr>
          <p:cNvPr id="35879" name="Rectangle 38"/>
          <p:cNvSpPr>
            <a:spLocks noChangeArrowheads="1"/>
          </p:cNvSpPr>
          <p:nvPr/>
        </p:nvSpPr>
        <p:spPr bwMode="auto">
          <a:xfrm>
            <a:off x="2320925" y="1863725"/>
            <a:ext cx="266700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1</a:t>
            </a:r>
          </a:p>
        </p:txBody>
      </p:sp>
      <p:sp>
        <p:nvSpPr>
          <p:cNvPr id="35880" name="Rectangle 39"/>
          <p:cNvSpPr>
            <a:spLocks noChangeArrowheads="1"/>
          </p:cNvSpPr>
          <p:nvPr/>
        </p:nvSpPr>
        <p:spPr bwMode="auto">
          <a:xfrm>
            <a:off x="2743200" y="1471613"/>
            <a:ext cx="147638" cy="601662"/>
          </a:xfrm>
          <a:prstGeom prst="rect">
            <a:avLst/>
          </a:prstGeom>
          <a:solidFill>
            <a:srgbClr val="FFFFFF"/>
          </a:solidFill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81" name="Line 40"/>
          <p:cNvSpPr>
            <a:spLocks noChangeShapeType="1"/>
          </p:cNvSpPr>
          <p:nvPr/>
        </p:nvSpPr>
        <p:spPr bwMode="auto">
          <a:xfrm>
            <a:off x="2743200" y="1673225"/>
            <a:ext cx="147638" cy="1588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5882" name="Line 41"/>
          <p:cNvSpPr>
            <a:spLocks noChangeShapeType="1"/>
          </p:cNvSpPr>
          <p:nvPr/>
        </p:nvSpPr>
        <p:spPr bwMode="auto">
          <a:xfrm>
            <a:off x="2743200" y="1882775"/>
            <a:ext cx="147638" cy="1588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5883" name="Rectangle 42"/>
          <p:cNvSpPr>
            <a:spLocks noChangeArrowheads="1"/>
          </p:cNvSpPr>
          <p:nvPr/>
        </p:nvSpPr>
        <p:spPr bwMode="auto">
          <a:xfrm>
            <a:off x="2690813" y="1452563"/>
            <a:ext cx="265112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2</a:t>
            </a:r>
          </a:p>
        </p:txBody>
      </p:sp>
      <p:sp>
        <p:nvSpPr>
          <p:cNvPr id="35884" name="Rectangle 43"/>
          <p:cNvSpPr>
            <a:spLocks noChangeArrowheads="1"/>
          </p:cNvSpPr>
          <p:nvPr/>
        </p:nvSpPr>
        <p:spPr bwMode="auto">
          <a:xfrm>
            <a:off x="2689225" y="1665288"/>
            <a:ext cx="266700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0</a:t>
            </a:r>
          </a:p>
        </p:txBody>
      </p:sp>
      <p:sp>
        <p:nvSpPr>
          <p:cNvPr id="35885" name="Rectangle 44"/>
          <p:cNvSpPr>
            <a:spLocks noChangeArrowheads="1"/>
          </p:cNvSpPr>
          <p:nvPr/>
        </p:nvSpPr>
        <p:spPr bwMode="auto">
          <a:xfrm>
            <a:off x="2679700" y="1863725"/>
            <a:ext cx="266700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1</a:t>
            </a:r>
          </a:p>
        </p:txBody>
      </p:sp>
      <p:sp>
        <p:nvSpPr>
          <p:cNvPr id="35886" name="Rectangle 45"/>
          <p:cNvSpPr>
            <a:spLocks noChangeArrowheads="1"/>
          </p:cNvSpPr>
          <p:nvPr/>
        </p:nvSpPr>
        <p:spPr bwMode="auto">
          <a:xfrm>
            <a:off x="3478213" y="1471613"/>
            <a:ext cx="161925" cy="601662"/>
          </a:xfrm>
          <a:prstGeom prst="rect">
            <a:avLst/>
          </a:prstGeom>
          <a:solidFill>
            <a:srgbClr val="FFFFFF"/>
          </a:solidFill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87" name="Line 46"/>
          <p:cNvSpPr>
            <a:spLocks noChangeShapeType="1"/>
          </p:cNvSpPr>
          <p:nvPr/>
        </p:nvSpPr>
        <p:spPr bwMode="auto">
          <a:xfrm>
            <a:off x="3478213" y="1673225"/>
            <a:ext cx="161925" cy="1588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5888" name="Line 47"/>
          <p:cNvSpPr>
            <a:spLocks noChangeShapeType="1"/>
          </p:cNvSpPr>
          <p:nvPr/>
        </p:nvSpPr>
        <p:spPr bwMode="auto">
          <a:xfrm>
            <a:off x="3478213" y="1882775"/>
            <a:ext cx="161925" cy="1588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5889" name="Rectangle 48"/>
          <p:cNvSpPr>
            <a:spLocks noChangeArrowheads="1"/>
          </p:cNvSpPr>
          <p:nvPr/>
        </p:nvSpPr>
        <p:spPr bwMode="auto">
          <a:xfrm>
            <a:off x="3421063" y="1455738"/>
            <a:ext cx="265112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2</a:t>
            </a:r>
          </a:p>
        </p:txBody>
      </p:sp>
      <p:sp>
        <p:nvSpPr>
          <p:cNvPr id="35890" name="Rectangle 49"/>
          <p:cNvSpPr>
            <a:spLocks noChangeArrowheads="1"/>
          </p:cNvSpPr>
          <p:nvPr/>
        </p:nvSpPr>
        <p:spPr bwMode="auto">
          <a:xfrm>
            <a:off x="3432175" y="1665288"/>
            <a:ext cx="266700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3</a:t>
            </a:r>
          </a:p>
        </p:txBody>
      </p:sp>
      <p:sp>
        <p:nvSpPr>
          <p:cNvPr id="35891" name="Rectangle 50"/>
          <p:cNvSpPr>
            <a:spLocks noChangeArrowheads="1"/>
          </p:cNvSpPr>
          <p:nvPr/>
        </p:nvSpPr>
        <p:spPr bwMode="auto">
          <a:xfrm>
            <a:off x="3421063" y="1863725"/>
            <a:ext cx="266700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1</a:t>
            </a:r>
          </a:p>
        </p:txBody>
      </p:sp>
      <p:sp>
        <p:nvSpPr>
          <p:cNvPr id="35892" name="Rectangle 51"/>
          <p:cNvSpPr>
            <a:spLocks noChangeArrowheads="1"/>
          </p:cNvSpPr>
          <p:nvPr/>
        </p:nvSpPr>
        <p:spPr bwMode="auto">
          <a:xfrm>
            <a:off x="3851275" y="1471613"/>
            <a:ext cx="147638" cy="601662"/>
          </a:xfrm>
          <a:prstGeom prst="rect">
            <a:avLst/>
          </a:prstGeom>
          <a:solidFill>
            <a:srgbClr val="FFFFFF"/>
          </a:solidFill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93" name="Line 52"/>
          <p:cNvSpPr>
            <a:spLocks noChangeShapeType="1"/>
          </p:cNvSpPr>
          <p:nvPr/>
        </p:nvSpPr>
        <p:spPr bwMode="auto">
          <a:xfrm>
            <a:off x="3851275" y="1673225"/>
            <a:ext cx="147638" cy="1588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5894" name="Line 53"/>
          <p:cNvSpPr>
            <a:spLocks noChangeShapeType="1"/>
          </p:cNvSpPr>
          <p:nvPr/>
        </p:nvSpPr>
        <p:spPr bwMode="auto">
          <a:xfrm>
            <a:off x="3851275" y="1882775"/>
            <a:ext cx="147638" cy="1588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5895" name="Rectangle 54"/>
          <p:cNvSpPr>
            <a:spLocks noChangeArrowheads="1"/>
          </p:cNvSpPr>
          <p:nvPr/>
        </p:nvSpPr>
        <p:spPr bwMode="auto">
          <a:xfrm>
            <a:off x="3797300" y="1455738"/>
            <a:ext cx="265113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2</a:t>
            </a:r>
          </a:p>
        </p:txBody>
      </p:sp>
      <p:sp>
        <p:nvSpPr>
          <p:cNvPr id="35896" name="Rectangle 55"/>
          <p:cNvSpPr>
            <a:spLocks noChangeArrowheads="1"/>
          </p:cNvSpPr>
          <p:nvPr/>
        </p:nvSpPr>
        <p:spPr bwMode="auto">
          <a:xfrm>
            <a:off x="3789363" y="1665288"/>
            <a:ext cx="266700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3</a:t>
            </a:r>
          </a:p>
        </p:txBody>
      </p:sp>
      <p:sp>
        <p:nvSpPr>
          <p:cNvPr id="35897" name="Rectangle 56"/>
          <p:cNvSpPr>
            <a:spLocks noChangeArrowheads="1"/>
          </p:cNvSpPr>
          <p:nvPr/>
        </p:nvSpPr>
        <p:spPr bwMode="auto">
          <a:xfrm>
            <a:off x="3806825" y="1863725"/>
            <a:ext cx="266700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0</a:t>
            </a:r>
          </a:p>
        </p:txBody>
      </p:sp>
      <p:sp>
        <p:nvSpPr>
          <p:cNvPr id="35898" name="Rectangle 57"/>
          <p:cNvSpPr>
            <a:spLocks noChangeArrowheads="1"/>
          </p:cNvSpPr>
          <p:nvPr/>
        </p:nvSpPr>
        <p:spPr bwMode="auto">
          <a:xfrm>
            <a:off x="4227513" y="1471613"/>
            <a:ext cx="146050" cy="601662"/>
          </a:xfrm>
          <a:prstGeom prst="rect">
            <a:avLst/>
          </a:prstGeom>
          <a:solidFill>
            <a:srgbClr val="FFFFFF"/>
          </a:solidFill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99" name="Line 58"/>
          <p:cNvSpPr>
            <a:spLocks noChangeShapeType="1"/>
          </p:cNvSpPr>
          <p:nvPr/>
        </p:nvSpPr>
        <p:spPr bwMode="auto">
          <a:xfrm>
            <a:off x="4227513" y="1673225"/>
            <a:ext cx="146050" cy="1588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5900" name="Line 59"/>
          <p:cNvSpPr>
            <a:spLocks noChangeShapeType="1"/>
          </p:cNvSpPr>
          <p:nvPr/>
        </p:nvSpPr>
        <p:spPr bwMode="auto">
          <a:xfrm>
            <a:off x="4227513" y="1882775"/>
            <a:ext cx="146050" cy="1588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5901" name="Rectangle 60"/>
          <p:cNvSpPr>
            <a:spLocks noChangeArrowheads="1"/>
          </p:cNvSpPr>
          <p:nvPr/>
        </p:nvSpPr>
        <p:spPr bwMode="auto">
          <a:xfrm>
            <a:off x="4160838" y="1455738"/>
            <a:ext cx="268287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4</a:t>
            </a:r>
          </a:p>
        </p:txBody>
      </p:sp>
      <p:sp>
        <p:nvSpPr>
          <p:cNvPr id="35902" name="Rectangle 61"/>
          <p:cNvSpPr>
            <a:spLocks noChangeArrowheads="1"/>
          </p:cNvSpPr>
          <p:nvPr/>
        </p:nvSpPr>
        <p:spPr bwMode="auto">
          <a:xfrm>
            <a:off x="4168775" y="1665288"/>
            <a:ext cx="266700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3</a:t>
            </a:r>
          </a:p>
        </p:txBody>
      </p:sp>
      <p:sp>
        <p:nvSpPr>
          <p:cNvPr id="35903" name="Rectangle 62"/>
          <p:cNvSpPr>
            <a:spLocks noChangeArrowheads="1"/>
          </p:cNvSpPr>
          <p:nvPr/>
        </p:nvSpPr>
        <p:spPr bwMode="auto">
          <a:xfrm>
            <a:off x="4171950" y="1873250"/>
            <a:ext cx="266700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0</a:t>
            </a:r>
          </a:p>
        </p:txBody>
      </p:sp>
      <p:sp>
        <p:nvSpPr>
          <p:cNvPr id="35904" name="Rectangle 63"/>
          <p:cNvSpPr>
            <a:spLocks noChangeArrowheads="1"/>
          </p:cNvSpPr>
          <p:nvPr/>
        </p:nvSpPr>
        <p:spPr bwMode="auto">
          <a:xfrm>
            <a:off x="4586288" y="1471613"/>
            <a:ext cx="163512" cy="601662"/>
          </a:xfrm>
          <a:prstGeom prst="rect">
            <a:avLst/>
          </a:prstGeom>
          <a:solidFill>
            <a:srgbClr val="FFFFFF"/>
          </a:solidFill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905" name="Line 64"/>
          <p:cNvSpPr>
            <a:spLocks noChangeShapeType="1"/>
          </p:cNvSpPr>
          <p:nvPr/>
        </p:nvSpPr>
        <p:spPr bwMode="auto">
          <a:xfrm>
            <a:off x="4586288" y="1673225"/>
            <a:ext cx="163512" cy="1588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5906" name="Line 65"/>
          <p:cNvSpPr>
            <a:spLocks noChangeShapeType="1"/>
          </p:cNvSpPr>
          <p:nvPr/>
        </p:nvSpPr>
        <p:spPr bwMode="auto">
          <a:xfrm>
            <a:off x="4586288" y="1882775"/>
            <a:ext cx="163512" cy="1588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5907" name="Rectangle 66"/>
          <p:cNvSpPr>
            <a:spLocks noChangeArrowheads="1"/>
          </p:cNvSpPr>
          <p:nvPr/>
        </p:nvSpPr>
        <p:spPr bwMode="auto">
          <a:xfrm>
            <a:off x="4538663" y="1465263"/>
            <a:ext cx="268287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4</a:t>
            </a:r>
          </a:p>
        </p:txBody>
      </p:sp>
      <p:sp>
        <p:nvSpPr>
          <p:cNvPr id="35908" name="Rectangle 67"/>
          <p:cNvSpPr>
            <a:spLocks noChangeArrowheads="1"/>
          </p:cNvSpPr>
          <p:nvPr/>
        </p:nvSpPr>
        <p:spPr bwMode="auto">
          <a:xfrm>
            <a:off x="4541838" y="1665288"/>
            <a:ext cx="265112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2</a:t>
            </a:r>
          </a:p>
        </p:txBody>
      </p:sp>
      <p:sp>
        <p:nvSpPr>
          <p:cNvPr id="35909" name="Rectangle 68"/>
          <p:cNvSpPr>
            <a:spLocks noChangeArrowheads="1"/>
          </p:cNvSpPr>
          <p:nvPr/>
        </p:nvSpPr>
        <p:spPr bwMode="auto">
          <a:xfrm>
            <a:off x="4540250" y="1873250"/>
            <a:ext cx="266700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0</a:t>
            </a:r>
          </a:p>
        </p:txBody>
      </p:sp>
      <p:sp>
        <p:nvSpPr>
          <p:cNvPr id="35910" name="Rectangle 69"/>
          <p:cNvSpPr>
            <a:spLocks noChangeArrowheads="1"/>
          </p:cNvSpPr>
          <p:nvPr/>
        </p:nvSpPr>
        <p:spPr bwMode="auto">
          <a:xfrm>
            <a:off x="4962525" y="1471613"/>
            <a:ext cx="144463" cy="601662"/>
          </a:xfrm>
          <a:prstGeom prst="rect">
            <a:avLst/>
          </a:prstGeom>
          <a:solidFill>
            <a:srgbClr val="FFFFFF"/>
          </a:solidFill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911" name="Line 70"/>
          <p:cNvSpPr>
            <a:spLocks noChangeShapeType="1"/>
          </p:cNvSpPr>
          <p:nvPr/>
        </p:nvSpPr>
        <p:spPr bwMode="auto">
          <a:xfrm>
            <a:off x="4962525" y="1673225"/>
            <a:ext cx="144463" cy="1588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5912" name="Line 71"/>
          <p:cNvSpPr>
            <a:spLocks noChangeShapeType="1"/>
          </p:cNvSpPr>
          <p:nvPr/>
        </p:nvSpPr>
        <p:spPr bwMode="auto">
          <a:xfrm>
            <a:off x="4962525" y="1882775"/>
            <a:ext cx="144463" cy="1588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5913" name="Rectangle 72"/>
          <p:cNvSpPr>
            <a:spLocks noChangeArrowheads="1"/>
          </p:cNvSpPr>
          <p:nvPr/>
        </p:nvSpPr>
        <p:spPr bwMode="auto">
          <a:xfrm>
            <a:off x="4910138" y="1455738"/>
            <a:ext cx="268287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4</a:t>
            </a:r>
          </a:p>
        </p:txBody>
      </p:sp>
      <p:sp>
        <p:nvSpPr>
          <p:cNvPr id="35914" name="Rectangle 73"/>
          <p:cNvSpPr>
            <a:spLocks noChangeArrowheads="1"/>
          </p:cNvSpPr>
          <p:nvPr/>
        </p:nvSpPr>
        <p:spPr bwMode="auto">
          <a:xfrm>
            <a:off x="4902200" y="1665288"/>
            <a:ext cx="265113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2</a:t>
            </a:r>
          </a:p>
        </p:txBody>
      </p:sp>
      <p:sp>
        <p:nvSpPr>
          <p:cNvPr id="35915" name="Rectangle 74"/>
          <p:cNvSpPr>
            <a:spLocks noChangeArrowheads="1"/>
          </p:cNvSpPr>
          <p:nvPr/>
        </p:nvSpPr>
        <p:spPr bwMode="auto">
          <a:xfrm>
            <a:off x="4900613" y="1873250"/>
            <a:ext cx="266700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3</a:t>
            </a:r>
          </a:p>
        </p:txBody>
      </p:sp>
      <p:sp>
        <p:nvSpPr>
          <p:cNvPr id="35916" name="Rectangle 75"/>
          <p:cNvSpPr>
            <a:spLocks noChangeArrowheads="1"/>
          </p:cNvSpPr>
          <p:nvPr/>
        </p:nvSpPr>
        <p:spPr bwMode="auto">
          <a:xfrm>
            <a:off x="5335588" y="1471613"/>
            <a:ext cx="147637" cy="601662"/>
          </a:xfrm>
          <a:prstGeom prst="rect">
            <a:avLst/>
          </a:prstGeom>
          <a:solidFill>
            <a:srgbClr val="FFFFFF"/>
          </a:solidFill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917" name="Line 76"/>
          <p:cNvSpPr>
            <a:spLocks noChangeShapeType="1"/>
          </p:cNvSpPr>
          <p:nvPr/>
        </p:nvSpPr>
        <p:spPr bwMode="auto">
          <a:xfrm>
            <a:off x="5335588" y="1673225"/>
            <a:ext cx="147637" cy="1588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5918" name="Line 77"/>
          <p:cNvSpPr>
            <a:spLocks noChangeShapeType="1"/>
          </p:cNvSpPr>
          <p:nvPr/>
        </p:nvSpPr>
        <p:spPr bwMode="auto">
          <a:xfrm>
            <a:off x="5335588" y="1882775"/>
            <a:ext cx="147637" cy="1588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5919" name="Rectangle 78"/>
          <p:cNvSpPr>
            <a:spLocks noChangeArrowheads="1"/>
          </p:cNvSpPr>
          <p:nvPr/>
        </p:nvSpPr>
        <p:spPr bwMode="auto">
          <a:xfrm>
            <a:off x="5283200" y="1465263"/>
            <a:ext cx="266700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0</a:t>
            </a:r>
          </a:p>
        </p:txBody>
      </p:sp>
      <p:sp>
        <p:nvSpPr>
          <p:cNvPr id="35920" name="Rectangle 79"/>
          <p:cNvSpPr>
            <a:spLocks noChangeArrowheads="1"/>
          </p:cNvSpPr>
          <p:nvPr/>
        </p:nvSpPr>
        <p:spPr bwMode="auto">
          <a:xfrm>
            <a:off x="5275263" y="1665288"/>
            <a:ext cx="265112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2</a:t>
            </a:r>
          </a:p>
        </p:txBody>
      </p:sp>
      <p:sp>
        <p:nvSpPr>
          <p:cNvPr id="35921" name="Rectangle 80"/>
          <p:cNvSpPr>
            <a:spLocks noChangeArrowheads="1"/>
          </p:cNvSpPr>
          <p:nvPr/>
        </p:nvSpPr>
        <p:spPr bwMode="auto">
          <a:xfrm>
            <a:off x="5283200" y="1873250"/>
            <a:ext cx="266700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3</a:t>
            </a:r>
          </a:p>
        </p:txBody>
      </p:sp>
      <p:sp>
        <p:nvSpPr>
          <p:cNvPr id="35922" name="Rectangle 81"/>
          <p:cNvSpPr>
            <a:spLocks noChangeArrowheads="1"/>
          </p:cNvSpPr>
          <p:nvPr/>
        </p:nvSpPr>
        <p:spPr bwMode="auto">
          <a:xfrm>
            <a:off x="6445250" y="1471613"/>
            <a:ext cx="146050" cy="601662"/>
          </a:xfrm>
          <a:prstGeom prst="rect">
            <a:avLst/>
          </a:prstGeom>
          <a:solidFill>
            <a:srgbClr val="FFFFFF"/>
          </a:solidFill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923" name="Line 82"/>
          <p:cNvSpPr>
            <a:spLocks noChangeShapeType="1"/>
          </p:cNvSpPr>
          <p:nvPr/>
        </p:nvSpPr>
        <p:spPr bwMode="auto">
          <a:xfrm>
            <a:off x="6445250" y="1673225"/>
            <a:ext cx="146050" cy="1588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5924" name="Line 83"/>
          <p:cNvSpPr>
            <a:spLocks noChangeShapeType="1"/>
          </p:cNvSpPr>
          <p:nvPr/>
        </p:nvSpPr>
        <p:spPr bwMode="auto">
          <a:xfrm>
            <a:off x="6445250" y="1882775"/>
            <a:ext cx="146050" cy="1588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5925" name="Rectangle 84"/>
          <p:cNvSpPr>
            <a:spLocks noChangeArrowheads="1"/>
          </p:cNvSpPr>
          <p:nvPr/>
        </p:nvSpPr>
        <p:spPr bwMode="auto">
          <a:xfrm>
            <a:off x="6381750" y="1455738"/>
            <a:ext cx="266700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0</a:t>
            </a:r>
          </a:p>
        </p:txBody>
      </p:sp>
      <p:sp>
        <p:nvSpPr>
          <p:cNvPr id="35926" name="Rectangle 85"/>
          <p:cNvSpPr>
            <a:spLocks noChangeArrowheads="1"/>
          </p:cNvSpPr>
          <p:nvPr/>
        </p:nvSpPr>
        <p:spPr bwMode="auto">
          <a:xfrm>
            <a:off x="6381750" y="1665288"/>
            <a:ext cx="266700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1</a:t>
            </a:r>
          </a:p>
        </p:txBody>
      </p:sp>
      <p:sp>
        <p:nvSpPr>
          <p:cNvPr id="35927" name="Rectangle 86"/>
          <p:cNvSpPr>
            <a:spLocks noChangeArrowheads="1"/>
          </p:cNvSpPr>
          <p:nvPr/>
        </p:nvSpPr>
        <p:spPr bwMode="auto">
          <a:xfrm>
            <a:off x="6391275" y="1873250"/>
            <a:ext cx="266700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3</a:t>
            </a:r>
          </a:p>
        </p:txBody>
      </p:sp>
      <p:sp>
        <p:nvSpPr>
          <p:cNvPr id="35928" name="Rectangle 87"/>
          <p:cNvSpPr>
            <a:spLocks noChangeArrowheads="1"/>
          </p:cNvSpPr>
          <p:nvPr/>
        </p:nvSpPr>
        <p:spPr bwMode="auto">
          <a:xfrm>
            <a:off x="6804025" y="1471613"/>
            <a:ext cx="163513" cy="601662"/>
          </a:xfrm>
          <a:prstGeom prst="rect">
            <a:avLst/>
          </a:prstGeom>
          <a:solidFill>
            <a:srgbClr val="FFFFFF"/>
          </a:solidFill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929" name="Line 88"/>
          <p:cNvSpPr>
            <a:spLocks noChangeShapeType="1"/>
          </p:cNvSpPr>
          <p:nvPr/>
        </p:nvSpPr>
        <p:spPr bwMode="auto">
          <a:xfrm>
            <a:off x="6804025" y="1673225"/>
            <a:ext cx="163513" cy="1588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5930" name="Line 89"/>
          <p:cNvSpPr>
            <a:spLocks noChangeShapeType="1"/>
          </p:cNvSpPr>
          <p:nvPr/>
        </p:nvSpPr>
        <p:spPr bwMode="auto">
          <a:xfrm>
            <a:off x="6804025" y="1882775"/>
            <a:ext cx="163513" cy="1588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5931" name="Rectangle 90"/>
          <p:cNvSpPr>
            <a:spLocks noChangeArrowheads="1"/>
          </p:cNvSpPr>
          <p:nvPr/>
        </p:nvSpPr>
        <p:spPr bwMode="auto">
          <a:xfrm>
            <a:off x="6756400" y="1455738"/>
            <a:ext cx="266700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0</a:t>
            </a:r>
          </a:p>
        </p:txBody>
      </p:sp>
      <p:sp>
        <p:nvSpPr>
          <p:cNvPr id="35932" name="Rectangle 91"/>
          <p:cNvSpPr>
            <a:spLocks noChangeArrowheads="1"/>
          </p:cNvSpPr>
          <p:nvPr/>
        </p:nvSpPr>
        <p:spPr bwMode="auto">
          <a:xfrm>
            <a:off x="6759575" y="1665288"/>
            <a:ext cx="266700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1</a:t>
            </a:r>
          </a:p>
        </p:txBody>
      </p:sp>
      <p:sp>
        <p:nvSpPr>
          <p:cNvPr id="35933" name="Rectangle 92"/>
          <p:cNvSpPr>
            <a:spLocks noChangeArrowheads="1"/>
          </p:cNvSpPr>
          <p:nvPr/>
        </p:nvSpPr>
        <p:spPr bwMode="auto">
          <a:xfrm>
            <a:off x="6746875" y="1873250"/>
            <a:ext cx="265113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2</a:t>
            </a:r>
          </a:p>
        </p:txBody>
      </p:sp>
      <p:sp>
        <p:nvSpPr>
          <p:cNvPr id="35934" name="Rectangle 93"/>
          <p:cNvSpPr>
            <a:spLocks noChangeArrowheads="1"/>
          </p:cNvSpPr>
          <p:nvPr/>
        </p:nvSpPr>
        <p:spPr bwMode="auto">
          <a:xfrm>
            <a:off x="7929563" y="1471613"/>
            <a:ext cx="146050" cy="601662"/>
          </a:xfrm>
          <a:prstGeom prst="rect">
            <a:avLst/>
          </a:prstGeom>
          <a:solidFill>
            <a:srgbClr val="FFFFFF"/>
          </a:solidFill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935" name="Line 94"/>
          <p:cNvSpPr>
            <a:spLocks noChangeShapeType="1"/>
          </p:cNvSpPr>
          <p:nvPr/>
        </p:nvSpPr>
        <p:spPr bwMode="auto">
          <a:xfrm>
            <a:off x="7929563" y="1673225"/>
            <a:ext cx="146050" cy="1588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5936" name="Line 95"/>
          <p:cNvSpPr>
            <a:spLocks noChangeShapeType="1"/>
          </p:cNvSpPr>
          <p:nvPr/>
        </p:nvSpPr>
        <p:spPr bwMode="auto">
          <a:xfrm>
            <a:off x="7929563" y="1882775"/>
            <a:ext cx="146050" cy="1588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5937" name="Rectangle 96"/>
          <p:cNvSpPr>
            <a:spLocks noChangeArrowheads="1"/>
          </p:cNvSpPr>
          <p:nvPr/>
        </p:nvSpPr>
        <p:spPr bwMode="auto">
          <a:xfrm>
            <a:off x="7867650" y="1455738"/>
            <a:ext cx="265113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7</a:t>
            </a:r>
          </a:p>
        </p:txBody>
      </p:sp>
      <p:sp>
        <p:nvSpPr>
          <p:cNvPr id="35938" name="Rectangle 97"/>
          <p:cNvSpPr>
            <a:spLocks noChangeArrowheads="1"/>
          </p:cNvSpPr>
          <p:nvPr/>
        </p:nvSpPr>
        <p:spPr bwMode="auto">
          <a:xfrm>
            <a:off x="7867650" y="1665288"/>
            <a:ext cx="266700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1</a:t>
            </a:r>
          </a:p>
        </p:txBody>
      </p:sp>
      <p:sp>
        <p:nvSpPr>
          <p:cNvPr id="35939" name="Rectangle 98"/>
          <p:cNvSpPr>
            <a:spLocks noChangeArrowheads="1"/>
          </p:cNvSpPr>
          <p:nvPr/>
        </p:nvSpPr>
        <p:spPr bwMode="auto">
          <a:xfrm>
            <a:off x="7867650" y="1873250"/>
            <a:ext cx="265113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2</a:t>
            </a:r>
          </a:p>
        </p:txBody>
      </p:sp>
      <p:sp>
        <p:nvSpPr>
          <p:cNvPr id="35940" name="Rectangle 99"/>
          <p:cNvSpPr>
            <a:spLocks noChangeArrowheads="1"/>
          </p:cNvSpPr>
          <p:nvPr/>
        </p:nvSpPr>
        <p:spPr bwMode="auto">
          <a:xfrm>
            <a:off x="8288338" y="1471613"/>
            <a:ext cx="161925" cy="601662"/>
          </a:xfrm>
          <a:prstGeom prst="rect">
            <a:avLst/>
          </a:prstGeom>
          <a:solidFill>
            <a:srgbClr val="FFFFFF"/>
          </a:solidFill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941" name="Line 100"/>
          <p:cNvSpPr>
            <a:spLocks noChangeShapeType="1"/>
          </p:cNvSpPr>
          <p:nvPr/>
        </p:nvSpPr>
        <p:spPr bwMode="auto">
          <a:xfrm>
            <a:off x="8288338" y="1673225"/>
            <a:ext cx="161925" cy="1588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5942" name="Line 101"/>
          <p:cNvSpPr>
            <a:spLocks noChangeShapeType="1"/>
          </p:cNvSpPr>
          <p:nvPr/>
        </p:nvSpPr>
        <p:spPr bwMode="auto">
          <a:xfrm>
            <a:off x="8288338" y="1882775"/>
            <a:ext cx="161925" cy="1588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5943" name="Rectangle 102"/>
          <p:cNvSpPr>
            <a:spLocks noChangeArrowheads="1"/>
          </p:cNvSpPr>
          <p:nvPr/>
        </p:nvSpPr>
        <p:spPr bwMode="auto">
          <a:xfrm>
            <a:off x="8235950" y="1455738"/>
            <a:ext cx="265113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7</a:t>
            </a:r>
          </a:p>
        </p:txBody>
      </p:sp>
      <p:sp>
        <p:nvSpPr>
          <p:cNvPr id="35944" name="Rectangle 103"/>
          <p:cNvSpPr>
            <a:spLocks noChangeArrowheads="1"/>
          </p:cNvSpPr>
          <p:nvPr/>
        </p:nvSpPr>
        <p:spPr bwMode="auto">
          <a:xfrm>
            <a:off x="8237538" y="1665288"/>
            <a:ext cx="266700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0</a:t>
            </a:r>
          </a:p>
        </p:txBody>
      </p:sp>
      <p:sp>
        <p:nvSpPr>
          <p:cNvPr id="35945" name="Rectangle 104"/>
          <p:cNvSpPr>
            <a:spLocks noChangeArrowheads="1"/>
          </p:cNvSpPr>
          <p:nvPr/>
        </p:nvSpPr>
        <p:spPr bwMode="auto">
          <a:xfrm>
            <a:off x="8235950" y="1873250"/>
            <a:ext cx="265113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2</a:t>
            </a:r>
          </a:p>
        </p:txBody>
      </p:sp>
      <p:sp>
        <p:nvSpPr>
          <p:cNvPr id="35946" name="Rectangle 105"/>
          <p:cNvSpPr>
            <a:spLocks noChangeArrowheads="1"/>
          </p:cNvSpPr>
          <p:nvPr/>
        </p:nvSpPr>
        <p:spPr bwMode="auto">
          <a:xfrm>
            <a:off x="8662988" y="1471613"/>
            <a:ext cx="147637" cy="601662"/>
          </a:xfrm>
          <a:prstGeom prst="rect">
            <a:avLst/>
          </a:prstGeom>
          <a:solidFill>
            <a:srgbClr val="FFFFFF"/>
          </a:solidFill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947" name="Line 106"/>
          <p:cNvSpPr>
            <a:spLocks noChangeShapeType="1"/>
          </p:cNvSpPr>
          <p:nvPr/>
        </p:nvSpPr>
        <p:spPr bwMode="auto">
          <a:xfrm>
            <a:off x="8662988" y="1673225"/>
            <a:ext cx="147637" cy="1588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5948" name="Line 107"/>
          <p:cNvSpPr>
            <a:spLocks noChangeShapeType="1"/>
          </p:cNvSpPr>
          <p:nvPr/>
        </p:nvSpPr>
        <p:spPr bwMode="auto">
          <a:xfrm>
            <a:off x="8662988" y="1882775"/>
            <a:ext cx="147637" cy="1588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5949" name="Rectangle 108"/>
          <p:cNvSpPr>
            <a:spLocks noChangeArrowheads="1"/>
          </p:cNvSpPr>
          <p:nvPr/>
        </p:nvSpPr>
        <p:spPr bwMode="auto">
          <a:xfrm>
            <a:off x="8609013" y="1455738"/>
            <a:ext cx="265112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7</a:t>
            </a:r>
          </a:p>
        </p:txBody>
      </p:sp>
      <p:sp>
        <p:nvSpPr>
          <p:cNvPr id="35950" name="Rectangle 109"/>
          <p:cNvSpPr>
            <a:spLocks noChangeArrowheads="1"/>
          </p:cNvSpPr>
          <p:nvPr/>
        </p:nvSpPr>
        <p:spPr bwMode="auto">
          <a:xfrm>
            <a:off x="8605838" y="1665288"/>
            <a:ext cx="266700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0</a:t>
            </a:r>
          </a:p>
        </p:txBody>
      </p:sp>
      <p:sp>
        <p:nvSpPr>
          <p:cNvPr id="35951" name="Rectangle 110"/>
          <p:cNvSpPr>
            <a:spLocks noChangeArrowheads="1"/>
          </p:cNvSpPr>
          <p:nvPr/>
        </p:nvSpPr>
        <p:spPr bwMode="auto">
          <a:xfrm>
            <a:off x="8609013" y="1873250"/>
            <a:ext cx="266700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1</a:t>
            </a:r>
          </a:p>
        </p:txBody>
      </p:sp>
      <p:sp>
        <p:nvSpPr>
          <p:cNvPr id="35952" name="Rectangle 111"/>
          <p:cNvSpPr>
            <a:spLocks noChangeArrowheads="1"/>
          </p:cNvSpPr>
          <p:nvPr/>
        </p:nvSpPr>
        <p:spPr bwMode="auto">
          <a:xfrm>
            <a:off x="1470025" y="2155825"/>
            <a:ext cx="1089025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Page frames</a:t>
            </a:r>
          </a:p>
        </p:txBody>
      </p:sp>
      <p:sp>
        <p:nvSpPr>
          <p:cNvPr id="35953" name="Rectangle 112"/>
          <p:cNvSpPr>
            <a:spLocks noChangeArrowheads="1"/>
          </p:cNvSpPr>
          <p:nvPr/>
        </p:nvSpPr>
        <p:spPr bwMode="auto">
          <a:xfrm>
            <a:off x="1401763" y="952500"/>
            <a:ext cx="1385887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Reference string</a:t>
            </a:r>
          </a:p>
        </p:txBody>
      </p:sp>
      <p:sp>
        <p:nvSpPr>
          <p:cNvPr id="35954" name="Rectangle 113"/>
          <p:cNvSpPr>
            <a:spLocks noChangeArrowheads="1"/>
          </p:cNvSpPr>
          <p:nvPr/>
        </p:nvSpPr>
        <p:spPr bwMode="auto">
          <a:xfrm>
            <a:off x="1436688" y="3208338"/>
            <a:ext cx="258762" cy="336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>
                <a:solidFill>
                  <a:srgbClr val="000000"/>
                </a:solidFill>
                <a:latin typeface="Arial" charset="0"/>
              </a:rPr>
              <a:t>-</a:t>
            </a:r>
          </a:p>
        </p:txBody>
      </p:sp>
      <p:sp>
        <p:nvSpPr>
          <p:cNvPr id="35955" name="Rectangle 114"/>
          <p:cNvSpPr>
            <a:spLocks noChangeArrowheads="1"/>
          </p:cNvSpPr>
          <p:nvPr/>
        </p:nvSpPr>
        <p:spPr bwMode="auto">
          <a:xfrm>
            <a:off x="619125" y="2613025"/>
            <a:ext cx="8202613" cy="13223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>
                <a:solidFill>
                  <a:srgbClr val="000000"/>
                </a:solidFill>
                <a:latin typeface="Arial" charset="0"/>
              </a:rPr>
              <a:t>FIFO algorithm selects the page that has been in memory the longest time</a:t>
            </a:r>
          </a:p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>
                <a:solidFill>
                  <a:srgbClr val="000000"/>
                </a:solidFill>
                <a:latin typeface="Arial" charset="0"/>
              </a:rPr>
              <a:t>Using a queue - every time a page is loaded, its </a:t>
            </a:r>
          </a:p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>
                <a:solidFill>
                  <a:srgbClr val="000000"/>
                </a:solidFill>
                <a:latin typeface="Arial" charset="0"/>
              </a:rPr>
              <a:t>                           identification is inserted in the queue</a:t>
            </a:r>
          </a:p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>
                <a:solidFill>
                  <a:srgbClr val="000000"/>
                </a:solidFill>
                <a:latin typeface="Arial" charset="0"/>
              </a:rPr>
              <a:t>Easy to implement</a:t>
            </a:r>
          </a:p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>
                <a:solidFill>
                  <a:srgbClr val="000000"/>
                </a:solidFill>
                <a:latin typeface="Arial" charset="0"/>
              </a:rPr>
              <a:t>May result in a frequent page fault</a:t>
            </a:r>
          </a:p>
        </p:txBody>
      </p:sp>
      <p:sp>
        <p:nvSpPr>
          <p:cNvPr id="35956" name="Rectangle 115"/>
          <p:cNvSpPr>
            <a:spLocks noChangeArrowheads="1"/>
          </p:cNvSpPr>
          <p:nvPr/>
        </p:nvSpPr>
        <p:spPr bwMode="auto">
          <a:xfrm>
            <a:off x="319088" y="4054475"/>
            <a:ext cx="7586662" cy="3317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63360" tIns="25560" rIns="63360" bIns="25560">
            <a:spAutoFit/>
          </a:bodyPr>
          <a:lstStyle/>
          <a:p>
            <a:pPr>
              <a:lnSpc>
                <a:spcPct val="102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 u="sng">
                <a:solidFill>
                  <a:srgbClr val="000000"/>
                </a:solidFill>
                <a:latin typeface="Arial" charset="0"/>
              </a:rPr>
              <a:t>Optimal Replacement</a:t>
            </a:r>
            <a:r>
              <a:rPr lang="en-GB" sz="1800" b="1">
                <a:solidFill>
                  <a:srgbClr val="000000"/>
                </a:solidFill>
                <a:latin typeface="Arial" charset="0"/>
              </a:rPr>
              <a:t> (OPT) - Lowest page fault rate of all algorithms</a:t>
            </a:r>
          </a:p>
        </p:txBody>
      </p:sp>
      <p:sp>
        <p:nvSpPr>
          <p:cNvPr id="35957" name="Rectangle 116"/>
          <p:cNvSpPr>
            <a:spLocks noChangeArrowheads="1"/>
          </p:cNvSpPr>
          <p:nvPr/>
        </p:nvSpPr>
        <p:spPr bwMode="auto">
          <a:xfrm>
            <a:off x="1017588" y="4514850"/>
            <a:ext cx="7789862" cy="3286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63360" tIns="25560" rIns="63360" bIns="25560">
            <a:spAutoFit/>
          </a:bodyPr>
          <a:lstStyle/>
          <a:p>
            <a:pPr>
              <a:lnSpc>
                <a:spcPct val="101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>
                <a:solidFill>
                  <a:srgbClr val="000000"/>
                </a:solidFill>
                <a:latin typeface="Arial" charset="0"/>
              </a:rPr>
              <a:t>Replace that page which will not be used for the longest period of time</a:t>
            </a:r>
          </a:p>
        </p:txBody>
      </p:sp>
      <p:sp>
        <p:nvSpPr>
          <p:cNvPr id="35958" name="Rectangle 117"/>
          <p:cNvSpPr>
            <a:spLocks noChangeArrowheads="1"/>
          </p:cNvSpPr>
          <p:nvPr/>
        </p:nvSpPr>
        <p:spPr bwMode="auto">
          <a:xfrm>
            <a:off x="1001713" y="4486275"/>
            <a:ext cx="7837487" cy="344488"/>
          </a:xfrm>
          <a:prstGeom prst="rect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959" name="Rectangle 118"/>
          <p:cNvSpPr>
            <a:spLocks noChangeArrowheads="1"/>
          </p:cNvSpPr>
          <p:nvPr/>
        </p:nvSpPr>
        <p:spPr bwMode="auto">
          <a:xfrm>
            <a:off x="4360863" y="4811713"/>
            <a:ext cx="33337" cy="5191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960" name="Rectangle 119"/>
          <p:cNvSpPr>
            <a:spLocks noChangeArrowheads="1"/>
          </p:cNvSpPr>
          <p:nvPr/>
        </p:nvSpPr>
        <p:spPr bwMode="auto">
          <a:xfrm>
            <a:off x="1376363" y="5527675"/>
            <a:ext cx="152400" cy="604838"/>
          </a:xfrm>
          <a:prstGeom prst="rect">
            <a:avLst/>
          </a:prstGeom>
          <a:solidFill>
            <a:srgbClr val="FFFFFF"/>
          </a:solidFill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961" name="Line 120"/>
          <p:cNvSpPr>
            <a:spLocks noChangeShapeType="1"/>
          </p:cNvSpPr>
          <p:nvPr/>
        </p:nvSpPr>
        <p:spPr bwMode="auto">
          <a:xfrm>
            <a:off x="1376363" y="5730875"/>
            <a:ext cx="152400" cy="1588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5962" name="Line 121"/>
          <p:cNvSpPr>
            <a:spLocks noChangeShapeType="1"/>
          </p:cNvSpPr>
          <p:nvPr/>
        </p:nvSpPr>
        <p:spPr bwMode="auto">
          <a:xfrm>
            <a:off x="1376363" y="5940425"/>
            <a:ext cx="152400" cy="1588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5963" name="Rectangle 122"/>
          <p:cNvSpPr>
            <a:spLocks noChangeArrowheads="1"/>
          </p:cNvSpPr>
          <p:nvPr/>
        </p:nvSpPr>
        <p:spPr bwMode="auto">
          <a:xfrm>
            <a:off x="1052513" y="5240338"/>
            <a:ext cx="266700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0</a:t>
            </a:r>
          </a:p>
        </p:txBody>
      </p:sp>
      <p:sp>
        <p:nvSpPr>
          <p:cNvPr id="35964" name="Rectangle 123"/>
          <p:cNvSpPr>
            <a:spLocks noChangeArrowheads="1"/>
          </p:cNvSpPr>
          <p:nvPr/>
        </p:nvSpPr>
        <p:spPr bwMode="auto">
          <a:xfrm>
            <a:off x="1338263" y="5513388"/>
            <a:ext cx="265112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7</a:t>
            </a:r>
          </a:p>
        </p:txBody>
      </p:sp>
      <p:sp>
        <p:nvSpPr>
          <p:cNvPr id="35965" name="Rectangle 124"/>
          <p:cNvSpPr>
            <a:spLocks noChangeArrowheads="1"/>
          </p:cNvSpPr>
          <p:nvPr/>
        </p:nvSpPr>
        <p:spPr bwMode="auto">
          <a:xfrm>
            <a:off x="1747838" y="5527675"/>
            <a:ext cx="168275" cy="604838"/>
          </a:xfrm>
          <a:prstGeom prst="rect">
            <a:avLst/>
          </a:prstGeom>
          <a:solidFill>
            <a:srgbClr val="FFFFFF"/>
          </a:solidFill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966" name="Line 125"/>
          <p:cNvSpPr>
            <a:spLocks noChangeShapeType="1"/>
          </p:cNvSpPr>
          <p:nvPr/>
        </p:nvSpPr>
        <p:spPr bwMode="auto">
          <a:xfrm>
            <a:off x="1747838" y="5730875"/>
            <a:ext cx="168275" cy="1588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5967" name="Line 126"/>
          <p:cNvSpPr>
            <a:spLocks noChangeShapeType="1"/>
          </p:cNvSpPr>
          <p:nvPr/>
        </p:nvSpPr>
        <p:spPr bwMode="auto">
          <a:xfrm>
            <a:off x="1747838" y="5940425"/>
            <a:ext cx="168275" cy="1588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5968" name="Rectangle 127"/>
          <p:cNvSpPr>
            <a:spLocks noChangeArrowheads="1"/>
          </p:cNvSpPr>
          <p:nvPr/>
        </p:nvSpPr>
        <p:spPr bwMode="auto">
          <a:xfrm>
            <a:off x="1441450" y="5240338"/>
            <a:ext cx="266700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1</a:t>
            </a:r>
          </a:p>
        </p:txBody>
      </p:sp>
      <p:sp>
        <p:nvSpPr>
          <p:cNvPr id="35969" name="Rectangle 128"/>
          <p:cNvSpPr>
            <a:spLocks noChangeArrowheads="1"/>
          </p:cNvSpPr>
          <p:nvPr/>
        </p:nvSpPr>
        <p:spPr bwMode="auto">
          <a:xfrm>
            <a:off x="1700213" y="5513388"/>
            <a:ext cx="265112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7</a:t>
            </a:r>
          </a:p>
        </p:txBody>
      </p:sp>
      <p:sp>
        <p:nvSpPr>
          <p:cNvPr id="35970" name="Rectangle 129"/>
          <p:cNvSpPr>
            <a:spLocks noChangeArrowheads="1"/>
          </p:cNvSpPr>
          <p:nvPr/>
        </p:nvSpPr>
        <p:spPr bwMode="auto">
          <a:xfrm>
            <a:off x="1812925" y="5240338"/>
            <a:ext cx="265113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2</a:t>
            </a:r>
          </a:p>
        </p:txBody>
      </p:sp>
      <p:sp>
        <p:nvSpPr>
          <p:cNvPr id="35971" name="Rectangle 130"/>
          <p:cNvSpPr>
            <a:spLocks noChangeArrowheads="1"/>
          </p:cNvSpPr>
          <p:nvPr/>
        </p:nvSpPr>
        <p:spPr bwMode="auto">
          <a:xfrm>
            <a:off x="2200275" y="5240338"/>
            <a:ext cx="266700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0</a:t>
            </a:r>
          </a:p>
        </p:txBody>
      </p:sp>
      <p:sp>
        <p:nvSpPr>
          <p:cNvPr id="35972" name="Rectangle 131"/>
          <p:cNvSpPr>
            <a:spLocks noChangeArrowheads="1"/>
          </p:cNvSpPr>
          <p:nvPr/>
        </p:nvSpPr>
        <p:spPr bwMode="auto">
          <a:xfrm>
            <a:off x="2587625" y="5240338"/>
            <a:ext cx="266700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3</a:t>
            </a:r>
          </a:p>
        </p:txBody>
      </p:sp>
      <p:sp>
        <p:nvSpPr>
          <p:cNvPr id="35973" name="Rectangle 132"/>
          <p:cNvSpPr>
            <a:spLocks noChangeArrowheads="1"/>
          </p:cNvSpPr>
          <p:nvPr/>
        </p:nvSpPr>
        <p:spPr bwMode="auto">
          <a:xfrm>
            <a:off x="2959100" y="5240338"/>
            <a:ext cx="266700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0</a:t>
            </a:r>
          </a:p>
        </p:txBody>
      </p:sp>
      <p:sp>
        <p:nvSpPr>
          <p:cNvPr id="35974" name="Rectangle 133"/>
          <p:cNvSpPr>
            <a:spLocks noChangeArrowheads="1"/>
          </p:cNvSpPr>
          <p:nvPr/>
        </p:nvSpPr>
        <p:spPr bwMode="auto">
          <a:xfrm>
            <a:off x="3344863" y="5240338"/>
            <a:ext cx="268287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4</a:t>
            </a:r>
          </a:p>
        </p:txBody>
      </p:sp>
      <p:sp>
        <p:nvSpPr>
          <p:cNvPr id="35975" name="Rectangle 134"/>
          <p:cNvSpPr>
            <a:spLocks noChangeArrowheads="1"/>
          </p:cNvSpPr>
          <p:nvPr/>
        </p:nvSpPr>
        <p:spPr bwMode="auto">
          <a:xfrm>
            <a:off x="3732213" y="5240338"/>
            <a:ext cx="265112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2</a:t>
            </a:r>
          </a:p>
        </p:txBody>
      </p:sp>
      <p:sp>
        <p:nvSpPr>
          <p:cNvPr id="35976" name="Rectangle 135"/>
          <p:cNvSpPr>
            <a:spLocks noChangeArrowheads="1"/>
          </p:cNvSpPr>
          <p:nvPr/>
        </p:nvSpPr>
        <p:spPr bwMode="auto">
          <a:xfrm>
            <a:off x="4105275" y="5240338"/>
            <a:ext cx="266700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3</a:t>
            </a:r>
          </a:p>
        </p:txBody>
      </p:sp>
      <p:sp>
        <p:nvSpPr>
          <p:cNvPr id="35977" name="Rectangle 136"/>
          <p:cNvSpPr>
            <a:spLocks noChangeArrowheads="1"/>
          </p:cNvSpPr>
          <p:nvPr/>
        </p:nvSpPr>
        <p:spPr bwMode="auto">
          <a:xfrm>
            <a:off x="4494213" y="5240338"/>
            <a:ext cx="266700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0</a:t>
            </a:r>
          </a:p>
        </p:txBody>
      </p:sp>
      <p:sp>
        <p:nvSpPr>
          <p:cNvPr id="35978" name="Rectangle 137"/>
          <p:cNvSpPr>
            <a:spLocks noChangeArrowheads="1"/>
          </p:cNvSpPr>
          <p:nvPr/>
        </p:nvSpPr>
        <p:spPr bwMode="auto">
          <a:xfrm>
            <a:off x="4878388" y="5240338"/>
            <a:ext cx="266700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3</a:t>
            </a:r>
          </a:p>
        </p:txBody>
      </p:sp>
      <p:sp>
        <p:nvSpPr>
          <p:cNvPr id="35979" name="Rectangle 138"/>
          <p:cNvSpPr>
            <a:spLocks noChangeArrowheads="1"/>
          </p:cNvSpPr>
          <p:nvPr/>
        </p:nvSpPr>
        <p:spPr bwMode="auto">
          <a:xfrm>
            <a:off x="5251450" y="5240338"/>
            <a:ext cx="265113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2</a:t>
            </a:r>
          </a:p>
        </p:txBody>
      </p:sp>
      <p:sp>
        <p:nvSpPr>
          <p:cNvPr id="35980" name="Rectangle 139"/>
          <p:cNvSpPr>
            <a:spLocks noChangeArrowheads="1"/>
          </p:cNvSpPr>
          <p:nvPr/>
        </p:nvSpPr>
        <p:spPr bwMode="auto">
          <a:xfrm>
            <a:off x="5641975" y="5240338"/>
            <a:ext cx="266700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1</a:t>
            </a:r>
          </a:p>
        </p:txBody>
      </p:sp>
      <p:sp>
        <p:nvSpPr>
          <p:cNvPr id="35981" name="Rectangle 140"/>
          <p:cNvSpPr>
            <a:spLocks noChangeArrowheads="1"/>
          </p:cNvSpPr>
          <p:nvPr/>
        </p:nvSpPr>
        <p:spPr bwMode="auto">
          <a:xfrm>
            <a:off x="6029325" y="5240338"/>
            <a:ext cx="265113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2</a:t>
            </a:r>
          </a:p>
        </p:txBody>
      </p:sp>
      <p:sp>
        <p:nvSpPr>
          <p:cNvPr id="35982" name="Rectangle 141"/>
          <p:cNvSpPr>
            <a:spLocks noChangeArrowheads="1"/>
          </p:cNvSpPr>
          <p:nvPr/>
        </p:nvSpPr>
        <p:spPr bwMode="auto">
          <a:xfrm>
            <a:off x="6396038" y="5240338"/>
            <a:ext cx="266700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0</a:t>
            </a:r>
          </a:p>
        </p:txBody>
      </p:sp>
      <p:sp>
        <p:nvSpPr>
          <p:cNvPr id="35983" name="Rectangle 142"/>
          <p:cNvSpPr>
            <a:spLocks noChangeArrowheads="1"/>
          </p:cNvSpPr>
          <p:nvPr/>
        </p:nvSpPr>
        <p:spPr bwMode="auto">
          <a:xfrm>
            <a:off x="6788150" y="5240338"/>
            <a:ext cx="266700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1</a:t>
            </a:r>
          </a:p>
        </p:txBody>
      </p:sp>
      <p:sp>
        <p:nvSpPr>
          <p:cNvPr id="35984" name="Rectangle 143"/>
          <p:cNvSpPr>
            <a:spLocks noChangeArrowheads="1"/>
          </p:cNvSpPr>
          <p:nvPr/>
        </p:nvSpPr>
        <p:spPr bwMode="auto">
          <a:xfrm>
            <a:off x="7175500" y="5240338"/>
            <a:ext cx="265113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7</a:t>
            </a:r>
          </a:p>
        </p:txBody>
      </p:sp>
      <p:sp>
        <p:nvSpPr>
          <p:cNvPr id="35985" name="Rectangle 144"/>
          <p:cNvSpPr>
            <a:spLocks noChangeArrowheads="1"/>
          </p:cNvSpPr>
          <p:nvPr/>
        </p:nvSpPr>
        <p:spPr bwMode="auto">
          <a:xfrm>
            <a:off x="989013" y="5527675"/>
            <a:ext cx="152400" cy="604838"/>
          </a:xfrm>
          <a:prstGeom prst="rect">
            <a:avLst/>
          </a:prstGeom>
          <a:solidFill>
            <a:srgbClr val="FFFFFF"/>
          </a:solidFill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986" name="Line 145"/>
          <p:cNvSpPr>
            <a:spLocks noChangeShapeType="1"/>
          </p:cNvSpPr>
          <p:nvPr/>
        </p:nvSpPr>
        <p:spPr bwMode="auto">
          <a:xfrm>
            <a:off x="989013" y="5730875"/>
            <a:ext cx="152400" cy="1588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5987" name="Line 146"/>
          <p:cNvSpPr>
            <a:spLocks noChangeShapeType="1"/>
          </p:cNvSpPr>
          <p:nvPr/>
        </p:nvSpPr>
        <p:spPr bwMode="auto">
          <a:xfrm>
            <a:off x="989013" y="5940425"/>
            <a:ext cx="152400" cy="1588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5988" name="Rectangle 147"/>
          <p:cNvSpPr>
            <a:spLocks noChangeArrowheads="1"/>
          </p:cNvSpPr>
          <p:nvPr/>
        </p:nvSpPr>
        <p:spPr bwMode="auto">
          <a:xfrm>
            <a:off x="666750" y="5240338"/>
            <a:ext cx="265113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7</a:t>
            </a:r>
          </a:p>
        </p:txBody>
      </p:sp>
      <p:sp>
        <p:nvSpPr>
          <p:cNvPr id="35989" name="Rectangle 148"/>
          <p:cNvSpPr>
            <a:spLocks noChangeArrowheads="1"/>
          </p:cNvSpPr>
          <p:nvPr/>
        </p:nvSpPr>
        <p:spPr bwMode="auto">
          <a:xfrm>
            <a:off x="7562850" y="5240338"/>
            <a:ext cx="266700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0</a:t>
            </a:r>
          </a:p>
        </p:txBody>
      </p:sp>
      <p:sp>
        <p:nvSpPr>
          <p:cNvPr id="35990" name="Rectangle 149"/>
          <p:cNvSpPr>
            <a:spLocks noChangeArrowheads="1"/>
          </p:cNvSpPr>
          <p:nvPr/>
        </p:nvSpPr>
        <p:spPr bwMode="auto">
          <a:xfrm>
            <a:off x="7931150" y="5240338"/>
            <a:ext cx="266700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1</a:t>
            </a:r>
          </a:p>
        </p:txBody>
      </p:sp>
      <p:sp>
        <p:nvSpPr>
          <p:cNvPr id="35991" name="Rectangle 150"/>
          <p:cNvSpPr>
            <a:spLocks noChangeArrowheads="1"/>
          </p:cNvSpPr>
          <p:nvPr/>
        </p:nvSpPr>
        <p:spPr bwMode="auto">
          <a:xfrm>
            <a:off x="1317625" y="5718175"/>
            <a:ext cx="266700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0</a:t>
            </a:r>
          </a:p>
        </p:txBody>
      </p:sp>
      <p:sp>
        <p:nvSpPr>
          <p:cNvPr id="35992" name="Rectangle 151"/>
          <p:cNvSpPr>
            <a:spLocks noChangeArrowheads="1"/>
          </p:cNvSpPr>
          <p:nvPr/>
        </p:nvSpPr>
        <p:spPr bwMode="auto">
          <a:xfrm>
            <a:off x="1700213" y="5718175"/>
            <a:ext cx="266700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0</a:t>
            </a:r>
          </a:p>
        </p:txBody>
      </p:sp>
      <p:sp>
        <p:nvSpPr>
          <p:cNvPr id="35993" name="Rectangle 152"/>
          <p:cNvSpPr>
            <a:spLocks noChangeArrowheads="1"/>
          </p:cNvSpPr>
          <p:nvPr/>
        </p:nvSpPr>
        <p:spPr bwMode="auto">
          <a:xfrm>
            <a:off x="933450" y="5513388"/>
            <a:ext cx="265113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7</a:t>
            </a:r>
          </a:p>
        </p:txBody>
      </p:sp>
      <p:sp>
        <p:nvSpPr>
          <p:cNvPr id="35994" name="Rectangle 153"/>
          <p:cNvSpPr>
            <a:spLocks noChangeArrowheads="1"/>
          </p:cNvSpPr>
          <p:nvPr/>
        </p:nvSpPr>
        <p:spPr bwMode="auto">
          <a:xfrm>
            <a:off x="1700213" y="5921375"/>
            <a:ext cx="266700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1</a:t>
            </a:r>
          </a:p>
        </p:txBody>
      </p:sp>
      <p:sp>
        <p:nvSpPr>
          <p:cNvPr id="35995" name="Rectangle 154"/>
          <p:cNvSpPr>
            <a:spLocks noChangeArrowheads="1"/>
          </p:cNvSpPr>
          <p:nvPr/>
        </p:nvSpPr>
        <p:spPr bwMode="auto">
          <a:xfrm>
            <a:off x="2135188" y="5527675"/>
            <a:ext cx="152400" cy="604838"/>
          </a:xfrm>
          <a:prstGeom prst="rect">
            <a:avLst/>
          </a:prstGeom>
          <a:solidFill>
            <a:srgbClr val="FFFFFF"/>
          </a:solidFill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996" name="Line 155"/>
          <p:cNvSpPr>
            <a:spLocks noChangeShapeType="1"/>
          </p:cNvSpPr>
          <p:nvPr/>
        </p:nvSpPr>
        <p:spPr bwMode="auto">
          <a:xfrm>
            <a:off x="2135188" y="5730875"/>
            <a:ext cx="152400" cy="1588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5997" name="Line 156"/>
          <p:cNvSpPr>
            <a:spLocks noChangeShapeType="1"/>
          </p:cNvSpPr>
          <p:nvPr/>
        </p:nvSpPr>
        <p:spPr bwMode="auto">
          <a:xfrm>
            <a:off x="2135188" y="5940425"/>
            <a:ext cx="152400" cy="1588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5998" name="Rectangle 157"/>
          <p:cNvSpPr>
            <a:spLocks noChangeArrowheads="1"/>
          </p:cNvSpPr>
          <p:nvPr/>
        </p:nvSpPr>
        <p:spPr bwMode="auto">
          <a:xfrm>
            <a:off x="2070100" y="5518150"/>
            <a:ext cx="265113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2</a:t>
            </a:r>
          </a:p>
        </p:txBody>
      </p:sp>
      <p:sp>
        <p:nvSpPr>
          <p:cNvPr id="35999" name="Rectangle 158"/>
          <p:cNvSpPr>
            <a:spLocks noChangeArrowheads="1"/>
          </p:cNvSpPr>
          <p:nvPr/>
        </p:nvSpPr>
        <p:spPr bwMode="auto">
          <a:xfrm>
            <a:off x="2079625" y="5727700"/>
            <a:ext cx="266700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0</a:t>
            </a:r>
          </a:p>
        </p:txBody>
      </p:sp>
      <p:sp>
        <p:nvSpPr>
          <p:cNvPr id="36000" name="Rectangle 159"/>
          <p:cNvSpPr>
            <a:spLocks noChangeArrowheads="1"/>
          </p:cNvSpPr>
          <p:nvPr/>
        </p:nvSpPr>
        <p:spPr bwMode="auto">
          <a:xfrm>
            <a:off x="2076450" y="5921375"/>
            <a:ext cx="266700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1</a:t>
            </a:r>
          </a:p>
        </p:txBody>
      </p:sp>
      <p:sp>
        <p:nvSpPr>
          <p:cNvPr id="36001" name="Rectangle 160"/>
          <p:cNvSpPr>
            <a:spLocks noChangeArrowheads="1"/>
          </p:cNvSpPr>
          <p:nvPr/>
        </p:nvSpPr>
        <p:spPr bwMode="auto">
          <a:xfrm>
            <a:off x="2894013" y="5527675"/>
            <a:ext cx="168275" cy="604838"/>
          </a:xfrm>
          <a:prstGeom prst="rect">
            <a:avLst/>
          </a:prstGeom>
          <a:solidFill>
            <a:srgbClr val="FFFFFF"/>
          </a:solidFill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002" name="Line 161"/>
          <p:cNvSpPr>
            <a:spLocks noChangeShapeType="1"/>
          </p:cNvSpPr>
          <p:nvPr/>
        </p:nvSpPr>
        <p:spPr bwMode="auto">
          <a:xfrm>
            <a:off x="2894013" y="5730875"/>
            <a:ext cx="168275" cy="1588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6003" name="Line 162"/>
          <p:cNvSpPr>
            <a:spLocks noChangeShapeType="1"/>
          </p:cNvSpPr>
          <p:nvPr/>
        </p:nvSpPr>
        <p:spPr bwMode="auto">
          <a:xfrm>
            <a:off x="2894013" y="5940425"/>
            <a:ext cx="168275" cy="1588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6004" name="Rectangle 163"/>
          <p:cNvSpPr>
            <a:spLocks noChangeArrowheads="1"/>
          </p:cNvSpPr>
          <p:nvPr/>
        </p:nvSpPr>
        <p:spPr bwMode="auto">
          <a:xfrm>
            <a:off x="2846388" y="5513388"/>
            <a:ext cx="265112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2</a:t>
            </a:r>
          </a:p>
        </p:txBody>
      </p:sp>
      <p:sp>
        <p:nvSpPr>
          <p:cNvPr id="36005" name="Rectangle 164"/>
          <p:cNvSpPr>
            <a:spLocks noChangeArrowheads="1"/>
          </p:cNvSpPr>
          <p:nvPr/>
        </p:nvSpPr>
        <p:spPr bwMode="auto">
          <a:xfrm>
            <a:off x="2847975" y="5718175"/>
            <a:ext cx="266700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0</a:t>
            </a:r>
          </a:p>
        </p:txBody>
      </p:sp>
      <p:sp>
        <p:nvSpPr>
          <p:cNvPr id="36006" name="Rectangle 165"/>
          <p:cNvSpPr>
            <a:spLocks noChangeArrowheads="1"/>
          </p:cNvSpPr>
          <p:nvPr/>
        </p:nvSpPr>
        <p:spPr bwMode="auto">
          <a:xfrm>
            <a:off x="2846388" y="5930900"/>
            <a:ext cx="266700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3</a:t>
            </a:r>
          </a:p>
        </p:txBody>
      </p:sp>
      <p:sp>
        <p:nvSpPr>
          <p:cNvPr id="36007" name="Rectangle 166"/>
          <p:cNvSpPr>
            <a:spLocks noChangeArrowheads="1"/>
          </p:cNvSpPr>
          <p:nvPr/>
        </p:nvSpPr>
        <p:spPr bwMode="auto">
          <a:xfrm>
            <a:off x="3668713" y="5527675"/>
            <a:ext cx="152400" cy="604838"/>
          </a:xfrm>
          <a:prstGeom prst="rect">
            <a:avLst/>
          </a:prstGeom>
          <a:solidFill>
            <a:srgbClr val="FFFFFF"/>
          </a:solidFill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008" name="Line 167"/>
          <p:cNvSpPr>
            <a:spLocks noChangeShapeType="1"/>
          </p:cNvSpPr>
          <p:nvPr/>
        </p:nvSpPr>
        <p:spPr bwMode="auto">
          <a:xfrm>
            <a:off x="3668713" y="5730875"/>
            <a:ext cx="152400" cy="1588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6009" name="Line 168"/>
          <p:cNvSpPr>
            <a:spLocks noChangeShapeType="1"/>
          </p:cNvSpPr>
          <p:nvPr/>
        </p:nvSpPr>
        <p:spPr bwMode="auto">
          <a:xfrm>
            <a:off x="3668713" y="5940425"/>
            <a:ext cx="152400" cy="1588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6010" name="Rectangle 169"/>
          <p:cNvSpPr>
            <a:spLocks noChangeArrowheads="1"/>
          </p:cNvSpPr>
          <p:nvPr/>
        </p:nvSpPr>
        <p:spPr bwMode="auto">
          <a:xfrm>
            <a:off x="3613150" y="5513388"/>
            <a:ext cx="265113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2</a:t>
            </a:r>
          </a:p>
        </p:txBody>
      </p:sp>
      <p:sp>
        <p:nvSpPr>
          <p:cNvPr id="36011" name="Rectangle 170"/>
          <p:cNvSpPr>
            <a:spLocks noChangeArrowheads="1"/>
          </p:cNvSpPr>
          <p:nvPr/>
        </p:nvSpPr>
        <p:spPr bwMode="auto">
          <a:xfrm>
            <a:off x="3602038" y="5715000"/>
            <a:ext cx="268287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4</a:t>
            </a:r>
          </a:p>
        </p:txBody>
      </p:sp>
      <p:sp>
        <p:nvSpPr>
          <p:cNvPr id="36012" name="Rectangle 171"/>
          <p:cNvSpPr>
            <a:spLocks noChangeArrowheads="1"/>
          </p:cNvSpPr>
          <p:nvPr/>
        </p:nvSpPr>
        <p:spPr bwMode="auto">
          <a:xfrm>
            <a:off x="3603625" y="5930900"/>
            <a:ext cx="266700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3</a:t>
            </a:r>
          </a:p>
        </p:txBody>
      </p:sp>
      <p:sp>
        <p:nvSpPr>
          <p:cNvPr id="36013" name="Rectangle 172"/>
          <p:cNvSpPr>
            <a:spLocks noChangeArrowheads="1"/>
          </p:cNvSpPr>
          <p:nvPr/>
        </p:nvSpPr>
        <p:spPr bwMode="auto">
          <a:xfrm>
            <a:off x="4816475" y="5527675"/>
            <a:ext cx="150813" cy="604838"/>
          </a:xfrm>
          <a:prstGeom prst="rect">
            <a:avLst/>
          </a:prstGeom>
          <a:solidFill>
            <a:srgbClr val="FFFFFF"/>
          </a:solidFill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014" name="Line 173"/>
          <p:cNvSpPr>
            <a:spLocks noChangeShapeType="1"/>
          </p:cNvSpPr>
          <p:nvPr/>
        </p:nvSpPr>
        <p:spPr bwMode="auto">
          <a:xfrm>
            <a:off x="4816475" y="5730875"/>
            <a:ext cx="150813" cy="1588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6015" name="Line 174"/>
          <p:cNvSpPr>
            <a:spLocks noChangeShapeType="1"/>
          </p:cNvSpPr>
          <p:nvPr/>
        </p:nvSpPr>
        <p:spPr bwMode="auto">
          <a:xfrm>
            <a:off x="4816475" y="5940425"/>
            <a:ext cx="150813" cy="1588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6016" name="Rectangle 175"/>
          <p:cNvSpPr>
            <a:spLocks noChangeArrowheads="1"/>
          </p:cNvSpPr>
          <p:nvPr/>
        </p:nvSpPr>
        <p:spPr bwMode="auto">
          <a:xfrm>
            <a:off x="4770438" y="5503863"/>
            <a:ext cx="265112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2</a:t>
            </a:r>
          </a:p>
        </p:txBody>
      </p:sp>
      <p:sp>
        <p:nvSpPr>
          <p:cNvPr id="36017" name="Rectangle 176"/>
          <p:cNvSpPr>
            <a:spLocks noChangeArrowheads="1"/>
          </p:cNvSpPr>
          <p:nvPr/>
        </p:nvSpPr>
        <p:spPr bwMode="auto">
          <a:xfrm>
            <a:off x="4764088" y="5727700"/>
            <a:ext cx="266700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0</a:t>
            </a:r>
          </a:p>
        </p:txBody>
      </p:sp>
      <p:sp>
        <p:nvSpPr>
          <p:cNvPr id="36018" name="Rectangle 177"/>
          <p:cNvSpPr>
            <a:spLocks noChangeArrowheads="1"/>
          </p:cNvSpPr>
          <p:nvPr/>
        </p:nvSpPr>
        <p:spPr bwMode="auto">
          <a:xfrm>
            <a:off x="4760913" y="5921375"/>
            <a:ext cx="266700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3</a:t>
            </a:r>
          </a:p>
        </p:txBody>
      </p:sp>
      <p:sp>
        <p:nvSpPr>
          <p:cNvPr id="36019" name="Rectangle 178"/>
          <p:cNvSpPr>
            <a:spLocks noChangeArrowheads="1"/>
          </p:cNvSpPr>
          <p:nvPr/>
        </p:nvSpPr>
        <p:spPr bwMode="auto">
          <a:xfrm>
            <a:off x="5962650" y="5527675"/>
            <a:ext cx="150813" cy="604838"/>
          </a:xfrm>
          <a:prstGeom prst="rect">
            <a:avLst/>
          </a:prstGeom>
          <a:solidFill>
            <a:srgbClr val="FFFFFF"/>
          </a:solidFill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020" name="Line 179"/>
          <p:cNvSpPr>
            <a:spLocks noChangeShapeType="1"/>
          </p:cNvSpPr>
          <p:nvPr/>
        </p:nvSpPr>
        <p:spPr bwMode="auto">
          <a:xfrm>
            <a:off x="5962650" y="5730875"/>
            <a:ext cx="150813" cy="1588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6021" name="Line 180"/>
          <p:cNvSpPr>
            <a:spLocks noChangeShapeType="1"/>
          </p:cNvSpPr>
          <p:nvPr/>
        </p:nvSpPr>
        <p:spPr bwMode="auto">
          <a:xfrm>
            <a:off x="5962650" y="5940425"/>
            <a:ext cx="150813" cy="1588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6022" name="Rectangle 181"/>
          <p:cNvSpPr>
            <a:spLocks noChangeArrowheads="1"/>
          </p:cNvSpPr>
          <p:nvPr/>
        </p:nvSpPr>
        <p:spPr bwMode="auto">
          <a:xfrm>
            <a:off x="5897563" y="5513388"/>
            <a:ext cx="265112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2</a:t>
            </a:r>
          </a:p>
        </p:txBody>
      </p:sp>
      <p:sp>
        <p:nvSpPr>
          <p:cNvPr id="36023" name="Rectangle 182"/>
          <p:cNvSpPr>
            <a:spLocks noChangeArrowheads="1"/>
          </p:cNvSpPr>
          <p:nvPr/>
        </p:nvSpPr>
        <p:spPr bwMode="auto">
          <a:xfrm>
            <a:off x="5900738" y="5727700"/>
            <a:ext cx="266700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0</a:t>
            </a:r>
          </a:p>
        </p:txBody>
      </p:sp>
      <p:sp>
        <p:nvSpPr>
          <p:cNvPr id="36024" name="Rectangle 183"/>
          <p:cNvSpPr>
            <a:spLocks noChangeArrowheads="1"/>
          </p:cNvSpPr>
          <p:nvPr/>
        </p:nvSpPr>
        <p:spPr bwMode="auto">
          <a:xfrm>
            <a:off x="5897563" y="5921375"/>
            <a:ext cx="266700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1</a:t>
            </a:r>
          </a:p>
        </p:txBody>
      </p:sp>
      <p:sp>
        <p:nvSpPr>
          <p:cNvPr id="36025" name="Rectangle 184"/>
          <p:cNvSpPr>
            <a:spLocks noChangeArrowheads="1"/>
          </p:cNvSpPr>
          <p:nvPr/>
        </p:nvSpPr>
        <p:spPr bwMode="auto">
          <a:xfrm>
            <a:off x="7496175" y="5527675"/>
            <a:ext cx="152400" cy="604838"/>
          </a:xfrm>
          <a:prstGeom prst="rect">
            <a:avLst/>
          </a:prstGeom>
          <a:solidFill>
            <a:srgbClr val="FFFFFF"/>
          </a:solidFill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026" name="Line 185"/>
          <p:cNvSpPr>
            <a:spLocks noChangeShapeType="1"/>
          </p:cNvSpPr>
          <p:nvPr/>
        </p:nvSpPr>
        <p:spPr bwMode="auto">
          <a:xfrm>
            <a:off x="7496175" y="5730875"/>
            <a:ext cx="152400" cy="1588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6027" name="Line 186"/>
          <p:cNvSpPr>
            <a:spLocks noChangeShapeType="1"/>
          </p:cNvSpPr>
          <p:nvPr/>
        </p:nvSpPr>
        <p:spPr bwMode="auto">
          <a:xfrm>
            <a:off x="7496175" y="5940425"/>
            <a:ext cx="152400" cy="1588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6028" name="Rectangle 187"/>
          <p:cNvSpPr>
            <a:spLocks noChangeArrowheads="1"/>
          </p:cNvSpPr>
          <p:nvPr/>
        </p:nvSpPr>
        <p:spPr bwMode="auto">
          <a:xfrm>
            <a:off x="7440613" y="5513388"/>
            <a:ext cx="265112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7</a:t>
            </a:r>
          </a:p>
        </p:txBody>
      </p:sp>
      <p:sp>
        <p:nvSpPr>
          <p:cNvPr id="36029" name="Rectangle 188"/>
          <p:cNvSpPr>
            <a:spLocks noChangeArrowheads="1"/>
          </p:cNvSpPr>
          <p:nvPr/>
        </p:nvSpPr>
        <p:spPr bwMode="auto">
          <a:xfrm>
            <a:off x="7445375" y="5718175"/>
            <a:ext cx="266700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0</a:t>
            </a:r>
          </a:p>
        </p:txBody>
      </p:sp>
      <p:sp>
        <p:nvSpPr>
          <p:cNvPr id="36030" name="Rectangle 189"/>
          <p:cNvSpPr>
            <a:spLocks noChangeArrowheads="1"/>
          </p:cNvSpPr>
          <p:nvPr/>
        </p:nvSpPr>
        <p:spPr bwMode="auto">
          <a:xfrm>
            <a:off x="7439025" y="5911850"/>
            <a:ext cx="266700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1</a:t>
            </a:r>
          </a:p>
        </p:txBody>
      </p:sp>
      <p:sp>
        <p:nvSpPr>
          <p:cNvPr id="36031" name="Rectangle 190"/>
          <p:cNvSpPr>
            <a:spLocks noChangeArrowheads="1"/>
          </p:cNvSpPr>
          <p:nvPr/>
        </p:nvSpPr>
        <p:spPr bwMode="auto">
          <a:xfrm>
            <a:off x="817563" y="6215063"/>
            <a:ext cx="1089025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Page frames</a:t>
            </a:r>
          </a:p>
        </p:txBody>
      </p:sp>
      <p:sp>
        <p:nvSpPr>
          <p:cNvPr id="36032" name="Rectangle 191"/>
          <p:cNvSpPr>
            <a:spLocks noChangeArrowheads="1"/>
          </p:cNvSpPr>
          <p:nvPr/>
        </p:nvSpPr>
        <p:spPr bwMode="auto">
          <a:xfrm>
            <a:off x="749300" y="5005388"/>
            <a:ext cx="1385888" cy="25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latin typeface="Arial" charset="0"/>
              </a:rPr>
              <a:t>Reference string</a:t>
            </a:r>
          </a:p>
        </p:txBody>
      </p:sp>
      <p:pic>
        <p:nvPicPr>
          <p:cNvPr id="194" name="Picture 193" descr="RIMT University">
            <a:extLst>
              <a:ext uri="{FF2B5EF4-FFF2-40B4-BE49-F238E27FC236}">
                <a16:creationId xmlns:lc="http://schemas.openxmlformats.org/drawingml/2006/lockedCanvas"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6501" y="80962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lc="http://schemas.openxmlformats.org/drawingml/2006/lockedCanvas"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5" name="Rectangle 194">
            <a:extLst>
              <a:ext uri="{FF2B5EF4-FFF2-40B4-BE49-F238E27FC236}">
                <a16:creationId xmlns:lc="http://schemas.openxmlformats.org/drawingml/2006/lockedCanvas"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89851" y="6472237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774</Words>
  <Application>Microsoft Office PowerPoint</Application>
  <PresentationFormat>On-screen Show (4:3)</PresentationFormat>
  <Paragraphs>342</Paragraphs>
  <Slides>8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    COMPUTER ARCHITECTURE BTCS-2301    </vt:lpstr>
      <vt:lpstr>Topic:- Virtual Memory</vt:lpstr>
      <vt:lpstr>VIRTUAL  MEMORY</vt:lpstr>
      <vt:lpstr>ADDRESS  MAPPING</vt:lpstr>
      <vt:lpstr>ASSOCIATIVE  MEMORY  PAGE  TABLE</vt:lpstr>
      <vt:lpstr>PAGE  FAULT</vt:lpstr>
      <vt:lpstr>PAGE  REPLACEMENT</vt:lpstr>
      <vt:lpstr>PAGE  REPLACEMENT  ALGORITHMS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COMPUTER ARCHITECTURE BTCS-2301</dc:title>
  <dc:creator>Intel</dc:creator>
  <cp:lastModifiedBy>Intel</cp:lastModifiedBy>
  <cp:revision>3</cp:revision>
  <dcterms:created xsi:type="dcterms:W3CDTF">2023-06-20T08:14:48Z</dcterms:created>
  <dcterms:modified xsi:type="dcterms:W3CDTF">2023-06-20T10:00:24Z</dcterms:modified>
</cp:coreProperties>
</file>