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9"/>
  </p:notesMasterIdLst>
  <p:sldIdLst>
    <p:sldId id="292" r:id="rId2"/>
    <p:sldId id="289" r:id="rId3"/>
    <p:sldId id="290" r:id="rId4"/>
    <p:sldId id="284" r:id="rId5"/>
    <p:sldId id="285" r:id="rId6"/>
    <p:sldId id="257" r:id="rId7"/>
    <p:sldId id="258" r:id="rId8"/>
    <p:sldId id="259" r:id="rId9"/>
    <p:sldId id="260" r:id="rId10"/>
    <p:sldId id="262" r:id="rId11"/>
    <p:sldId id="263" r:id="rId12"/>
    <p:sldId id="264" r:id="rId13"/>
    <p:sldId id="266" r:id="rId14"/>
    <p:sldId id="268" r:id="rId15"/>
    <p:sldId id="270" r:id="rId16"/>
    <p:sldId id="271" r:id="rId17"/>
    <p:sldId id="272" r:id="rId18"/>
    <p:sldId id="273" r:id="rId19"/>
    <p:sldId id="275" r:id="rId20"/>
    <p:sldId id="276" r:id="rId21"/>
    <p:sldId id="277" r:id="rId22"/>
    <p:sldId id="279" r:id="rId23"/>
    <p:sldId id="280" r:id="rId24"/>
    <p:sldId id="281" r:id="rId25"/>
    <p:sldId id="286" r:id="rId26"/>
    <p:sldId id="291" r:id="rId27"/>
    <p:sldId id="287" r:id="rId28"/>
  </p:sldIdLst>
  <p:sldSz cx="9144000" cy="6858000" type="screen4x3"/>
  <p:notesSz cx="6858000" cy="9144000"/>
  <p:defaultTextStyle>
    <a:defPPr>
      <a:defRPr lang="en-US"/>
    </a:defPPr>
    <a:lvl1pPr marL="0" algn="l" defTabSz="9142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08" algn="l" defTabSz="9142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18" algn="l" defTabSz="9142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27" algn="l" defTabSz="9142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36" algn="l" defTabSz="9142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43" algn="l" defTabSz="9142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52" algn="l" defTabSz="9142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760" algn="l" defTabSz="9142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868" algn="l" defTabSz="9142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8DF5A7-E9E6-4912-8AD0-C771BE6CED8C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89ADDD-205A-4C64-9CC5-15EA6FA658C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2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08" algn="l" defTabSz="9142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18" algn="l" defTabSz="9142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27" algn="l" defTabSz="9142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36" algn="l" defTabSz="9142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543" algn="l" defTabSz="9142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52" algn="l" defTabSz="9142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60" algn="l" defTabSz="9142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868" algn="l" defTabSz="9142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F47C5FE-D65A-4421-902F-5ABA72E8DF1C}" type="slidenum">
              <a:rPr lang="en-US" smtClean="0">
                <a:latin typeface="Helvetica" pitchFamily="34" charset="0"/>
              </a:rPr>
              <a:pPr/>
              <a:t>3</a:t>
            </a:fld>
            <a:endParaRPr lang="en-US" dirty="0" smtClean="0">
              <a:latin typeface="Helvetica" pitchFamily="34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D459C4-B354-4D28-BAE9-32A0B1E0AA6F}" type="slidenum">
              <a:rPr lang="en-US" smtClean="0">
                <a:latin typeface="Helvetica" pitchFamily="34" charset="0"/>
              </a:rPr>
              <a:pPr/>
              <a:t>13</a:t>
            </a:fld>
            <a:endParaRPr lang="en-US" smtClean="0">
              <a:latin typeface="Helvetica" pitchFamily="34" charset="0"/>
            </a:endParaRPr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CC9863-CF21-4B2B-871E-558697C4F3F2}" type="slidenum">
              <a:rPr lang="en-US" smtClean="0">
                <a:latin typeface="Helvetica" pitchFamily="34" charset="0"/>
              </a:rPr>
              <a:pPr/>
              <a:t>14</a:t>
            </a:fld>
            <a:endParaRPr lang="en-US" smtClean="0">
              <a:latin typeface="Helvetic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E0E77F-36DD-45E4-B959-C23B4D8005B7}" type="slidenum">
              <a:rPr lang="en-US" smtClean="0">
                <a:latin typeface="Helvetica" pitchFamily="34" charset="0"/>
              </a:rPr>
              <a:pPr/>
              <a:t>15</a:t>
            </a:fld>
            <a:endParaRPr lang="en-US" smtClean="0">
              <a:latin typeface="Helvetica" pitchFamily="34" charset="0"/>
            </a:endParaRPr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7F6E5C-D85A-4327-9A40-55A70B8C30C4}" type="slidenum">
              <a:rPr lang="en-US" smtClean="0">
                <a:latin typeface="Helvetica" pitchFamily="34" charset="0"/>
              </a:rPr>
              <a:pPr/>
              <a:t>16</a:t>
            </a:fld>
            <a:endParaRPr lang="en-US" smtClean="0">
              <a:latin typeface="Helvetica" pitchFamily="34" charset="0"/>
            </a:endParaRPr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668FC9E-38FA-43A2-83FD-C88A424510C4}" type="slidenum">
              <a:rPr lang="en-US" smtClean="0">
                <a:latin typeface="Helvetica" pitchFamily="34" charset="0"/>
              </a:rPr>
              <a:pPr/>
              <a:t>17</a:t>
            </a:fld>
            <a:endParaRPr lang="en-US" smtClean="0">
              <a:latin typeface="Helvetica" pitchFamily="34" charset="0"/>
            </a:endParaRPr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AB4A1C-FE97-4E3A-A3B3-EE631D1D84F3}" type="slidenum">
              <a:rPr lang="en-US" smtClean="0">
                <a:latin typeface="Helvetica" pitchFamily="34" charset="0"/>
              </a:rPr>
              <a:pPr/>
              <a:t>18</a:t>
            </a:fld>
            <a:endParaRPr lang="en-US" smtClean="0">
              <a:latin typeface="Helvetica" pitchFamily="34" charset="0"/>
            </a:endParaRPr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D85ED10-9ACD-4EB3-9048-A2648FF2711D}" type="slidenum">
              <a:rPr lang="en-US" smtClean="0">
                <a:latin typeface="Helvetica" pitchFamily="34" charset="0"/>
              </a:rPr>
              <a:pPr/>
              <a:t>19</a:t>
            </a:fld>
            <a:endParaRPr lang="en-US" smtClean="0">
              <a:latin typeface="Helvetica" pitchFamily="34" charset="0"/>
            </a:endParaRPr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B58525-248B-4016-96D6-2369FBE5E8DD}" type="slidenum">
              <a:rPr lang="en-US" smtClean="0">
                <a:latin typeface="Helvetica" pitchFamily="34" charset="0"/>
              </a:rPr>
              <a:pPr/>
              <a:t>20</a:t>
            </a:fld>
            <a:endParaRPr lang="en-US" smtClean="0">
              <a:latin typeface="Helvetica" pitchFamily="34" charset="0"/>
            </a:endParaRPr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AFC57A2-9EA4-4193-A542-D7CF58330F1F}" type="slidenum">
              <a:rPr lang="en-US" smtClean="0">
                <a:latin typeface="Helvetica" pitchFamily="34" charset="0"/>
              </a:rPr>
              <a:pPr/>
              <a:t>21</a:t>
            </a:fld>
            <a:endParaRPr lang="en-US" smtClean="0">
              <a:latin typeface="Helvetica" pitchFamily="34" charset="0"/>
            </a:endParaRPr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A432FD-03C3-415A-BAB8-AD22F8C19F2F}" type="slidenum">
              <a:rPr lang="en-US" smtClean="0">
                <a:latin typeface="Helvetica" pitchFamily="34" charset="0"/>
              </a:rPr>
              <a:pPr/>
              <a:t>22</a:t>
            </a:fld>
            <a:endParaRPr lang="en-US" smtClean="0">
              <a:latin typeface="Helvetica" pitchFamily="34" charset="0"/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6C4672-11B5-4C6A-8779-BCBB87B10C26}" type="slidenum">
              <a:rPr lang="en-US" smtClean="0">
                <a:latin typeface="Helvetica" pitchFamily="34" charset="0"/>
              </a:rPr>
              <a:pPr/>
              <a:t>4</a:t>
            </a:fld>
            <a:endParaRPr lang="en-US" smtClean="0">
              <a:latin typeface="Helvetica" pitchFamily="34" charset="0"/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38C09E-8540-466F-81C7-CECC0B6943F9}" type="slidenum">
              <a:rPr lang="en-US" smtClean="0">
                <a:latin typeface="Helvetica" pitchFamily="34" charset="0"/>
              </a:rPr>
              <a:pPr/>
              <a:t>23</a:t>
            </a:fld>
            <a:endParaRPr lang="en-US" smtClean="0">
              <a:latin typeface="Helvetica" pitchFamily="34" charset="0"/>
            </a:endParaRPr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93EFF9-372D-456A-988B-C1294F351F38}" type="slidenum">
              <a:rPr lang="en-US" smtClean="0">
                <a:latin typeface="Helvetica" pitchFamily="34" charset="0"/>
              </a:rPr>
              <a:pPr/>
              <a:t>24</a:t>
            </a:fld>
            <a:endParaRPr lang="en-US" smtClean="0">
              <a:latin typeface="Helvetica" pitchFamily="34" charset="0"/>
            </a:endParaRPr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43261C7-8D2F-4E96-990C-65C31C845476}" type="slidenum">
              <a:rPr lang="en-US"/>
              <a:pPr/>
              <a:t>26</a:t>
            </a:fld>
            <a:endParaRPr lang="en-US"/>
          </a:p>
        </p:txBody>
      </p:sp>
      <p:sp>
        <p:nvSpPr>
          <p:cNvPr id="137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ln/>
        </p:spPr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F7CE37-411C-4D0F-850C-3BFB68725AAF}" type="slidenum">
              <a:rPr lang="en-US" smtClean="0">
                <a:latin typeface="Helvetica" pitchFamily="34" charset="0"/>
              </a:rPr>
              <a:pPr/>
              <a:t>5</a:t>
            </a:fld>
            <a:endParaRPr lang="en-US" smtClean="0">
              <a:latin typeface="Helvetica" pitchFamily="34" charset="0"/>
            </a:endParaRPr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56B0DD-05CD-4836-8204-E17DF2459B1C}" type="slidenum">
              <a:rPr lang="en-US" smtClean="0">
                <a:latin typeface="Helvetica" pitchFamily="34" charset="0"/>
              </a:rPr>
              <a:pPr/>
              <a:t>6</a:t>
            </a:fld>
            <a:endParaRPr lang="en-US" smtClean="0">
              <a:latin typeface="Helvetica" pitchFamily="34" charset="0"/>
            </a:endParaRPr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D8A255-6C4F-49DF-ADD6-91A5C3D945C9}" type="slidenum">
              <a:rPr lang="en-US" smtClean="0">
                <a:latin typeface="Helvetica" pitchFamily="34" charset="0"/>
              </a:rPr>
              <a:pPr/>
              <a:t>7</a:t>
            </a:fld>
            <a:endParaRPr lang="en-US" smtClean="0">
              <a:latin typeface="Helvetica" pitchFamily="34" charset="0"/>
            </a:endParaRPr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258C51-6897-491C-9873-D8B501D4512A}" type="slidenum">
              <a:rPr lang="en-US" smtClean="0">
                <a:latin typeface="Helvetica" pitchFamily="34" charset="0"/>
              </a:rPr>
              <a:pPr/>
              <a:t>8</a:t>
            </a:fld>
            <a:endParaRPr lang="en-US" smtClean="0">
              <a:latin typeface="Helvetica" pitchFamily="34" charset="0"/>
            </a:endParaRPr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9136749-9436-4E74-86D0-49B84258A864}" type="slidenum">
              <a:rPr lang="en-US" smtClean="0">
                <a:latin typeface="Helvetica" pitchFamily="34" charset="0"/>
              </a:rPr>
              <a:pPr/>
              <a:t>10</a:t>
            </a:fld>
            <a:endParaRPr lang="en-US" smtClean="0">
              <a:latin typeface="Helvetica" pitchFamily="34" charset="0"/>
            </a:endParaRPr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62E512-9A70-4B81-9E0E-71454B710B4F}" type="slidenum">
              <a:rPr lang="en-US" smtClean="0">
                <a:latin typeface="Helvetica" pitchFamily="34" charset="0"/>
              </a:rPr>
              <a:pPr/>
              <a:t>11</a:t>
            </a:fld>
            <a:endParaRPr lang="en-US" smtClean="0">
              <a:latin typeface="Helvetica" pitchFamily="34" charset="0"/>
            </a:endParaRPr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DF8B314-904D-46E2-AAE2-2EE432CC38CC}" type="slidenum">
              <a:rPr lang="en-US" smtClean="0">
                <a:latin typeface="Helvetica" pitchFamily="34" charset="0"/>
              </a:rPr>
              <a:pPr/>
              <a:t>12</a:t>
            </a:fld>
            <a:endParaRPr lang="en-US" smtClean="0">
              <a:latin typeface="Helvetica" pitchFamily="34" charset="0"/>
            </a:endParaRPr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D3A07-76CD-47EF-899E-5654472BEC76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1EF23-DCC1-459A-ABD9-3C8ECEF60E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D3A07-76CD-47EF-899E-5654472BEC76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1EF23-DCC1-459A-ABD9-3C8ECEF60E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3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D3A07-76CD-47EF-899E-5654472BEC76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1EF23-DCC1-459A-ABD9-3C8ECEF60E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D3A07-76CD-47EF-899E-5654472BEC76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1EF23-DCC1-459A-ABD9-3C8ECEF60E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D3A07-76CD-47EF-899E-5654472BEC76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1EF23-DCC1-459A-ABD9-3C8ECEF60E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D3A07-76CD-47EF-899E-5654472BEC76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1EF23-DCC1-459A-ABD9-3C8ECEF60E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D3A07-76CD-47EF-899E-5654472BEC76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1EF23-DCC1-459A-ABD9-3C8ECEF60E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D3A07-76CD-47EF-899E-5654472BEC76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1EF23-DCC1-459A-ABD9-3C8ECEF60E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D3A07-76CD-47EF-899E-5654472BEC76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1EF23-DCC1-459A-ABD9-3C8ECEF60E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5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3" indent="0">
              <a:buNone/>
              <a:defRPr sz="900"/>
            </a:lvl7pPr>
            <a:lvl8pPr marL="3200240" indent="0">
              <a:buNone/>
              <a:defRPr sz="900"/>
            </a:lvl8pPr>
            <a:lvl9pPr marL="3657417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D3A07-76CD-47EF-899E-5654472BEC76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1EF23-DCC1-459A-ABD9-3C8ECEF60E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3" indent="0">
              <a:buNone/>
              <a:defRPr sz="900"/>
            </a:lvl7pPr>
            <a:lvl8pPr marL="3200240" indent="0">
              <a:buNone/>
              <a:defRPr sz="900"/>
            </a:lvl8pPr>
            <a:lvl9pPr marL="3657417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D3A07-76CD-47EF-899E-5654472BEC76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1EF23-DCC1-459A-ABD9-3C8ECEF60E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5" tIns="45718" rIns="91435" bIns="4571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5"/>
            <a:ext cx="8229600" cy="4525963"/>
          </a:xfrm>
          <a:prstGeom prst="rect">
            <a:avLst/>
          </a:prstGeom>
        </p:spPr>
        <p:txBody>
          <a:bodyPr vert="horz" lIns="91435" tIns="45718" rIns="91435" bIns="4571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1D3A07-76CD-47EF-899E-5654472BEC76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1EF23-DCC1-459A-ABD9-3C8ECEF60E6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354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3" indent="-342883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3" indent="-285736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3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7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1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3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7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Operating System/ BTCS-2401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125445" y="6392864"/>
            <a:ext cx="4018557" cy="365125"/>
          </a:xfrm>
          <a:prstGeom prst="rect">
            <a:avLst/>
          </a:prstGeom>
        </p:spPr>
        <p:txBody>
          <a:bodyPr vert="horz" lIns="91431" tIns="45716" rIns="91431" bIns="45716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5114934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4th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1949"/>
            <a:ext cx="8229600" cy="867747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smtClean="0"/>
              <a:t>Implementation of Page Table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175659"/>
            <a:ext cx="7804150" cy="5066522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Page table is kept in main memory</a:t>
            </a:r>
          </a:p>
          <a:p>
            <a:endParaRPr lang="en-US" sz="800" dirty="0" smtClean="0"/>
          </a:p>
          <a:p>
            <a:r>
              <a:rPr lang="en-US" dirty="0" smtClean="0"/>
              <a:t>Page-table base register(PTBR) points to the page table</a:t>
            </a:r>
          </a:p>
          <a:p>
            <a:endParaRPr lang="en-US" sz="800" dirty="0" smtClean="0"/>
          </a:p>
          <a:p>
            <a:r>
              <a:rPr lang="en-US" dirty="0" smtClean="0"/>
              <a:t>Page-table length register(PTLR) indicates size of the page table</a:t>
            </a:r>
          </a:p>
          <a:p>
            <a:endParaRPr lang="en-US" sz="800" dirty="0" smtClean="0"/>
          </a:p>
          <a:p>
            <a:r>
              <a:rPr lang="en-US" dirty="0" smtClean="0"/>
              <a:t>In this scheme every data/instruction access requires two memory accesses</a:t>
            </a:r>
          </a:p>
          <a:p>
            <a:pPr lvl="1"/>
            <a:r>
              <a:rPr lang="en-US" dirty="0" smtClean="0"/>
              <a:t>One for the page table and one for the data / instruction</a:t>
            </a:r>
          </a:p>
          <a:p>
            <a:endParaRPr lang="en-US" sz="800" dirty="0" smtClean="0"/>
          </a:p>
          <a:p>
            <a:r>
              <a:rPr lang="en-US" dirty="0" smtClean="0"/>
              <a:t>The two memory access problem can be solved by the use of a special fast-lookup hardware cache called associative memory or translation look-aside buffers(TLBs) </a:t>
            </a:r>
            <a:endParaRPr lang="en-US" b="1" dirty="0" smtClean="0">
              <a:solidFill>
                <a:srgbClr val="3366FF"/>
              </a:solidFill>
            </a:endParaRPr>
          </a:p>
          <a:p>
            <a:endParaRPr lang="en-US" sz="800" b="1" dirty="0" smtClean="0">
              <a:solidFill>
                <a:srgbClr val="3366FF"/>
              </a:solidFill>
            </a:endParaRPr>
          </a:p>
          <a:p>
            <a:r>
              <a:rPr lang="en-US" dirty="0" smtClean="0"/>
              <a:t>Some TLBs store address-space identifiers(ASIDs)</a:t>
            </a:r>
            <a:r>
              <a:rPr lang="en-US" b="1" dirty="0" smtClean="0"/>
              <a:t> </a:t>
            </a:r>
            <a:r>
              <a:rPr lang="en-US" dirty="0" smtClean="0"/>
              <a:t>in each TLB entry – uniquely identifies each process to provide address-space protection for that process</a:t>
            </a:r>
          </a:p>
          <a:p>
            <a:pPr lvl="1"/>
            <a:r>
              <a:rPr lang="en-US" dirty="0" smtClean="0"/>
              <a:t>Otherwise need to flush at every context switch</a:t>
            </a:r>
          </a:p>
          <a:p>
            <a:endParaRPr lang="en-US" dirty="0" smtClean="0"/>
          </a:p>
          <a:p>
            <a:r>
              <a:rPr lang="en-US" dirty="0" smtClean="0"/>
              <a:t>TLBs typically small (64 to 1,024 entries)</a:t>
            </a:r>
          </a:p>
          <a:p>
            <a:endParaRPr lang="en-US" dirty="0" smtClean="0"/>
          </a:p>
          <a:p>
            <a:r>
              <a:rPr lang="en-US" dirty="0" smtClean="0"/>
              <a:t>On a TLB miss, value is loaded into the TLB for faster access next time</a:t>
            </a:r>
          </a:p>
          <a:p>
            <a:pPr lvl="1"/>
            <a:r>
              <a:rPr lang="en-US" dirty="0" smtClean="0"/>
              <a:t>Replacement policies must be considered</a:t>
            </a:r>
          </a:p>
          <a:p>
            <a:pPr lvl="1"/>
            <a:r>
              <a:rPr lang="en-US" dirty="0" smtClean="0"/>
              <a:t>Some entries can be wired down</a:t>
            </a:r>
            <a:r>
              <a:rPr lang="en-US" b="1" dirty="0" smtClean="0">
                <a:solidFill>
                  <a:srgbClr val="3366FF"/>
                </a:solidFill>
              </a:rPr>
              <a:t> </a:t>
            </a:r>
            <a:r>
              <a:rPr lang="en-US" dirty="0" smtClean="0"/>
              <a:t>for permanent fast access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050"/>
          <p:cNvSpPr>
            <a:spLocks noGrp="1" noChangeArrowheads="1"/>
          </p:cNvSpPr>
          <p:nvPr>
            <p:ph type="title"/>
          </p:nvPr>
        </p:nvSpPr>
        <p:spPr>
          <a:xfrm>
            <a:off x="457200" y="433875"/>
            <a:ext cx="8229600" cy="69979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Associative Memory</a:t>
            </a:r>
          </a:p>
        </p:txBody>
      </p:sp>
      <p:sp>
        <p:nvSpPr>
          <p:cNvPr id="34819" name="Rectangle 2051"/>
          <p:cNvSpPr>
            <a:spLocks noGrp="1" noChangeArrowheads="1"/>
          </p:cNvSpPr>
          <p:nvPr>
            <p:ph idx="1"/>
          </p:nvPr>
        </p:nvSpPr>
        <p:spPr>
          <a:xfrm>
            <a:off x="762000" y="1287625"/>
            <a:ext cx="7352242" cy="510851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Associative memory – parallel search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Font typeface="Monotype Sorts" charset="2"/>
              <a:buNone/>
            </a:pPr>
            <a:r>
              <a:rPr lang="en-US" dirty="0" smtClean="0"/>
              <a:t>	</a:t>
            </a:r>
          </a:p>
          <a:p>
            <a:pPr>
              <a:buFont typeface="Monotype Sorts" charset="2"/>
              <a:buNone/>
            </a:pPr>
            <a:endParaRPr lang="en-US" dirty="0" smtClean="0"/>
          </a:p>
          <a:p>
            <a:r>
              <a:rPr lang="en-US" dirty="0" smtClean="0"/>
              <a:t>Address translation (p, d)</a:t>
            </a:r>
          </a:p>
          <a:p>
            <a:pPr marL="627763" lvl="1"/>
            <a:r>
              <a:rPr lang="en-US" dirty="0" smtClean="0"/>
              <a:t>If p is in associative register, get frame # out</a:t>
            </a:r>
          </a:p>
          <a:p>
            <a:pPr marL="627763" lvl="1"/>
            <a:r>
              <a:rPr lang="en-US" dirty="0" smtClean="0"/>
              <a:t>Otherwise get frame # from page table in memory</a:t>
            </a:r>
          </a:p>
          <a:p>
            <a:pPr marL="627763" lvl="1"/>
            <a:endParaRPr lang="en-US" dirty="0" smtClean="0"/>
          </a:p>
        </p:txBody>
      </p:sp>
      <p:sp>
        <p:nvSpPr>
          <p:cNvPr id="34820" name="Rectangle 2052"/>
          <p:cNvSpPr>
            <a:spLocks noChangeArrowheads="1"/>
          </p:cNvSpPr>
          <p:nvPr/>
        </p:nvSpPr>
        <p:spPr bwMode="auto">
          <a:xfrm>
            <a:off x="3059642" y="2105025"/>
            <a:ext cx="2895600" cy="1219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21" tIns="45711" rIns="91421" bIns="45711" anchor="ctr"/>
          <a:lstStyle/>
          <a:p>
            <a:endParaRPr lang="en-US"/>
          </a:p>
        </p:txBody>
      </p:sp>
      <p:sp>
        <p:nvSpPr>
          <p:cNvPr id="34821" name="Line 2053"/>
          <p:cNvSpPr>
            <a:spLocks noChangeShapeType="1"/>
          </p:cNvSpPr>
          <p:nvPr/>
        </p:nvSpPr>
        <p:spPr bwMode="auto">
          <a:xfrm>
            <a:off x="4507442" y="1647825"/>
            <a:ext cx="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21" tIns="45711" rIns="91421" bIns="45711" anchor="ctr"/>
          <a:lstStyle/>
          <a:p>
            <a:endParaRPr lang="en-US"/>
          </a:p>
        </p:txBody>
      </p:sp>
      <p:sp>
        <p:nvSpPr>
          <p:cNvPr id="34822" name="Line 2054"/>
          <p:cNvSpPr>
            <a:spLocks noChangeShapeType="1"/>
          </p:cNvSpPr>
          <p:nvPr/>
        </p:nvSpPr>
        <p:spPr bwMode="auto">
          <a:xfrm>
            <a:off x="3059642" y="2409825"/>
            <a:ext cx="289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21" tIns="45711" rIns="91421" bIns="45711" anchor="ctr"/>
          <a:lstStyle/>
          <a:p>
            <a:endParaRPr lang="en-US"/>
          </a:p>
        </p:txBody>
      </p:sp>
      <p:sp>
        <p:nvSpPr>
          <p:cNvPr id="34823" name="Line 2055"/>
          <p:cNvSpPr>
            <a:spLocks noChangeShapeType="1"/>
          </p:cNvSpPr>
          <p:nvPr/>
        </p:nvSpPr>
        <p:spPr bwMode="auto">
          <a:xfrm>
            <a:off x="3059642" y="2714625"/>
            <a:ext cx="289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21" tIns="45711" rIns="91421" bIns="45711" anchor="ctr"/>
          <a:lstStyle/>
          <a:p>
            <a:endParaRPr lang="en-US"/>
          </a:p>
        </p:txBody>
      </p:sp>
      <p:sp>
        <p:nvSpPr>
          <p:cNvPr id="34824" name="Line 2056"/>
          <p:cNvSpPr>
            <a:spLocks noChangeShapeType="1"/>
          </p:cNvSpPr>
          <p:nvPr/>
        </p:nvSpPr>
        <p:spPr bwMode="auto">
          <a:xfrm>
            <a:off x="3059642" y="3095625"/>
            <a:ext cx="289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21" tIns="45711" rIns="91421" bIns="45711" anchor="ctr"/>
          <a:lstStyle/>
          <a:p>
            <a:endParaRPr lang="en-US"/>
          </a:p>
        </p:txBody>
      </p:sp>
      <p:sp>
        <p:nvSpPr>
          <p:cNvPr id="34825" name="Rectangle 2057"/>
          <p:cNvSpPr>
            <a:spLocks noChangeArrowheads="1"/>
          </p:cNvSpPr>
          <p:nvPr/>
        </p:nvSpPr>
        <p:spPr bwMode="auto">
          <a:xfrm>
            <a:off x="3364442" y="1724025"/>
            <a:ext cx="1295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1" tIns="45711" rIns="91421" bIns="45711" anchor="ctr"/>
          <a:lstStyle/>
          <a:p>
            <a:r>
              <a:rPr lang="en-US" sz="1400" dirty="0">
                <a:latin typeface="Helvetica" pitchFamily="34" charset="0"/>
              </a:rPr>
              <a:t>Page #</a:t>
            </a:r>
          </a:p>
        </p:txBody>
      </p:sp>
      <p:sp>
        <p:nvSpPr>
          <p:cNvPr id="34826" name="Rectangle 2058"/>
          <p:cNvSpPr>
            <a:spLocks noChangeArrowheads="1"/>
          </p:cNvSpPr>
          <p:nvPr/>
        </p:nvSpPr>
        <p:spPr bwMode="auto">
          <a:xfrm>
            <a:off x="4736042" y="1724025"/>
            <a:ext cx="1295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1" tIns="45711" rIns="91421" bIns="45711" anchor="ctr"/>
          <a:lstStyle/>
          <a:p>
            <a:r>
              <a:rPr lang="en-US" sz="1400" dirty="0">
                <a:latin typeface="Helvetica" pitchFamily="34" charset="0"/>
              </a:rPr>
              <a:t>Frame #</a:t>
            </a:r>
          </a:p>
        </p:txBody>
      </p:sp>
      <p:pic>
        <p:nvPicPr>
          <p:cNvPr id="11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Paging Hardware With TLB</a:t>
            </a:r>
            <a:endParaRPr lang="en-US" sz="2400" dirty="0" smtClean="0"/>
          </a:p>
        </p:txBody>
      </p:sp>
      <p:pic>
        <p:nvPicPr>
          <p:cNvPr id="3584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97000" y="2001419"/>
            <a:ext cx="6101292" cy="4478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05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Memory Protection</a:t>
            </a:r>
          </a:p>
        </p:txBody>
      </p:sp>
      <p:sp>
        <p:nvSpPr>
          <p:cNvPr id="37891" name="Rectangle 2051"/>
          <p:cNvSpPr>
            <a:spLocks noGrp="1" noChangeArrowheads="1"/>
          </p:cNvSpPr>
          <p:nvPr>
            <p:ph idx="1"/>
          </p:nvPr>
        </p:nvSpPr>
        <p:spPr>
          <a:xfrm>
            <a:off x="762000" y="1903447"/>
            <a:ext cx="7759700" cy="4506686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Memory protection implemented by associating protection bit with each frame to indicate if read-only or read-write access is allowed</a:t>
            </a:r>
          </a:p>
          <a:p>
            <a:pPr lvl="1"/>
            <a:r>
              <a:rPr lang="en-US" dirty="0" smtClean="0"/>
              <a:t>Can also add more bits to indicate page execute-only, and so on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>
                <a:solidFill>
                  <a:srgbClr val="3366FF"/>
                </a:solidFill>
              </a:rPr>
              <a:t> </a:t>
            </a:r>
            <a:r>
              <a:rPr lang="en-US" dirty="0" smtClean="0"/>
              <a:t>Valid- invalid bit attached to each entry in the page table:</a:t>
            </a:r>
          </a:p>
          <a:p>
            <a:pPr lvl="1"/>
            <a:r>
              <a:rPr lang="en-US" dirty="0" smtClean="0"/>
              <a:t>“valid” indicates that the associated page is in the process’ logical address space, and is thus a legal page</a:t>
            </a:r>
          </a:p>
          <a:p>
            <a:pPr lvl="1"/>
            <a:r>
              <a:rPr lang="en-US" dirty="0" smtClean="0"/>
              <a:t>“invalid” indicates that the page is not in the process’ logical address space</a:t>
            </a:r>
          </a:p>
          <a:p>
            <a:pPr lvl="1"/>
            <a:r>
              <a:rPr lang="en-US" dirty="0" smtClean="0"/>
              <a:t>Or use PTLR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Any violations result in a trap to the kernel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Shared Pages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762003" y="1819472"/>
            <a:ext cx="7755467" cy="4632649"/>
          </a:xfrm>
        </p:spPr>
        <p:txBody>
          <a:bodyPr>
            <a:normAutofit fontScale="85000" lnSpcReduction="10000"/>
          </a:bodyPr>
          <a:lstStyle/>
          <a:p>
            <a:pPr lvl="1">
              <a:buNone/>
            </a:pPr>
            <a:r>
              <a:rPr lang="en-US" dirty="0" smtClean="0"/>
              <a:t>Shared code</a:t>
            </a:r>
          </a:p>
          <a:p>
            <a:pPr lvl="1"/>
            <a:r>
              <a:rPr lang="en-US" dirty="0" smtClean="0"/>
              <a:t>One copy of read-only  code shared among processes (i.e., text editors, compilers, window systems)</a:t>
            </a:r>
          </a:p>
          <a:p>
            <a:pPr lvl="1"/>
            <a:r>
              <a:rPr lang="en-US" dirty="0" smtClean="0"/>
              <a:t>Similar to multiple threads sharing the same process space</a:t>
            </a:r>
          </a:p>
          <a:p>
            <a:pPr lvl="1"/>
            <a:r>
              <a:rPr lang="en-US" dirty="0" smtClean="0"/>
              <a:t>Also useful for </a:t>
            </a:r>
            <a:r>
              <a:rPr lang="en-US" dirty="0" err="1" smtClean="0"/>
              <a:t>interprocess</a:t>
            </a:r>
            <a:r>
              <a:rPr lang="en-US" dirty="0" smtClean="0"/>
              <a:t> communication if sharing of read-write pages is allowed</a:t>
            </a:r>
            <a:r>
              <a:rPr lang="en-US" dirty="0" smtClean="0">
                <a:solidFill>
                  <a:srgbClr val="3366FF"/>
                </a:solidFill>
              </a:rPr>
              <a:t> </a:t>
            </a:r>
          </a:p>
          <a:p>
            <a:pPr lvl="1">
              <a:buNone/>
            </a:pPr>
            <a:r>
              <a:rPr lang="en-US" dirty="0" smtClean="0"/>
              <a:t>Private code and data </a:t>
            </a:r>
          </a:p>
          <a:p>
            <a:pPr lvl="1"/>
            <a:r>
              <a:rPr lang="en-US" dirty="0" smtClean="0"/>
              <a:t>Each process keeps a separate copy of the code and data</a:t>
            </a:r>
          </a:p>
          <a:p>
            <a:pPr lvl="1"/>
            <a:r>
              <a:rPr lang="en-US" dirty="0" smtClean="0"/>
              <a:t>The pages for the private code and data can appear anywhere in the logical address space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Structure of the Page Table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833467"/>
            <a:ext cx="7352242" cy="4660641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Memory structures for paging can get huge using straight-forward methods</a:t>
            </a:r>
          </a:p>
          <a:p>
            <a:pPr lvl="1"/>
            <a:r>
              <a:rPr lang="en-US" dirty="0" smtClean="0"/>
              <a:t>Consider a 32-bit logical address space as on modern computers</a:t>
            </a:r>
          </a:p>
          <a:p>
            <a:pPr lvl="1"/>
            <a:r>
              <a:rPr lang="en-US" dirty="0" smtClean="0"/>
              <a:t>Page size of 4 KB (2</a:t>
            </a:r>
            <a:r>
              <a:rPr lang="en-US" baseline="30000" dirty="0" smtClean="0"/>
              <a:t>12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Page table would have 1 million entries (2</a:t>
            </a:r>
            <a:r>
              <a:rPr lang="en-US" baseline="30000" dirty="0" smtClean="0"/>
              <a:t>32</a:t>
            </a:r>
            <a:r>
              <a:rPr lang="en-US" dirty="0" smtClean="0"/>
              <a:t> / 2</a:t>
            </a:r>
            <a:r>
              <a:rPr lang="en-US" baseline="30000" dirty="0" smtClean="0"/>
              <a:t>12)</a:t>
            </a:r>
          </a:p>
          <a:p>
            <a:pPr lvl="1"/>
            <a:r>
              <a:rPr lang="en-US" dirty="0" smtClean="0"/>
              <a:t>If each entry is 4 bytes -&gt; 4 MB of physical address space / memory for page table alone</a:t>
            </a:r>
          </a:p>
          <a:p>
            <a:pPr lvl="2"/>
            <a:r>
              <a:rPr lang="en-US" dirty="0" smtClean="0"/>
              <a:t>That amount of memory used to cost a lot</a:t>
            </a:r>
          </a:p>
          <a:p>
            <a:pPr lvl="2"/>
            <a:r>
              <a:rPr lang="en-US" dirty="0" smtClean="0"/>
              <a:t>Don’t want to allocate that contiguously in main memory</a:t>
            </a:r>
          </a:p>
          <a:p>
            <a:pPr>
              <a:buFont typeface="Monotype Sorts" charset="2"/>
              <a:buNone/>
            </a:pP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Hierarchical Paging</a:t>
            </a:r>
          </a:p>
          <a:p>
            <a:endParaRPr lang="en-US" dirty="0" smtClean="0"/>
          </a:p>
          <a:p>
            <a:r>
              <a:rPr lang="en-US" dirty="0" smtClean="0"/>
              <a:t>Hashed Page Tables</a:t>
            </a:r>
          </a:p>
          <a:p>
            <a:endParaRPr lang="en-US" dirty="0" smtClean="0"/>
          </a:p>
          <a:p>
            <a:r>
              <a:rPr lang="en-US" dirty="0" smtClean="0"/>
              <a:t>Inverted Page Tables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Hierarchical Page Tables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721498"/>
            <a:ext cx="7352242" cy="4139949"/>
          </a:xfrm>
        </p:spPr>
        <p:txBody>
          <a:bodyPr/>
          <a:lstStyle/>
          <a:p>
            <a:r>
              <a:rPr lang="en-US" dirty="0" smtClean="0"/>
              <a:t>Break up the logical address space into multiple page tables</a:t>
            </a:r>
          </a:p>
          <a:p>
            <a:endParaRPr lang="en-US" dirty="0" smtClean="0"/>
          </a:p>
          <a:p>
            <a:r>
              <a:rPr lang="en-US" dirty="0" smtClean="0"/>
              <a:t>A simple technique is a two-level page table</a:t>
            </a:r>
          </a:p>
          <a:p>
            <a:endParaRPr lang="en-US" dirty="0" smtClean="0"/>
          </a:p>
          <a:p>
            <a:r>
              <a:rPr lang="en-US" dirty="0" smtClean="0"/>
              <a:t>We then page the page table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Two-Level Page-Table Scheme</a:t>
            </a:r>
            <a:endParaRPr lang="en-US" sz="2400" dirty="0" smtClean="0"/>
          </a:p>
        </p:txBody>
      </p:sp>
      <p:pic>
        <p:nvPicPr>
          <p:cNvPr id="44035" name="Picture 4" descr="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05595" y="1931436"/>
            <a:ext cx="4822825" cy="4660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129242" y="277419"/>
            <a:ext cx="7557558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Address-Translation Scheme</a:t>
            </a:r>
            <a:endParaRPr lang="en-US" sz="2400" dirty="0" smtClean="0"/>
          </a:p>
        </p:txBody>
      </p:sp>
      <p:pic>
        <p:nvPicPr>
          <p:cNvPr id="46083" name="Picture 103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57276" y="1747840"/>
            <a:ext cx="7098241" cy="299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846670" y="277419"/>
            <a:ext cx="7840133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Hashed Page Tables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762003" y="1377555"/>
            <a:ext cx="7769225" cy="4483894"/>
          </a:xfrm>
        </p:spPr>
        <p:txBody>
          <a:bodyPr>
            <a:normAutofit fontScale="70000" lnSpcReduction="20000"/>
          </a:bodyPr>
          <a:lstStyle/>
          <a:p>
            <a:r>
              <a:rPr lang="en-US" smtClean="0"/>
              <a:t>Common in address spaces &gt; 32 bits</a:t>
            </a:r>
          </a:p>
          <a:p>
            <a:endParaRPr lang="en-US" smtClean="0"/>
          </a:p>
          <a:p>
            <a:r>
              <a:rPr lang="en-US" smtClean="0"/>
              <a:t>The virtual page number is hashed into a page table</a:t>
            </a:r>
          </a:p>
          <a:p>
            <a:pPr lvl="1"/>
            <a:r>
              <a:rPr lang="en-US" smtClean="0"/>
              <a:t>This page table contains a chain of elements hashing to the same location</a:t>
            </a:r>
          </a:p>
          <a:p>
            <a:pPr lvl="1"/>
            <a:endParaRPr lang="en-US" smtClean="0"/>
          </a:p>
          <a:p>
            <a:r>
              <a:rPr lang="en-US" smtClean="0"/>
              <a:t>Each element contains (1) the virtual page number (2) the value of the mapped page frame (3) a pointer to the next element</a:t>
            </a:r>
          </a:p>
          <a:p>
            <a:endParaRPr lang="en-US" smtClean="0"/>
          </a:p>
          <a:p>
            <a:r>
              <a:rPr lang="en-US" smtClean="0"/>
              <a:t>Virtual page numbers are compared in this chain searching for a match</a:t>
            </a:r>
          </a:p>
          <a:p>
            <a:pPr lvl="1"/>
            <a:r>
              <a:rPr lang="en-US" smtClean="0"/>
              <a:t>If a match is found, the corresponding physical frame is extracted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>
              <a:defRPr/>
            </a:pPr>
            <a:r>
              <a:rPr lang="en-US" sz="5000" dirty="0" smtClean="0"/>
              <a:t>Topic 14</a:t>
            </a:r>
            <a:r>
              <a:rPr lang="en-US" sz="5000" baseline="30000" dirty="0" smtClean="0"/>
              <a:t>th</a:t>
            </a:r>
            <a:r>
              <a:rPr lang="en-US" sz="5000" dirty="0" smtClean="0"/>
              <a:t> : Main </a:t>
            </a:r>
            <a:r>
              <a:rPr lang="en-US" sz="5000" dirty="0" smtClean="0"/>
              <a:t>Memory</a:t>
            </a:r>
            <a:endParaRPr lang="en-US" sz="4800" dirty="0"/>
          </a:p>
        </p:txBody>
      </p:sp>
      <p:sp>
        <p:nvSpPr>
          <p:cNvPr id="614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6"/>
            <a:ext cx="7854950" cy="2414588"/>
          </a:xfrm>
        </p:spPr>
        <p:txBody>
          <a:bodyPr>
            <a:normAutofit/>
          </a:bodyPr>
          <a:lstStyle/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sz="1800" dirty="0" smtClean="0">
              <a:solidFill>
                <a:schemeClr val="bg1"/>
              </a:solidFill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Hashed Page Table</a:t>
            </a:r>
            <a:endParaRPr lang="en-US" sz="2400" dirty="0" smtClean="0"/>
          </a:p>
        </p:txBody>
      </p:sp>
      <p:pic>
        <p:nvPicPr>
          <p:cNvPr id="50179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62592" y="1917441"/>
            <a:ext cx="6883400" cy="4128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730250" y="277419"/>
            <a:ext cx="7956550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Inverted Page Table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1019176" y="1420417"/>
            <a:ext cx="7499350" cy="4793456"/>
          </a:xfrm>
        </p:spPr>
        <p:txBody>
          <a:bodyPr>
            <a:normAutofit fontScale="55000" lnSpcReduction="20000"/>
          </a:bodyPr>
          <a:lstStyle/>
          <a:p>
            <a:r>
              <a:rPr lang="en-US" smtClean="0"/>
              <a:t>Rather than each process having a page table and keeping track of all possible logical pages, track all physical pages</a:t>
            </a:r>
          </a:p>
          <a:p>
            <a:endParaRPr lang="en-US" smtClean="0"/>
          </a:p>
          <a:p>
            <a:r>
              <a:rPr lang="en-US" smtClean="0"/>
              <a:t>One entry for each real page of memory</a:t>
            </a:r>
          </a:p>
          <a:p>
            <a:endParaRPr lang="en-US" smtClean="0"/>
          </a:p>
          <a:p>
            <a:r>
              <a:rPr lang="en-US" smtClean="0"/>
              <a:t>Entry consists of the virtual address of the page stored in that real memory location, with information about the process that owns that page</a:t>
            </a:r>
          </a:p>
          <a:p>
            <a:endParaRPr lang="en-US" smtClean="0"/>
          </a:p>
          <a:p>
            <a:r>
              <a:rPr lang="en-US" smtClean="0"/>
              <a:t>Decreases memory needed to store each page table, but increases time needed to search the table when a page reference occurs</a:t>
            </a:r>
          </a:p>
          <a:p>
            <a:endParaRPr lang="en-US" smtClean="0"/>
          </a:p>
          <a:p>
            <a:r>
              <a:rPr lang="en-US" smtClean="0"/>
              <a:t>Use hash table to limit the search to one — or at most a few — page-table entries</a:t>
            </a:r>
          </a:p>
          <a:p>
            <a:pPr lvl="1"/>
            <a:r>
              <a:rPr lang="en-US" smtClean="0"/>
              <a:t>TLB can accelerate access</a:t>
            </a:r>
          </a:p>
          <a:p>
            <a:endParaRPr lang="en-US" smtClean="0"/>
          </a:p>
          <a:p>
            <a:r>
              <a:rPr lang="en-US" smtClean="0"/>
              <a:t>But how to implement shared memory?</a:t>
            </a:r>
          </a:p>
          <a:p>
            <a:pPr lvl="1"/>
            <a:r>
              <a:rPr lang="en-US" smtClean="0"/>
              <a:t>One mapping of a virtual address to the shared physical address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9"/>
            <a:ext cx="8229600" cy="933434"/>
          </a:xfrm>
        </p:spPr>
        <p:txBody>
          <a:bodyPr/>
          <a:lstStyle/>
          <a:p>
            <a:pPr eaLnBrk="1" hangingPunct="1"/>
            <a:r>
              <a:rPr lang="en-US" dirty="0" smtClean="0"/>
              <a:t>Segmentation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693506"/>
            <a:ext cx="7702550" cy="4625141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90000"/>
              </a:lnSpc>
              <a:tabLst>
                <a:tab pos="1832179" algn="l"/>
              </a:tabLst>
            </a:pPr>
            <a:r>
              <a:rPr lang="en-US" dirty="0" smtClean="0"/>
              <a:t>Memory-management scheme that supports user view of memory </a:t>
            </a:r>
          </a:p>
          <a:p>
            <a:pPr>
              <a:lnSpc>
                <a:spcPct val="90000"/>
              </a:lnSpc>
              <a:tabLst>
                <a:tab pos="1832179" algn="l"/>
              </a:tabLst>
            </a:pPr>
            <a:endParaRPr lang="en-US" sz="800" dirty="0" smtClean="0"/>
          </a:p>
          <a:p>
            <a:pPr>
              <a:lnSpc>
                <a:spcPct val="90000"/>
              </a:lnSpc>
              <a:tabLst>
                <a:tab pos="1832179" algn="l"/>
              </a:tabLst>
            </a:pPr>
            <a:r>
              <a:rPr lang="en-US" dirty="0" smtClean="0"/>
              <a:t>A program is a collection of segments</a:t>
            </a:r>
          </a:p>
          <a:p>
            <a:pPr lvl="1">
              <a:lnSpc>
                <a:spcPct val="90000"/>
              </a:lnSpc>
              <a:tabLst>
                <a:tab pos="1832179" algn="l"/>
              </a:tabLst>
            </a:pPr>
            <a:r>
              <a:rPr lang="en-US" dirty="0" smtClean="0"/>
              <a:t>A segment is a logical unit such as:</a:t>
            </a:r>
          </a:p>
          <a:p>
            <a:pPr>
              <a:lnSpc>
                <a:spcPct val="90000"/>
              </a:lnSpc>
              <a:buNone/>
              <a:tabLst>
                <a:tab pos="1832179" algn="l"/>
              </a:tabLst>
            </a:pPr>
            <a:r>
              <a:rPr lang="en-US" dirty="0" smtClean="0"/>
              <a:t>		main program</a:t>
            </a:r>
          </a:p>
          <a:p>
            <a:pPr>
              <a:lnSpc>
                <a:spcPct val="90000"/>
              </a:lnSpc>
              <a:buNone/>
              <a:tabLst>
                <a:tab pos="1832179" algn="l"/>
              </a:tabLst>
            </a:pPr>
            <a:r>
              <a:rPr lang="en-US" dirty="0" smtClean="0"/>
              <a:t>		procedure </a:t>
            </a:r>
          </a:p>
          <a:p>
            <a:pPr>
              <a:lnSpc>
                <a:spcPct val="90000"/>
              </a:lnSpc>
              <a:buNone/>
              <a:tabLst>
                <a:tab pos="1832179" algn="l"/>
              </a:tabLst>
            </a:pPr>
            <a:r>
              <a:rPr lang="en-US" dirty="0" smtClean="0"/>
              <a:t>		function</a:t>
            </a:r>
          </a:p>
          <a:p>
            <a:pPr>
              <a:lnSpc>
                <a:spcPct val="90000"/>
              </a:lnSpc>
              <a:buNone/>
              <a:tabLst>
                <a:tab pos="1832179" algn="l"/>
              </a:tabLst>
            </a:pPr>
            <a:r>
              <a:rPr lang="en-US" dirty="0" smtClean="0"/>
              <a:t>		method</a:t>
            </a:r>
          </a:p>
          <a:p>
            <a:pPr>
              <a:lnSpc>
                <a:spcPct val="90000"/>
              </a:lnSpc>
              <a:buNone/>
              <a:tabLst>
                <a:tab pos="1832179" algn="l"/>
              </a:tabLst>
            </a:pPr>
            <a:r>
              <a:rPr lang="en-US" dirty="0" smtClean="0"/>
              <a:t>		object</a:t>
            </a:r>
          </a:p>
          <a:p>
            <a:pPr>
              <a:lnSpc>
                <a:spcPct val="90000"/>
              </a:lnSpc>
              <a:buNone/>
              <a:tabLst>
                <a:tab pos="1832179" algn="l"/>
              </a:tabLst>
            </a:pPr>
            <a:r>
              <a:rPr lang="en-US" dirty="0" smtClean="0"/>
              <a:t>		local variables, global variables</a:t>
            </a:r>
          </a:p>
          <a:p>
            <a:pPr>
              <a:lnSpc>
                <a:spcPct val="90000"/>
              </a:lnSpc>
              <a:buNone/>
              <a:tabLst>
                <a:tab pos="1832179" algn="l"/>
              </a:tabLst>
            </a:pPr>
            <a:r>
              <a:rPr lang="en-US" dirty="0" smtClean="0"/>
              <a:t>		common block</a:t>
            </a:r>
          </a:p>
          <a:p>
            <a:pPr>
              <a:lnSpc>
                <a:spcPct val="90000"/>
              </a:lnSpc>
              <a:buNone/>
              <a:tabLst>
                <a:tab pos="1832179" algn="l"/>
              </a:tabLst>
            </a:pPr>
            <a:r>
              <a:rPr lang="en-US" dirty="0" smtClean="0"/>
              <a:t>		stack</a:t>
            </a:r>
          </a:p>
          <a:p>
            <a:pPr>
              <a:lnSpc>
                <a:spcPct val="90000"/>
              </a:lnSpc>
              <a:buNone/>
              <a:tabLst>
                <a:tab pos="1832179" algn="l"/>
              </a:tabLst>
            </a:pPr>
            <a:r>
              <a:rPr lang="en-US" dirty="0" smtClean="0"/>
              <a:t>		symbol table</a:t>
            </a:r>
          </a:p>
          <a:p>
            <a:pPr>
              <a:lnSpc>
                <a:spcPct val="90000"/>
              </a:lnSpc>
              <a:buNone/>
              <a:tabLst>
                <a:tab pos="1832179" algn="l"/>
              </a:tabLst>
            </a:pPr>
            <a:r>
              <a:rPr lang="en-US" dirty="0" smtClean="0"/>
              <a:t>		arrays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User’s View of a Program</a:t>
            </a:r>
            <a:endParaRPr lang="en-US" sz="2400" dirty="0" smtClean="0"/>
          </a:p>
        </p:txBody>
      </p:sp>
      <p:pic>
        <p:nvPicPr>
          <p:cNvPr id="54275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17685" y="1835312"/>
            <a:ext cx="3695700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885828" y="277419"/>
            <a:ext cx="7800975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Logical View of Segmentation</a:t>
            </a:r>
          </a:p>
        </p:txBody>
      </p:sp>
      <p:sp>
        <p:nvSpPr>
          <p:cNvPr id="55299" name="Oval 3"/>
          <p:cNvSpPr>
            <a:spLocks noChangeArrowheads="1"/>
          </p:cNvSpPr>
          <p:nvPr/>
        </p:nvSpPr>
        <p:spPr bwMode="auto">
          <a:xfrm>
            <a:off x="1371600" y="1171575"/>
            <a:ext cx="2895600" cy="39624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21" tIns="45711" rIns="91421" bIns="45711" anchor="ctr"/>
          <a:lstStyle/>
          <a:p>
            <a:endParaRPr lang="en-US"/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1905000" y="1857375"/>
            <a:ext cx="990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21" tIns="45711" rIns="91421" bIns="45711" anchor="ctr"/>
          <a:lstStyle/>
          <a:p>
            <a:pPr algn="ctr"/>
            <a:r>
              <a:rPr lang="en-US">
                <a:latin typeface="Helvetica" pitchFamily="34" charset="0"/>
              </a:rPr>
              <a:t>1</a:t>
            </a:r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1752600" y="3000375"/>
            <a:ext cx="914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21" tIns="45711" rIns="91421" bIns="45711" anchor="ctr"/>
          <a:lstStyle/>
          <a:p>
            <a:pPr algn="ctr"/>
            <a:r>
              <a:rPr lang="en-US">
                <a:latin typeface="Helvetica" pitchFamily="34" charset="0"/>
              </a:rPr>
              <a:t>3</a:t>
            </a:r>
          </a:p>
        </p:txBody>
      </p:sp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3200400" y="2466975"/>
            <a:ext cx="9144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21" tIns="45711" rIns="91421" bIns="45711" anchor="ctr"/>
          <a:lstStyle/>
          <a:p>
            <a:pPr algn="ctr"/>
            <a:r>
              <a:rPr lang="en-US">
                <a:latin typeface="Helvetica" pitchFamily="34" charset="0"/>
              </a:rPr>
              <a:t>2</a:t>
            </a:r>
          </a:p>
        </p:txBody>
      </p:sp>
      <p:sp>
        <p:nvSpPr>
          <p:cNvPr id="55303" name="Rectangle 7"/>
          <p:cNvSpPr>
            <a:spLocks noChangeArrowheads="1"/>
          </p:cNvSpPr>
          <p:nvPr/>
        </p:nvSpPr>
        <p:spPr bwMode="auto">
          <a:xfrm>
            <a:off x="3124200" y="3457575"/>
            <a:ext cx="914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21" tIns="45711" rIns="91421" bIns="45711" anchor="ctr"/>
          <a:lstStyle/>
          <a:p>
            <a:pPr algn="ctr"/>
            <a:r>
              <a:rPr lang="en-US">
                <a:latin typeface="Helvetica" pitchFamily="34" charset="0"/>
              </a:rPr>
              <a:t>4</a:t>
            </a:r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5638800" y="1171575"/>
            <a:ext cx="1143000" cy="3962400"/>
            <a:chOff x="3888" y="1056"/>
            <a:chExt cx="720" cy="2496"/>
          </a:xfrm>
        </p:grpSpPr>
        <p:grpSp>
          <p:nvGrpSpPr>
            <p:cNvPr id="3" name="Group 11"/>
            <p:cNvGrpSpPr>
              <a:grpSpLocks/>
            </p:cNvGrpSpPr>
            <p:nvPr/>
          </p:nvGrpSpPr>
          <p:grpSpPr bwMode="auto">
            <a:xfrm>
              <a:off x="3888" y="1056"/>
              <a:ext cx="720" cy="672"/>
              <a:chOff x="3888" y="1056"/>
              <a:chExt cx="720" cy="672"/>
            </a:xfrm>
          </p:grpSpPr>
          <p:sp>
            <p:nvSpPr>
              <p:cNvPr id="55318" name="Rectangle 8"/>
              <p:cNvSpPr>
                <a:spLocks noChangeArrowheads="1"/>
              </p:cNvSpPr>
              <p:nvPr/>
            </p:nvSpPr>
            <p:spPr bwMode="auto">
              <a:xfrm>
                <a:off x="3888" y="1056"/>
                <a:ext cx="720" cy="67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5319" name="Line 9"/>
              <p:cNvSpPr>
                <a:spLocks noChangeShapeType="1"/>
              </p:cNvSpPr>
              <p:nvPr/>
            </p:nvSpPr>
            <p:spPr bwMode="auto">
              <a:xfrm>
                <a:off x="3888" y="1392"/>
                <a:ext cx="72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" name="Group 12"/>
            <p:cNvGrpSpPr>
              <a:grpSpLocks/>
            </p:cNvGrpSpPr>
            <p:nvPr/>
          </p:nvGrpSpPr>
          <p:grpSpPr bwMode="auto">
            <a:xfrm>
              <a:off x="3888" y="1728"/>
              <a:ext cx="720" cy="672"/>
              <a:chOff x="3888" y="1056"/>
              <a:chExt cx="720" cy="672"/>
            </a:xfrm>
          </p:grpSpPr>
          <p:sp>
            <p:nvSpPr>
              <p:cNvPr id="55316" name="Rectangle 13"/>
              <p:cNvSpPr>
                <a:spLocks noChangeArrowheads="1"/>
              </p:cNvSpPr>
              <p:nvPr/>
            </p:nvSpPr>
            <p:spPr bwMode="auto">
              <a:xfrm>
                <a:off x="3888" y="1056"/>
                <a:ext cx="720" cy="672"/>
              </a:xfrm>
              <a:prstGeom prst="rect">
                <a:avLst/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5317" name="Line 14"/>
              <p:cNvSpPr>
                <a:spLocks noChangeShapeType="1"/>
              </p:cNvSpPr>
              <p:nvPr/>
            </p:nvSpPr>
            <p:spPr bwMode="auto">
              <a:xfrm>
                <a:off x="3888" y="1392"/>
                <a:ext cx="72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55309" name="Text Box 15"/>
            <p:cNvSpPr txBox="1">
              <a:spLocks noChangeArrowheads="1"/>
            </p:cNvSpPr>
            <p:nvPr/>
          </p:nvSpPr>
          <p:spPr bwMode="auto">
            <a:xfrm>
              <a:off x="4158" y="1161"/>
              <a:ext cx="197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>
                  <a:latin typeface="Helvetica" pitchFamily="34" charset="0"/>
                </a:rPr>
                <a:t>1</a:t>
              </a:r>
            </a:p>
          </p:txBody>
        </p:sp>
        <p:sp>
          <p:nvSpPr>
            <p:cNvPr id="55310" name="Text Box 16"/>
            <p:cNvSpPr txBox="1">
              <a:spLocks noChangeArrowheads="1"/>
            </p:cNvSpPr>
            <p:nvPr/>
          </p:nvSpPr>
          <p:spPr bwMode="auto">
            <a:xfrm>
              <a:off x="4160" y="1468"/>
              <a:ext cx="197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>
                  <a:latin typeface="Helvetica" pitchFamily="34" charset="0"/>
                </a:rPr>
                <a:t>4</a:t>
              </a:r>
            </a:p>
          </p:txBody>
        </p:sp>
        <p:sp>
          <p:nvSpPr>
            <p:cNvPr id="55311" name="Rectangle 17"/>
            <p:cNvSpPr>
              <a:spLocks noChangeArrowheads="1"/>
            </p:cNvSpPr>
            <p:nvPr/>
          </p:nvSpPr>
          <p:spPr bwMode="auto">
            <a:xfrm>
              <a:off x="3888" y="2400"/>
              <a:ext cx="720" cy="91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312" name="Rectangle 18"/>
            <p:cNvSpPr>
              <a:spLocks noChangeArrowheads="1"/>
            </p:cNvSpPr>
            <p:nvPr/>
          </p:nvSpPr>
          <p:spPr bwMode="auto">
            <a:xfrm>
              <a:off x="3888" y="3312"/>
              <a:ext cx="720" cy="240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313" name="Line 19"/>
            <p:cNvSpPr>
              <a:spLocks noChangeShapeType="1"/>
            </p:cNvSpPr>
            <p:nvPr/>
          </p:nvSpPr>
          <p:spPr bwMode="auto">
            <a:xfrm>
              <a:off x="3888" y="2640"/>
              <a:ext cx="7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314" name="Text Box 20"/>
            <p:cNvSpPr txBox="1">
              <a:spLocks noChangeArrowheads="1"/>
            </p:cNvSpPr>
            <p:nvPr/>
          </p:nvSpPr>
          <p:spPr bwMode="auto">
            <a:xfrm>
              <a:off x="4160" y="2457"/>
              <a:ext cx="197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>
                  <a:latin typeface="Helvetica" pitchFamily="34" charset="0"/>
                </a:rPr>
                <a:t>2</a:t>
              </a:r>
            </a:p>
          </p:txBody>
        </p:sp>
        <p:sp>
          <p:nvSpPr>
            <p:cNvPr id="55315" name="Text Box 21"/>
            <p:cNvSpPr txBox="1">
              <a:spLocks noChangeArrowheads="1"/>
            </p:cNvSpPr>
            <p:nvPr/>
          </p:nvSpPr>
          <p:spPr bwMode="auto">
            <a:xfrm>
              <a:off x="4160" y="2917"/>
              <a:ext cx="197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>
                  <a:latin typeface="Helvetica" pitchFamily="34" charset="0"/>
                </a:rPr>
                <a:t>3</a:t>
              </a:r>
            </a:p>
          </p:txBody>
        </p:sp>
      </p:grpSp>
      <p:sp>
        <p:nvSpPr>
          <p:cNvPr id="55305" name="Text Box 22"/>
          <p:cNvSpPr txBox="1">
            <a:spLocks noChangeArrowheads="1"/>
          </p:cNvSpPr>
          <p:nvPr/>
        </p:nvSpPr>
        <p:spPr bwMode="auto">
          <a:xfrm>
            <a:off x="2240494" y="5286376"/>
            <a:ext cx="1377262" cy="369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1" tIns="45711" rIns="91421" bIns="45711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latin typeface="Helvetica" pitchFamily="34" charset="0"/>
              </a:rPr>
              <a:t>user space </a:t>
            </a:r>
          </a:p>
        </p:txBody>
      </p:sp>
      <p:sp>
        <p:nvSpPr>
          <p:cNvPr id="55306" name="Text Box 23"/>
          <p:cNvSpPr txBox="1">
            <a:spLocks noChangeArrowheads="1"/>
          </p:cNvSpPr>
          <p:nvPr/>
        </p:nvSpPr>
        <p:spPr bwMode="auto">
          <a:xfrm>
            <a:off x="5276851" y="5286376"/>
            <a:ext cx="2595544" cy="369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1" tIns="45711" rIns="91421" bIns="45711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latin typeface="Helvetica" pitchFamily="34" charset="0"/>
              </a:rPr>
              <a:t>physical memory space</a:t>
            </a:r>
          </a:p>
        </p:txBody>
      </p:sp>
      <p:pic>
        <p:nvPicPr>
          <p:cNvPr id="2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Paging</a:t>
            </a:r>
          </a:p>
          <a:p>
            <a:r>
              <a:rPr lang="en-US" sz="2400" dirty="0" smtClean="0"/>
              <a:t>Structure of the Page Table</a:t>
            </a:r>
          </a:p>
          <a:p>
            <a:r>
              <a:rPr lang="en-US" sz="2400" dirty="0" smtClean="0"/>
              <a:t>Segmentation</a:t>
            </a:r>
          </a:p>
          <a:p>
            <a:r>
              <a:rPr lang="en-US" sz="2400" dirty="0" smtClean="0"/>
              <a:t>Example: The Intel Pentium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757238" y="1001715"/>
            <a:ext cx="7929562" cy="57626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Topics To Be Covered</a:t>
            </a:r>
            <a:endParaRPr lang="en-US" dirty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793752" y="2655890"/>
            <a:ext cx="5705475" cy="349408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File Concept</a:t>
            </a:r>
          </a:p>
          <a:p>
            <a:r>
              <a:rPr lang="en-US" dirty="0"/>
              <a:t>Access Methods</a:t>
            </a:r>
          </a:p>
          <a:p>
            <a:r>
              <a:rPr lang="en-US" dirty="0"/>
              <a:t>Directory Structure</a:t>
            </a:r>
          </a:p>
          <a:p>
            <a:r>
              <a:rPr lang="en-US" dirty="0"/>
              <a:t>File-System Mounting</a:t>
            </a:r>
          </a:p>
          <a:p>
            <a:r>
              <a:rPr lang="en-US" dirty="0"/>
              <a:t>File Sharing</a:t>
            </a:r>
          </a:p>
          <a:p>
            <a:r>
              <a:rPr lang="en-US" dirty="0"/>
              <a:t>Protection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 smtClean="0">
                <a:solidFill>
                  <a:schemeClr val="tx1"/>
                </a:solidFill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2400" dirty="0" err="1" smtClean="0"/>
              <a:t>Silberschatz</a:t>
            </a:r>
            <a:r>
              <a:rPr lang="en-US" sz="2400" dirty="0" smtClean="0"/>
              <a:t> and Peter B. Calvin, “Operating System Concepts" Addison Wesley Publishing Company</a:t>
            </a:r>
          </a:p>
          <a:p>
            <a:pPr>
              <a:defRPr/>
            </a:pPr>
            <a:r>
              <a:rPr lang="en-US" sz="2400" dirty="0" smtClean="0"/>
              <a:t> </a:t>
            </a:r>
            <a:r>
              <a:rPr lang="en-US" sz="2400" dirty="0" err="1" smtClean="0"/>
              <a:t>Dhamdhere</a:t>
            </a:r>
            <a:r>
              <a:rPr lang="en-US" sz="2400" dirty="0" smtClean="0"/>
              <a:t>, “Systems Programming &amp; Operating Systems Tata McGraw Hill</a:t>
            </a:r>
          </a:p>
          <a:p>
            <a:pPr>
              <a:buFont typeface="Wingdings 2" charset="2"/>
              <a:buNone/>
              <a:defRPr/>
            </a:pPr>
            <a:r>
              <a:rPr lang="en-US" cap="all" dirty="0" smtClean="0"/>
              <a:t> </a:t>
            </a:r>
            <a:endParaRPr lang="en-US" dirty="0" smtClean="0"/>
          </a:p>
          <a:p>
            <a:pPr>
              <a:defRPr/>
            </a:pPr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918095" y="865245"/>
            <a:ext cx="7743825" cy="80027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Topics To Be Covered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786882" y="1895403"/>
            <a:ext cx="7352242" cy="4483894"/>
          </a:xfrm>
        </p:spPr>
        <p:txBody>
          <a:bodyPr/>
          <a:lstStyle/>
          <a:p>
            <a:r>
              <a:rPr lang="en-US" dirty="0" smtClean="0"/>
              <a:t>Paging</a:t>
            </a:r>
          </a:p>
          <a:p>
            <a:r>
              <a:rPr lang="en-US" dirty="0" smtClean="0"/>
              <a:t>Structure of the Page Table</a:t>
            </a:r>
          </a:p>
          <a:p>
            <a:r>
              <a:rPr lang="en-US" dirty="0" smtClean="0"/>
              <a:t>Segmentation</a:t>
            </a:r>
          </a:p>
          <a:p>
            <a:r>
              <a:rPr lang="en-US" dirty="0" smtClean="0"/>
              <a:t>Example: The Intel Pentium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457200" y="181947"/>
            <a:ext cx="8537510" cy="867748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smtClean="0"/>
              <a:t>Paging</a:t>
            </a:r>
          </a:p>
        </p:txBody>
      </p:sp>
      <p:sp>
        <p:nvSpPr>
          <p:cNvPr id="26627" name="Rectangle 1027"/>
          <p:cNvSpPr>
            <a:spLocks noGrp="1" noChangeArrowheads="1"/>
          </p:cNvSpPr>
          <p:nvPr>
            <p:ph idx="1"/>
          </p:nvPr>
        </p:nvSpPr>
        <p:spPr>
          <a:xfrm>
            <a:off x="919692" y="1206105"/>
            <a:ext cx="7602008" cy="4767263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Physical  address space of a process can be noncontiguous; process is allocated physical memory whenever the latter is available</a:t>
            </a:r>
          </a:p>
          <a:p>
            <a:endParaRPr lang="en-US" sz="800" dirty="0" smtClean="0"/>
          </a:p>
          <a:p>
            <a:r>
              <a:rPr lang="en-US" dirty="0" smtClean="0"/>
              <a:t>Divide physical memory into fixed-sized blocks called frames </a:t>
            </a:r>
            <a:endParaRPr lang="en-US" dirty="0" smtClean="0">
              <a:solidFill>
                <a:srgbClr val="3366FF"/>
              </a:solidFill>
            </a:endParaRP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Size </a:t>
            </a:r>
            <a:r>
              <a:rPr lang="en-US" dirty="0" smtClean="0"/>
              <a:t>is power of 2, between 512 bytes and 16 Mbytes</a:t>
            </a:r>
            <a:endParaRPr lang="en-US" sz="800" dirty="0" smtClean="0"/>
          </a:p>
          <a:p>
            <a:endParaRPr lang="en-US" dirty="0" smtClean="0"/>
          </a:p>
          <a:p>
            <a:r>
              <a:rPr lang="en-US" dirty="0" smtClean="0"/>
              <a:t>Divide logical memory into blocks of same size called pages </a:t>
            </a:r>
            <a:endParaRPr lang="en-US" b="1" dirty="0" smtClean="0">
              <a:solidFill>
                <a:srgbClr val="3366FF"/>
              </a:solidFill>
            </a:endParaRPr>
          </a:p>
          <a:p>
            <a:endParaRPr lang="en-US" sz="800" b="1" dirty="0" smtClean="0">
              <a:solidFill>
                <a:srgbClr val="3366FF"/>
              </a:solidFill>
            </a:endParaRPr>
          </a:p>
          <a:p>
            <a:r>
              <a:rPr lang="en-US" dirty="0" smtClean="0"/>
              <a:t>Keep track of all free frames</a:t>
            </a:r>
          </a:p>
          <a:p>
            <a:endParaRPr lang="en-US" sz="800" dirty="0" smtClean="0"/>
          </a:p>
          <a:p>
            <a:r>
              <a:rPr lang="en-US" dirty="0" smtClean="0"/>
              <a:t>To run a program of size </a:t>
            </a:r>
            <a:r>
              <a:rPr lang="en-US" i="1" dirty="0" smtClean="0"/>
              <a:t>N </a:t>
            </a:r>
            <a:r>
              <a:rPr lang="en-US" dirty="0" smtClean="0"/>
              <a:t>pages, need to find </a:t>
            </a:r>
            <a:r>
              <a:rPr lang="en-US" i="1" dirty="0" smtClean="0"/>
              <a:t>N</a:t>
            </a:r>
            <a:r>
              <a:rPr lang="en-US" dirty="0" smtClean="0"/>
              <a:t> free frames and load program</a:t>
            </a:r>
          </a:p>
          <a:p>
            <a:endParaRPr lang="en-US" sz="800" dirty="0" smtClean="0"/>
          </a:p>
          <a:p>
            <a:r>
              <a:rPr lang="en-US" dirty="0" smtClean="0"/>
              <a:t>Set up a page table to translate logical to physical addresses</a:t>
            </a:r>
          </a:p>
          <a:p>
            <a:endParaRPr lang="en-US" sz="800" dirty="0" smtClean="0"/>
          </a:p>
          <a:p>
            <a:r>
              <a:rPr lang="en-US" dirty="0" smtClean="0"/>
              <a:t>Backing store likewise split into pages</a:t>
            </a:r>
          </a:p>
          <a:p>
            <a:endParaRPr lang="en-US" dirty="0" smtClean="0"/>
          </a:p>
          <a:p>
            <a:r>
              <a:rPr lang="en-US" dirty="0" smtClean="0"/>
              <a:t>Still have Internal fragmentation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846669" y="277417"/>
            <a:ext cx="7840133" cy="674306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dirty="0" smtClean="0"/>
              <a:t>Address Translation Scheme</a:t>
            </a:r>
          </a:p>
        </p:txBody>
      </p:sp>
      <p:sp>
        <p:nvSpPr>
          <p:cNvPr id="27651" name="Rectangle 1027"/>
          <p:cNvSpPr>
            <a:spLocks noGrp="1" noChangeArrowheads="1"/>
          </p:cNvSpPr>
          <p:nvPr>
            <p:ph idx="1"/>
          </p:nvPr>
        </p:nvSpPr>
        <p:spPr>
          <a:xfrm>
            <a:off x="762002" y="993712"/>
            <a:ext cx="7731125" cy="5066522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Address generated by CPU is divided into:</a:t>
            </a:r>
          </a:p>
          <a:p>
            <a:pPr lvl="1"/>
            <a:r>
              <a:rPr lang="en-US" dirty="0" smtClean="0"/>
              <a:t>Page number (p)- used as an index into a page table which contains base address of each page in physical memory</a:t>
            </a:r>
          </a:p>
          <a:p>
            <a:pPr lvl="1"/>
            <a:r>
              <a:rPr lang="en-US" dirty="0" smtClean="0"/>
              <a:t> Page offset (d)-combined with base address to define the physical memory address that is sent to the memory unit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For given logical address space 2</a:t>
            </a:r>
            <a:r>
              <a:rPr lang="en-US" i="1" baseline="30000" dirty="0" smtClean="0"/>
              <a:t>m </a:t>
            </a:r>
            <a:r>
              <a:rPr lang="en-US" dirty="0" smtClean="0"/>
              <a:t>and page size</a:t>
            </a:r>
            <a:r>
              <a:rPr lang="en-US" baseline="30000" dirty="0" smtClean="0"/>
              <a:t> </a:t>
            </a:r>
            <a:r>
              <a:rPr lang="en-US" i="1" dirty="0" smtClean="0"/>
              <a:t>2</a:t>
            </a:r>
            <a:r>
              <a:rPr lang="en-US" baseline="30000" dirty="0" smtClean="0"/>
              <a:t>n</a:t>
            </a:r>
          </a:p>
        </p:txBody>
      </p:sp>
      <p:sp>
        <p:nvSpPr>
          <p:cNvPr id="27652" name="Rectangle 1028"/>
          <p:cNvSpPr>
            <a:spLocks noChangeArrowheads="1"/>
          </p:cNvSpPr>
          <p:nvPr/>
        </p:nvSpPr>
        <p:spPr bwMode="auto">
          <a:xfrm>
            <a:off x="2592918" y="3504010"/>
            <a:ext cx="3105150" cy="4381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26" tIns="45714" rIns="91426" bIns="45714" anchor="ctr"/>
          <a:lstStyle/>
          <a:p>
            <a:endParaRPr lang="en-US"/>
          </a:p>
        </p:txBody>
      </p:sp>
      <p:sp>
        <p:nvSpPr>
          <p:cNvPr id="27653" name="Line 1030"/>
          <p:cNvSpPr>
            <a:spLocks noChangeShapeType="1"/>
          </p:cNvSpPr>
          <p:nvPr/>
        </p:nvSpPr>
        <p:spPr bwMode="auto">
          <a:xfrm>
            <a:off x="4225925" y="318016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26" tIns="45714" rIns="91426" bIns="45714" anchor="ctr"/>
          <a:lstStyle/>
          <a:p>
            <a:endParaRPr lang="en-US"/>
          </a:p>
        </p:txBody>
      </p:sp>
      <p:sp>
        <p:nvSpPr>
          <p:cNvPr id="27654" name="Text Box 1031"/>
          <p:cNvSpPr txBox="1">
            <a:spLocks noChangeArrowheads="1"/>
          </p:cNvSpPr>
          <p:nvPr/>
        </p:nvSpPr>
        <p:spPr bwMode="auto">
          <a:xfrm>
            <a:off x="2657477" y="3120631"/>
            <a:ext cx="1543985" cy="369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6" tIns="45714" rIns="91426" bIns="45714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latin typeface="Helvetica" pitchFamily="34" charset="0"/>
              </a:rPr>
              <a:t>page number</a:t>
            </a:r>
          </a:p>
        </p:txBody>
      </p:sp>
      <p:sp>
        <p:nvSpPr>
          <p:cNvPr id="27655" name="Text Box 1032"/>
          <p:cNvSpPr txBox="1">
            <a:spLocks noChangeArrowheads="1"/>
          </p:cNvSpPr>
          <p:nvPr/>
        </p:nvSpPr>
        <p:spPr bwMode="auto">
          <a:xfrm>
            <a:off x="4487336" y="3114676"/>
            <a:ext cx="1321808" cy="369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6" tIns="45714" rIns="91426" bIns="45714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latin typeface="Helvetica" pitchFamily="34" charset="0"/>
              </a:rPr>
              <a:t>page offset</a:t>
            </a:r>
          </a:p>
        </p:txBody>
      </p:sp>
      <p:sp>
        <p:nvSpPr>
          <p:cNvPr id="27656" name="Text Box 1033"/>
          <p:cNvSpPr txBox="1">
            <a:spLocks noChangeArrowheads="1"/>
          </p:cNvSpPr>
          <p:nvPr/>
        </p:nvSpPr>
        <p:spPr bwMode="auto">
          <a:xfrm>
            <a:off x="3163361" y="3561162"/>
            <a:ext cx="312879" cy="369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6" tIns="45714" rIns="91426" bIns="45714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i="1">
                <a:latin typeface="Helvetica" pitchFamily="34" charset="0"/>
              </a:rPr>
              <a:t>p</a:t>
            </a:r>
            <a:endParaRPr lang="en-US">
              <a:latin typeface="Helvetica" pitchFamily="34" charset="0"/>
            </a:endParaRPr>
          </a:p>
        </p:txBody>
      </p:sp>
      <p:sp>
        <p:nvSpPr>
          <p:cNvPr id="27657" name="Text Box 1035"/>
          <p:cNvSpPr txBox="1">
            <a:spLocks noChangeArrowheads="1"/>
          </p:cNvSpPr>
          <p:nvPr/>
        </p:nvSpPr>
        <p:spPr bwMode="auto">
          <a:xfrm>
            <a:off x="4609045" y="3590926"/>
            <a:ext cx="312879" cy="369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6" tIns="45714" rIns="91426" bIns="45714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i="1">
                <a:latin typeface="Helvetica" pitchFamily="34" charset="0"/>
              </a:rPr>
              <a:t>d</a:t>
            </a:r>
            <a:endParaRPr lang="en-US">
              <a:latin typeface="Helvetica" pitchFamily="34" charset="0"/>
            </a:endParaRPr>
          </a:p>
        </p:txBody>
      </p:sp>
      <p:sp>
        <p:nvSpPr>
          <p:cNvPr id="27658" name="Text Box 1036"/>
          <p:cNvSpPr txBox="1">
            <a:spLocks noChangeArrowheads="1"/>
          </p:cNvSpPr>
          <p:nvPr/>
        </p:nvSpPr>
        <p:spPr bwMode="auto">
          <a:xfrm>
            <a:off x="2952750" y="4008837"/>
            <a:ext cx="793750" cy="369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6" tIns="45714" rIns="91426" bIns="45714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i="1">
                <a:latin typeface="Helvetica" pitchFamily="34" charset="0"/>
              </a:rPr>
              <a:t>m - n</a:t>
            </a:r>
          </a:p>
        </p:txBody>
      </p:sp>
      <p:sp>
        <p:nvSpPr>
          <p:cNvPr id="27659" name="Text Box 1038"/>
          <p:cNvSpPr txBox="1">
            <a:spLocks noChangeArrowheads="1"/>
          </p:cNvSpPr>
          <p:nvPr/>
        </p:nvSpPr>
        <p:spPr bwMode="auto">
          <a:xfrm>
            <a:off x="4549776" y="4018362"/>
            <a:ext cx="438150" cy="369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6" tIns="45714" rIns="91426" bIns="45714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i="1">
                <a:latin typeface="Helvetica" pitchFamily="34" charset="0"/>
              </a:rPr>
              <a:t>n</a:t>
            </a:r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749300" y="277419"/>
            <a:ext cx="7937500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Paging Hardware</a:t>
            </a:r>
          </a:p>
        </p:txBody>
      </p:sp>
      <p:pic>
        <p:nvPicPr>
          <p:cNvPr id="28675" name="Picture 4" descr="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05442" y="1465660"/>
            <a:ext cx="6772275" cy="4039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457200" y="239316"/>
            <a:ext cx="8229600" cy="824374"/>
          </a:xfrm>
        </p:spPr>
        <p:txBody>
          <a:bodyPr/>
          <a:lstStyle/>
          <a:p>
            <a:pPr eaLnBrk="1" hangingPunct="1"/>
            <a:r>
              <a:rPr lang="en-US" sz="2500" dirty="0" smtClean="0"/>
              <a:t>Paging Model of Logical and Physical Memory</a:t>
            </a:r>
            <a:endParaRPr lang="en-US" sz="2000" dirty="0" smtClean="0"/>
          </a:p>
        </p:txBody>
      </p:sp>
      <p:pic>
        <p:nvPicPr>
          <p:cNvPr id="29699" name="Picture 103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9346" y="1203726"/>
            <a:ext cx="4938183" cy="4612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85775" y="228600"/>
            <a:ext cx="8077200" cy="609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Paging Example</a:t>
            </a:r>
          </a:p>
        </p:txBody>
      </p:sp>
      <p:sp>
        <p:nvSpPr>
          <p:cNvPr id="30723" name="Text Box 5"/>
          <p:cNvSpPr txBox="1">
            <a:spLocks noChangeArrowheads="1"/>
          </p:cNvSpPr>
          <p:nvPr/>
        </p:nvSpPr>
        <p:spPr bwMode="auto">
          <a:xfrm>
            <a:off x="1646770" y="6106719"/>
            <a:ext cx="6002867" cy="369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1" tIns="45711" rIns="91421" bIns="45711">
            <a:spAutoFit/>
          </a:bodyPr>
          <a:lstStyle/>
          <a:p>
            <a:pPr>
              <a:spcBef>
                <a:spcPct val="50000"/>
              </a:spcBef>
            </a:pPr>
            <a:r>
              <a:rPr lang="en-US" i="1">
                <a:latin typeface="Helvetica" pitchFamily="34" charset="0"/>
              </a:rPr>
              <a:t>n</a:t>
            </a:r>
            <a:r>
              <a:rPr lang="en-US">
                <a:latin typeface="Helvetica" pitchFamily="34" charset="0"/>
              </a:rPr>
              <a:t>=2 and </a:t>
            </a:r>
            <a:r>
              <a:rPr lang="en-US" i="1">
                <a:latin typeface="Helvetica" pitchFamily="34" charset="0"/>
              </a:rPr>
              <a:t>m</a:t>
            </a:r>
            <a:r>
              <a:rPr lang="en-US">
                <a:latin typeface="Helvetica" pitchFamily="34" charset="0"/>
              </a:rPr>
              <a:t>=4   32-byte memory and 4-byte pages</a:t>
            </a:r>
          </a:p>
        </p:txBody>
      </p:sp>
      <p:pic>
        <p:nvPicPr>
          <p:cNvPr id="30724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3064" y="1049695"/>
            <a:ext cx="5834743" cy="5472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457200" y="391889"/>
            <a:ext cx="8229600" cy="937727"/>
          </a:xfrm>
        </p:spPr>
        <p:txBody>
          <a:bodyPr/>
          <a:lstStyle/>
          <a:p>
            <a:r>
              <a:rPr lang="en-US" dirty="0" smtClean="0"/>
              <a:t>Paging (Cont.)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457200" y="1637522"/>
            <a:ext cx="8229600" cy="4898572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Calculating internal fragmentation</a:t>
            </a:r>
          </a:p>
          <a:p>
            <a:pPr lvl="1"/>
            <a:r>
              <a:rPr lang="en-US" dirty="0" smtClean="0"/>
              <a:t>Page size = 2,048 bytes</a:t>
            </a:r>
          </a:p>
          <a:p>
            <a:pPr lvl="1"/>
            <a:r>
              <a:rPr lang="en-US" dirty="0" smtClean="0"/>
              <a:t>Process size = 72,766 bytes</a:t>
            </a:r>
          </a:p>
          <a:p>
            <a:pPr lvl="1"/>
            <a:r>
              <a:rPr lang="en-US" dirty="0" smtClean="0"/>
              <a:t>35 pages + 1,086 bytes</a:t>
            </a:r>
          </a:p>
          <a:p>
            <a:pPr lvl="1"/>
            <a:r>
              <a:rPr lang="en-US" dirty="0" smtClean="0"/>
              <a:t>Internal fragmentation of 2,048 - 1,086 = 962 bytes</a:t>
            </a:r>
          </a:p>
          <a:p>
            <a:pPr lvl="1"/>
            <a:r>
              <a:rPr lang="en-US" dirty="0" smtClean="0"/>
              <a:t>Worst case fragmentation = 1 frame – 1 byte</a:t>
            </a:r>
          </a:p>
          <a:p>
            <a:pPr lvl="1"/>
            <a:r>
              <a:rPr lang="en-US" dirty="0" smtClean="0"/>
              <a:t>On average fragmentation = 1 / 2 frame size</a:t>
            </a:r>
          </a:p>
          <a:p>
            <a:pPr lvl="1"/>
            <a:r>
              <a:rPr lang="en-US" dirty="0" smtClean="0"/>
              <a:t>So small frame sizes desirable?</a:t>
            </a:r>
          </a:p>
          <a:p>
            <a:pPr lvl="1"/>
            <a:r>
              <a:rPr lang="en-US" dirty="0" smtClean="0"/>
              <a:t>But each page table entry takes memory to track</a:t>
            </a:r>
          </a:p>
          <a:p>
            <a:pPr lvl="1"/>
            <a:r>
              <a:rPr lang="en-US" dirty="0" smtClean="0"/>
              <a:t>Page sizes growing over time</a:t>
            </a:r>
          </a:p>
          <a:p>
            <a:pPr lvl="2"/>
            <a:r>
              <a:rPr lang="en-US" dirty="0" smtClean="0"/>
              <a:t>Solaris supports two page sizes – 8 KB and 4 MB</a:t>
            </a:r>
          </a:p>
          <a:p>
            <a:r>
              <a:rPr lang="en-US" dirty="0" smtClean="0"/>
              <a:t>Process view and physical memory now very different</a:t>
            </a:r>
          </a:p>
          <a:p>
            <a:r>
              <a:rPr lang="en-US" dirty="0" smtClean="0"/>
              <a:t>By implementation process can only access its own memory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13</TotalTime>
  <Words>1152</Words>
  <Application>Microsoft Office PowerPoint</Application>
  <PresentationFormat>On-screen Show (4:3)</PresentationFormat>
  <Paragraphs>257</Paragraphs>
  <Slides>27</Slides>
  <Notes>22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Theme1</vt:lpstr>
      <vt:lpstr>   Operating System/ BTCS-2401    </vt:lpstr>
      <vt:lpstr>Topic 14th : Main Memory</vt:lpstr>
      <vt:lpstr>Topics To Be Covered</vt:lpstr>
      <vt:lpstr>Paging</vt:lpstr>
      <vt:lpstr>Address Translation Scheme</vt:lpstr>
      <vt:lpstr>Paging Hardware</vt:lpstr>
      <vt:lpstr>Paging Model of Logical and Physical Memory</vt:lpstr>
      <vt:lpstr>Paging Example</vt:lpstr>
      <vt:lpstr>Paging (Cont.)</vt:lpstr>
      <vt:lpstr>Implementation of Page Table</vt:lpstr>
      <vt:lpstr>Associative Memory</vt:lpstr>
      <vt:lpstr>Paging Hardware With TLB</vt:lpstr>
      <vt:lpstr>Memory Protection</vt:lpstr>
      <vt:lpstr>Shared Pages</vt:lpstr>
      <vt:lpstr>Structure of the Page Table</vt:lpstr>
      <vt:lpstr>Hierarchical Page Tables</vt:lpstr>
      <vt:lpstr>Two-Level Page-Table Scheme</vt:lpstr>
      <vt:lpstr>Address-Translation Scheme</vt:lpstr>
      <vt:lpstr>Hashed Page Tables</vt:lpstr>
      <vt:lpstr>Hashed Page Table</vt:lpstr>
      <vt:lpstr>Inverted Page Table</vt:lpstr>
      <vt:lpstr>Segmentation</vt:lpstr>
      <vt:lpstr>User’s View of a Program</vt:lpstr>
      <vt:lpstr>Logical View of Segmentation</vt:lpstr>
      <vt:lpstr>Summary</vt:lpstr>
      <vt:lpstr>Topics To Be Covered</vt:lpstr>
      <vt:lpstr>References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OPERATING SYSTEM(CS-202)</dc:title>
  <dc:creator>hp</dc:creator>
  <cp:lastModifiedBy>Admin</cp:lastModifiedBy>
  <cp:revision>5</cp:revision>
  <dcterms:created xsi:type="dcterms:W3CDTF">2013-01-03T10:19:31Z</dcterms:created>
  <dcterms:modified xsi:type="dcterms:W3CDTF">2023-06-20T04:04:21Z</dcterms:modified>
</cp:coreProperties>
</file>