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0" r:id="rId1"/>
  </p:sldMasterIdLst>
  <p:sldIdLst>
    <p:sldId id="592" r:id="rId2"/>
    <p:sldId id="379" r:id="rId3"/>
    <p:sldId id="380" r:id="rId4"/>
    <p:sldId id="381" r:id="rId5"/>
    <p:sldId id="382" r:id="rId6"/>
    <p:sldId id="383" r:id="rId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437" autoAdjust="0"/>
    <p:restoredTop sz="94660"/>
  </p:normalViewPr>
  <p:slideViewPr>
    <p:cSldViewPr>
      <p:cViewPr>
        <p:scale>
          <a:sx n="98" d="100"/>
          <a:sy n="98" d="100"/>
        </p:scale>
        <p:origin x="-942" y="1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53670">
              <a:lnSpc>
                <a:spcPts val="1810"/>
              </a:lnSpc>
            </a:pPr>
            <a:fld id="{81D60167-4931-47E6-BA6A-407CBD079E47}" type="slidenum">
              <a:rPr lang="en-US" smtClean="0"/>
              <a:pPr marL="153670">
                <a:lnSpc>
                  <a:spcPts val="1810"/>
                </a:lnSpc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DIGITAL ELECTRONICS &amp;LOGIC DESIGN 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5785" y="6392863"/>
            <a:ext cx="47625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0" y="6457890"/>
            <a:ext cx="600075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334000" y="636523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Er</a:t>
            </a:r>
            <a:r>
              <a:rPr lang="en-IN" sz="4000" dirty="0" smtClean="0"/>
              <a:t>. </a:t>
            </a:r>
            <a:r>
              <a:rPr lang="en-IN" sz="4000" dirty="0" err="1" smtClean="0"/>
              <a:t>Irfana</a:t>
            </a:r>
            <a:r>
              <a:rPr lang="en-IN" sz="4000" dirty="0" smtClean="0"/>
              <a:t> </a:t>
            </a:r>
            <a:r>
              <a:rPr lang="en-IN" sz="4000" dirty="0" err="1" smtClean="0"/>
              <a:t>Shafi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</a:t>
            </a:r>
            <a:r>
              <a:rPr lang="en-US" sz="9600" baseline="30000" dirty="0" smtClean="0">
                <a:latin typeface="+mn-lt"/>
              </a:rPr>
              <a:t>rd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55826" y="140667"/>
            <a:ext cx="6055360" cy="4326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75" dirty="0">
                <a:solidFill>
                  <a:srgbClr val="C0504D"/>
                </a:solidFill>
                <a:latin typeface="Calibri"/>
                <a:cs typeface="Calibri"/>
              </a:rPr>
              <a:t>COMBINATIONAL</a:t>
            </a:r>
            <a:r>
              <a:rPr sz="4400" spc="2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4400" spc="-40" dirty="0">
                <a:solidFill>
                  <a:srgbClr val="C0504D"/>
                </a:solidFill>
                <a:latin typeface="Calibri"/>
                <a:cs typeface="Calibri"/>
              </a:rPr>
              <a:t>CIRCUITS</a:t>
            </a:r>
            <a:endParaRPr sz="4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5950">
              <a:latin typeface="Calibri"/>
              <a:cs typeface="Calibri"/>
            </a:endParaRPr>
          </a:p>
          <a:p>
            <a:pPr marL="138430" algn="ctr">
              <a:lnSpc>
                <a:spcPct val="100000"/>
              </a:lnSpc>
            </a:pPr>
            <a:r>
              <a:rPr sz="4400" b="1" spc="-50">
                <a:solidFill>
                  <a:srgbClr val="C0504D"/>
                </a:solidFill>
                <a:latin typeface="Times New Roman"/>
                <a:cs typeface="Times New Roman"/>
              </a:rPr>
              <a:t>UNIT</a:t>
            </a:r>
            <a:r>
              <a:rPr sz="4400" b="1" spc="-16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lang="en-US" sz="4400" b="1" spc="-5" dirty="0" smtClean="0">
                <a:solidFill>
                  <a:srgbClr val="C0504D"/>
                </a:solidFill>
                <a:latin typeface="Times New Roman"/>
                <a:cs typeface="Times New Roman"/>
              </a:rPr>
              <a:t>4</a:t>
            </a:r>
            <a:endParaRPr sz="4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750">
              <a:latin typeface="Times New Roman"/>
              <a:cs typeface="Times New Roman"/>
            </a:endParaRPr>
          </a:p>
          <a:p>
            <a:pPr marL="689610" marR="508000" algn="ctr">
              <a:lnSpc>
                <a:spcPct val="100000"/>
              </a:lnSpc>
            </a:pPr>
            <a:r>
              <a:rPr sz="4400" b="1" spc="-60" dirty="0">
                <a:solidFill>
                  <a:srgbClr val="C0504D"/>
                </a:solidFill>
                <a:latin typeface="Times New Roman"/>
                <a:cs typeface="Times New Roman"/>
              </a:rPr>
              <a:t>C</a:t>
            </a:r>
            <a:r>
              <a:rPr sz="4400" b="1" spc="-65" dirty="0">
                <a:solidFill>
                  <a:srgbClr val="C0504D"/>
                </a:solidFill>
                <a:latin typeface="Times New Roman"/>
                <a:cs typeface="Times New Roman"/>
              </a:rPr>
              <a:t>O</a:t>
            </a:r>
            <a:r>
              <a:rPr sz="4400" b="1" spc="-55" dirty="0">
                <a:solidFill>
                  <a:srgbClr val="C0504D"/>
                </a:solidFill>
                <a:latin typeface="Times New Roman"/>
                <a:cs typeface="Times New Roman"/>
              </a:rPr>
              <a:t>M</a:t>
            </a:r>
            <a:r>
              <a:rPr sz="4400" b="1" spc="-60" dirty="0">
                <a:solidFill>
                  <a:srgbClr val="C0504D"/>
                </a:solidFill>
                <a:latin typeface="Times New Roman"/>
                <a:cs typeface="Times New Roman"/>
              </a:rPr>
              <a:t>BIN</a:t>
            </a:r>
            <a:r>
              <a:rPr sz="4400" b="1" spc="-370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r>
              <a:rPr sz="4400" b="1" spc="-60" dirty="0">
                <a:solidFill>
                  <a:srgbClr val="C0504D"/>
                </a:solidFill>
                <a:latin typeface="Times New Roman"/>
                <a:cs typeface="Times New Roman"/>
              </a:rPr>
              <a:t>T</a:t>
            </a:r>
            <a:r>
              <a:rPr sz="4400" b="1" spc="-40" dirty="0">
                <a:solidFill>
                  <a:srgbClr val="C0504D"/>
                </a:solidFill>
                <a:latin typeface="Times New Roman"/>
                <a:cs typeface="Times New Roman"/>
              </a:rPr>
              <a:t>ION</a:t>
            </a:r>
            <a:r>
              <a:rPr sz="4400" b="1" spc="-60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r>
              <a:rPr sz="44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L  </a:t>
            </a:r>
            <a:r>
              <a:rPr sz="4400" b="1" spc="-35" dirty="0">
                <a:solidFill>
                  <a:srgbClr val="C0504D"/>
                </a:solidFill>
                <a:latin typeface="Times New Roman"/>
                <a:cs typeface="Times New Roman"/>
              </a:rPr>
              <a:t>CIRCUITS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dirty="0"/>
              <a:pPr marL="38100">
                <a:lnSpc>
                  <a:spcPts val="1810"/>
                </a:lnSpc>
              </a:pPr>
              <a:t>2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2000" y="533402"/>
            <a:ext cx="418020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C0504D"/>
                </a:solidFill>
                <a:latin typeface="Calibri"/>
                <a:cs typeface="Calibri"/>
              </a:rPr>
              <a:t>Combinational</a:t>
            </a:r>
            <a:r>
              <a:rPr sz="3600" spc="-15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spc="-30" dirty="0">
                <a:solidFill>
                  <a:srgbClr val="C0504D"/>
                </a:solidFill>
                <a:latin typeface="Calibri"/>
                <a:cs typeface="Calibri"/>
              </a:rPr>
              <a:t>Circuits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0836" y="1391489"/>
            <a:ext cx="8296909" cy="326114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56870" marR="366395" indent="-344805" algn="just">
              <a:lnSpc>
                <a:spcPct val="150000"/>
              </a:lnSpc>
              <a:spcBef>
                <a:spcPts val="110"/>
              </a:spcBef>
              <a:buFont typeface="Microsoft Sans Serif"/>
              <a:buChar char="•"/>
              <a:tabLst>
                <a:tab pos="357505" algn="l"/>
              </a:tabLst>
            </a:pPr>
            <a:r>
              <a:rPr sz="1600" spc="-5" dirty="0">
                <a:latin typeface="Times New Roman" pitchFamily="18" charset="0"/>
                <a:cs typeface="Times New Roman" pitchFamily="18" charset="0"/>
              </a:rPr>
              <a:t>Combinational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circuit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circuit in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which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we 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combine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different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gates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in the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circuit,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example 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encoder, </a:t>
            </a:r>
            <a:r>
              <a:rPr sz="1600" spc="-50" dirty="0">
                <a:latin typeface="Times New Roman" pitchFamily="18" charset="0"/>
                <a:cs typeface="Times New Roman" pitchFamily="18" charset="0"/>
              </a:rPr>
              <a:t>decoder,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multiplexer </a:t>
            </a:r>
            <a:r>
              <a:rPr sz="1600" spc="-1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1600" spc="-5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5" smtClean="0">
                <a:latin typeface="Times New Roman" pitchFamily="18" charset="0"/>
                <a:cs typeface="Times New Roman" pitchFamily="18" charset="0"/>
              </a:rPr>
              <a:t>demultiplexer.</a:t>
            </a:r>
            <a:endParaRPr lang="en-US" sz="1600" spc="-45" dirty="0" smtClean="0">
              <a:latin typeface="Times New Roman" pitchFamily="18" charset="0"/>
              <a:cs typeface="Times New Roman" pitchFamily="18" charset="0"/>
            </a:endParaRPr>
          </a:p>
          <a:p>
            <a:pPr marL="356870" marR="366395" indent="-344805" algn="just">
              <a:lnSpc>
                <a:spcPct val="150000"/>
              </a:lnSpc>
              <a:spcBef>
                <a:spcPts val="110"/>
              </a:spcBef>
              <a:tabLst>
                <a:tab pos="357505" algn="l"/>
              </a:tabLst>
            </a:pP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Some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characteristics</a:t>
            </a:r>
            <a:r>
              <a:rPr sz="1600" spc="-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combinational</a:t>
            </a:r>
            <a:r>
              <a:rPr sz="16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circuits</a:t>
            </a:r>
            <a:r>
              <a:rPr sz="16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>
                <a:latin typeface="Times New Roman" pitchFamily="18" charset="0"/>
                <a:cs typeface="Times New Roman" pitchFamily="18" charset="0"/>
              </a:rPr>
              <a:t>are</a:t>
            </a:r>
            <a:r>
              <a:rPr sz="1600" spc="-5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smtClean="0">
                <a:latin typeface="Times New Roman" pitchFamily="18" charset="0"/>
                <a:cs typeface="Times New Roman" pitchFamily="18" charset="0"/>
              </a:rPr>
              <a:t>following:</a:t>
            </a:r>
            <a:endParaRPr lang="en-US" sz="1600" spc="5" dirty="0" smtClean="0">
              <a:latin typeface="Times New Roman" pitchFamily="18" charset="0"/>
              <a:cs typeface="Times New Roman" pitchFamily="18" charset="0"/>
            </a:endParaRPr>
          </a:p>
          <a:p>
            <a:pPr marL="356870" marR="366395" indent="-344805" algn="just">
              <a:lnSpc>
                <a:spcPct val="150000"/>
              </a:lnSpc>
              <a:spcBef>
                <a:spcPts val="110"/>
              </a:spcBef>
              <a:buFont typeface="Wingdings" pitchFamily="2" charset="2"/>
              <a:buChar char="Ø"/>
              <a:tabLst>
                <a:tab pos="357505" algn="l"/>
              </a:tabLst>
            </a:pP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sz="1600" spc="5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4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tp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om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ti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sz="1600"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ci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it</a:t>
            </a:r>
            <a:r>
              <a:rPr sz="16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8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f ti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>
                <a:latin typeface="Times New Roman" pitchFamily="18" charset="0"/>
                <a:cs typeface="Times New Roman" pitchFamily="18" charset="0"/>
              </a:rPr>
              <a:t>,</a:t>
            </a:r>
            <a:r>
              <a:rPr sz="1600" spc="-20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600" spc="5" smtClean="0">
                <a:latin typeface="Times New Roman" pitchFamily="18" charset="0"/>
                <a:cs typeface="Times New Roman" pitchFamily="18" charset="0"/>
              </a:rPr>
              <a:t>epe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ly</a:t>
            </a:r>
            <a:r>
              <a:rPr sz="1600" spc="-3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le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els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 spc="-3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>
                <a:latin typeface="Times New Roman" pitchFamily="18" charset="0"/>
                <a:cs typeface="Times New Roman" pitchFamily="18" charset="0"/>
              </a:rPr>
              <a:t>es</a:t>
            </a:r>
            <a:r>
              <a:rPr sz="1600" spc="5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35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-11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1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1600" spc="-5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-1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npu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-1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er</a:t>
            </a:r>
            <a:r>
              <a:rPr sz="1600" spc="15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als.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44170" marR="190500" indent="-344170">
              <a:lnSpc>
                <a:spcPct val="150000"/>
              </a:lnSpc>
              <a:spcBef>
                <a:spcPts val="505"/>
              </a:spcBef>
              <a:buFont typeface="Wingdings" pitchFamily="2" charset="2"/>
              <a:buChar char="Ø"/>
              <a:tabLst>
                <a:tab pos="344170" algn="l"/>
                <a:tab pos="357505" algn="l"/>
              </a:tabLst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combinational</a:t>
            </a:r>
            <a:r>
              <a:rPr sz="1600" spc="-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circuit</a:t>
            </a:r>
            <a:r>
              <a:rPr sz="16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do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not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any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memory.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previous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state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-2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input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does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not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any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effect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on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present</a:t>
            </a:r>
            <a:r>
              <a:rPr sz="1600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state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circuit.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44170" indent="-344170">
              <a:lnSpc>
                <a:spcPct val="150000"/>
              </a:lnSpc>
              <a:spcBef>
                <a:spcPts val="505"/>
              </a:spcBef>
              <a:buFont typeface="Wingdings" pitchFamily="2" charset="2"/>
              <a:buChar char="Ø"/>
              <a:tabLst>
                <a:tab pos="344170" algn="l"/>
                <a:tab pos="357505" algn="l"/>
              </a:tabLst>
            </a:pPr>
            <a:r>
              <a:rPr sz="1600" spc="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combinational</a:t>
            </a:r>
            <a:r>
              <a:rPr sz="1600"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circuit</a:t>
            </a:r>
            <a:r>
              <a:rPr sz="1600"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can</a:t>
            </a:r>
            <a:r>
              <a:rPr sz="16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have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an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number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inputs</a:t>
            </a:r>
            <a:r>
              <a:rPr sz="16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-5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4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spc="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40" smtClean="0">
                <a:latin typeface="Times New Roman" pitchFamily="18" charset="0"/>
                <a:cs typeface="Times New Roman" pitchFamily="18" charset="0"/>
              </a:rPr>
              <a:t>number</a:t>
            </a:r>
            <a:r>
              <a:rPr lang="en-US" sz="1600" spc="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-8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outputs</a:t>
            </a:r>
            <a:r>
              <a:rPr sz="220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3246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48200" y="6324602"/>
            <a:ext cx="4495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Department of Computer Science &amp; Engineering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07036" y="851662"/>
            <a:ext cx="4772660" cy="59824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2200" b="1" dirty="0">
                <a:latin typeface="Calibri"/>
                <a:cs typeface="Calibri"/>
              </a:rPr>
              <a:t>Block</a:t>
            </a:r>
            <a:r>
              <a:rPr sz="2200" b="1" spc="-10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diagram:</a:t>
            </a:r>
            <a:endParaRPr sz="2200">
              <a:latin typeface="Calibri"/>
              <a:cs typeface="Calibri"/>
            </a:endParaRPr>
          </a:p>
          <a:p>
            <a:pPr marL="457200">
              <a:lnSpc>
                <a:spcPct val="100000"/>
              </a:lnSpc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possible</a:t>
            </a:r>
            <a:r>
              <a:rPr sz="1600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combinations</a:t>
            </a:r>
            <a:r>
              <a:rPr sz="16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input</a:t>
            </a:r>
            <a:r>
              <a:rPr sz="1600" spc="-1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values.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035" y="3780535"/>
            <a:ext cx="7994650" cy="229357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870" indent="-344805">
              <a:lnSpc>
                <a:spcPct val="150000"/>
              </a:lnSpc>
              <a:spcBef>
                <a:spcPts val="10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Various types of </a:t>
            </a:r>
            <a:r>
              <a:rPr sz="1600" spc="5" smtClean="0">
                <a:latin typeface="Times New Roman" pitchFamily="18" charset="0"/>
                <a:cs typeface="Times New Roman" pitchFamily="18" charset="0"/>
              </a:rPr>
              <a:t>combinationalcircuits</a:t>
            </a:r>
            <a:r>
              <a:rPr lang="en-US" sz="1600" spc="5" dirty="0" smtClean="0">
                <a:latin typeface="Times New Roman" pitchFamily="18" charset="0"/>
                <a:cs typeface="Times New Roman" pitchFamily="18" charset="0"/>
              </a:rPr>
              <a:t> are </a:t>
            </a:r>
          </a:p>
          <a:p>
            <a:pPr marL="356870" indent="-344805">
              <a:lnSpc>
                <a:spcPct val="150000"/>
              </a:lnSpc>
              <a:spcBef>
                <a:spcPts val="10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spc="-35" smtClean="0">
                <a:latin typeface="Times New Roman" pitchFamily="18" charset="0"/>
                <a:cs typeface="Times New Roman" pitchFamily="18" charset="0"/>
              </a:rPr>
              <a:t>Adders,</a:t>
            </a:r>
            <a:endParaRPr lang="en-US" sz="1600" spc="-35" dirty="0" smtClean="0">
              <a:latin typeface="Times New Roman" pitchFamily="18" charset="0"/>
              <a:cs typeface="Times New Roman" pitchFamily="18" charset="0"/>
            </a:endParaRPr>
          </a:p>
          <a:p>
            <a:pPr marL="356870" indent="-344805">
              <a:lnSpc>
                <a:spcPct val="150000"/>
              </a:lnSpc>
              <a:spcBef>
                <a:spcPts val="10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spc="-35" smtClean="0">
                <a:latin typeface="Times New Roman" pitchFamily="18" charset="0"/>
                <a:cs typeface="Times New Roman" pitchFamily="18" charset="0"/>
              </a:rPr>
              <a:t>subtractors,</a:t>
            </a:r>
            <a:endParaRPr lang="en-US" sz="1600" spc="-35" dirty="0" smtClean="0">
              <a:latin typeface="Times New Roman" pitchFamily="18" charset="0"/>
              <a:cs typeface="Times New Roman" pitchFamily="18" charset="0"/>
            </a:endParaRPr>
          </a:p>
          <a:p>
            <a:pPr marL="356870" indent="-344805">
              <a:lnSpc>
                <a:spcPct val="150000"/>
              </a:lnSpc>
              <a:spcBef>
                <a:spcPts val="10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sz="1600" spc="-35" smtClean="0">
                <a:latin typeface="Times New Roman" pitchFamily="18" charset="0"/>
                <a:cs typeface="Times New Roman" pitchFamily="18" charset="0"/>
              </a:rPr>
              <a:t>multiplexers,</a:t>
            </a:r>
            <a:endParaRPr lang="en-US" sz="1600" spc="-35" dirty="0" smtClean="0">
              <a:latin typeface="Times New Roman" pitchFamily="18" charset="0"/>
              <a:cs typeface="Times New Roman" pitchFamily="18" charset="0"/>
            </a:endParaRPr>
          </a:p>
          <a:p>
            <a:pPr marL="356870" indent="-344805">
              <a:lnSpc>
                <a:spcPct val="150000"/>
              </a:lnSpc>
              <a:spcBef>
                <a:spcPts val="10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1600" spc="-35" smtClean="0">
                <a:latin typeface="Times New Roman" pitchFamily="18" charset="0"/>
                <a:cs typeface="Times New Roman" pitchFamily="18" charset="0"/>
              </a:rPr>
              <a:t>omprators</a:t>
            </a:r>
            <a:endParaRPr lang="en-US" sz="1600" spc="-35" dirty="0" smtClean="0">
              <a:latin typeface="Times New Roman" pitchFamily="18" charset="0"/>
              <a:cs typeface="Times New Roman" pitchFamily="18" charset="0"/>
            </a:endParaRPr>
          </a:p>
          <a:p>
            <a:pPr marL="356870" indent="-344805">
              <a:lnSpc>
                <a:spcPct val="150000"/>
              </a:lnSpc>
              <a:spcBef>
                <a:spcPts val="105"/>
              </a:spcBef>
              <a:buFont typeface="Microsoft Sans Serif"/>
              <a:buChar char="•"/>
              <a:tabLst>
                <a:tab pos="356870" algn="l"/>
                <a:tab pos="357505" algn="l"/>
              </a:tabLst>
            </a:pP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35" smtClean="0">
                <a:latin typeface="Times New Roman" pitchFamily="18" charset="0"/>
                <a:cs typeface="Times New Roman" pitchFamily="18" charset="0"/>
              </a:rPr>
              <a:t>ncoder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 &amp;</a:t>
            </a:r>
            <a:r>
              <a:rPr sz="1600" spc="-35" smtClean="0">
                <a:latin typeface="Times New Roman" pitchFamily="18" charset="0"/>
                <a:cs typeface="Times New Roman" pitchFamily="18" charset="0"/>
              </a:rPr>
              <a:t>Decoder.</a:t>
            </a:r>
            <a:endParaRPr sz="16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" y="2362200"/>
            <a:ext cx="5221224" cy="10668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1219200"/>
            <a:ext cx="228600" cy="22860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2001" y="228600"/>
            <a:ext cx="50044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>
                <a:solidFill>
                  <a:srgbClr val="C0504D"/>
                </a:solidFill>
                <a:latin typeface="Calibri"/>
                <a:cs typeface="Calibri"/>
              </a:rPr>
              <a:t>COMBINATIONAL</a:t>
            </a:r>
            <a:r>
              <a:rPr sz="3600" spc="-175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rgbClr val="C0504D"/>
                </a:solidFill>
                <a:latin typeface="Calibri"/>
                <a:cs typeface="Calibri"/>
              </a:rPr>
              <a:t>CIRCUITS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dirty="0"/>
              <a:pPr marL="38100">
                <a:lnSpc>
                  <a:spcPts val="1810"/>
                </a:lnSpc>
              </a:pPr>
              <a:t>4</a:t>
            </a:fld>
            <a:endParaRPr dirty="0"/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3246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48200" y="6324602"/>
            <a:ext cx="4495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Department of Computer Science &amp; Engineering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59741" y="813797"/>
            <a:ext cx="7891145" cy="3040576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2200" b="1" smtClean="0">
                <a:latin typeface="Times New Roman" pitchFamily="18" charset="0"/>
                <a:cs typeface="Times New Roman" pitchFamily="18" charset="0"/>
              </a:rPr>
              <a:t>An</a:t>
            </a:r>
            <a:r>
              <a:rPr sz="2200" b="1" spc="-2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200" b="1" spc="5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sz="2200" b="1" spc="-15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sz="2200" b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200" b="1" spc="5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2200" b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2200" b="1" spc="-14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b="1" spc="-1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2200" b="1" spc="-2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200" b="1" spc="-1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2200" b="1" spc="1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2200" b="1" spc="-10" dirty="0">
                <a:latin typeface="Times New Roman" pitchFamily="18" charset="0"/>
                <a:cs typeface="Times New Roman" pitchFamily="18" charset="0"/>
              </a:rPr>
              <a:t>edu</a:t>
            </a:r>
            <a:r>
              <a:rPr sz="2200" b="1" spc="-2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2200" b="1" dirty="0">
                <a:latin typeface="Times New Roman" pitchFamily="18" charset="0"/>
                <a:cs typeface="Times New Roman" pitchFamily="18" charset="0"/>
              </a:rPr>
              <a:t>e</a:t>
            </a:r>
            <a:endParaRPr sz="2200">
              <a:latin typeface="Times New Roman" pitchFamily="18" charset="0"/>
              <a:cs typeface="Times New Roman" pitchFamily="18" charset="0"/>
            </a:endParaRPr>
          </a:p>
          <a:p>
            <a:pPr marL="527685">
              <a:lnSpc>
                <a:spcPct val="150000"/>
              </a:lnSpc>
              <a:spcBef>
                <a:spcPts val="790"/>
              </a:spcBef>
            </a:pPr>
            <a:r>
              <a:rPr sz="1600" spc="-140">
                <a:latin typeface="Times New Roman" pitchFamily="18" charset="0"/>
                <a:cs typeface="Times New Roman" pitchFamily="18" charset="0"/>
              </a:rPr>
              <a:t>To</a:t>
            </a:r>
            <a:r>
              <a:rPr sz="1600" spc="-225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obtain</a:t>
            </a:r>
            <a:r>
              <a:rPr sz="1600" spc="-5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output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Boolean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functions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>
                <a:latin typeface="Times New Roman" pitchFamily="18" charset="0"/>
                <a:cs typeface="Times New Roman" pitchFamily="18" charset="0"/>
              </a:rPr>
              <a:t>logic</a:t>
            </a:r>
            <a:r>
              <a:rPr sz="1600" spc="-19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smtClean="0">
                <a:latin typeface="Times New Roman" pitchFamily="18" charset="0"/>
                <a:cs typeface="Times New Roman" pitchFamily="18" charset="0"/>
              </a:rPr>
              <a:t>diagram,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proceed</a:t>
            </a:r>
            <a:r>
              <a:rPr sz="1600" spc="-95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as</a:t>
            </a:r>
            <a:r>
              <a:rPr sz="1600" spc="-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follows: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527685" marR="5080" indent="-515620">
              <a:lnSpc>
                <a:spcPct val="150000"/>
              </a:lnSpc>
              <a:spcBef>
                <a:spcPts val="29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Label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all 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gate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outputs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function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input variables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with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arbitrary</a:t>
            </a:r>
            <a:r>
              <a:rPr sz="1600" spc="-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symbols.</a:t>
            </a:r>
            <a:r>
              <a:rPr sz="1600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Determine</a:t>
            </a:r>
            <a:r>
              <a:rPr sz="1600" spc="-6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Boolean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functions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1600" spc="-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eachgate </a:t>
            </a:r>
            <a:r>
              <a:rPr sz="1600" spc="-4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output.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527685" marR="348615" indent="-515620">
              <a:lnSpc>
                <a:spcPct val="150000"/>
              </a:lnSpc>
              <a:spcBef>
                <a:spcPts val="50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Label the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gates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that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function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input variables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previously</a:t>
            </a:r>
            <a:r>
              <a:rPr sz="16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labeled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gates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other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arbitrary</a:t>
            </a:r>
            <a:r>
              <a:rPr sz="16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symbols.</a:t>
            </a:r>
            <a:r>
              <a:rPr sz="1600"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Find</a:t>
            </a:r>
            <a:r>
              <a:rPr sz="1600" spc="-2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4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lean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un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cti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75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these</a:t>
            </a:r>
            <a:r>
              <a:rPr sz="1600" spc="-1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8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sz="1600" spc="-5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527685" indent="-515620">
              <a:lnSpc>
                <a:spcPct val="150000"/>
              </a:lnSpc>
              <a:spcBef>
                <a:spcPts val="13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1600" spc="-10" dirty="0">
                <a:latin typeface="Times New Roman" pitchFamily="18" charset="0"/>
                <a:cs typeface="Times New Roman" pitchFamily="18" charset="0"/>
              </a:rPr>
              <a:t>Repeat</a:t>
            </a:r>
            <a:r>
              <a:rPr sz="16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process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outlined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in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step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until</a:t>
            </a:r>
            <a:r>
              <a:rPr sz="16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outputs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-185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latin typeface="Times New Roman" pitchFamily="18" charset="0"/>
                <a:cs typeface="Times New Roman" pitchFamily="18" charset="0"/>
              </a:rPr>
              <a:t>circuit</a:t>
            </a:r>
            <a:r>
              <a:rPr sz="1600" spc="-12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are</a:t>
            </a:r>
            <a:r>
              <a:rPr sz="1600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obtained.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dirty="0"/>
              <a:pPr marL="38100">
                <a:lnSpc>
                  <a:spcPts val="1810"/>
                </a:lnSpc>
              </a:pPr>
              <a:t>5</a:t>
            </a:fld>
            <a:endParaRPr dirty="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3246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48200" y="6324602"/>
            <a:ext cx="4495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Department of Computer Science &amp; Engineering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810"/>
              </a:lnSpc>
            </a:pPr>
            <a:fld id="{81D60167-4931-47E6-BA6A-407CBD079E47}" type="slidenum">
              <a:rPr dirty="0"/>
              <a:pPr marL="38100">
                <a:lnSpc>
                  <a:spcPts val="1810"/>
                </a:lnSpc>
              </a:pPr>
              <a:t>6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838201" y="1219200"/>
            <a:ext cx="8093075" cy="3790781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04470">
              <a:lnSpc>
                <a:spcPct val="100000"/>
              </a:lnSpc>
              <a:spcBef>
                <a:spcPts val="600"/>
              </a:spcBef>
            </a:pPr>
            <a:r>
              <a:rPr sz="1600" b="1" spc="-5" smtClean="0">
                <a:latin typeface="Times New Roman" pitchFamily="18" charset="0"/>
                <a:cs typeface="Times New Roman" pitchFamily="18" charset="0"/>
              </a:rPr>
              <a:t>Des</a:t>
            </a:r>
            <a:r>
              <a:rPr sz="1600" b="1" spc="5" smtClean="0">
                <a:latin typeface="Times New Roman" pitchFamily="18" charset="0"/>
                <a:cs typeface="Times New Roman" pitchFamily="18" charset="0"/>
              </a:rPr>
              <a:t>ig</a:t>
            </a:r>
            <a:r>
              <a:rPr sz="1600" b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b="1" spc="-114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1" spc="-5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sz="1600" b="1" spc="-2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b="1" spc="-15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sz="1600" b="1" spc="1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sz="1600" b="1" spc="-10" dirty="0">
                <a:latin typeface="Times New Roman" pitchFamily="18" charset="0"/>
                <a:cs typeface="Times New Roman" pitchFamily="18" charset="0"/>
              </a:rPr>
              <a:t>edu</a:t>
            </a:r>
            <a:r>
              <a:rPr sz="1600" b="1" spc="-20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sz="1600" b="1" dirty="0">
                <a:latin typeface="Times New Roman" pitchFamily="18" charset="0"/>
                <a:cs typeface="Times New Roman" pitchFamily="18" charset="0"/>
              </a:rPr>
              <a:t>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226060" indent="-213360">
              <a:lnSpc>
                <a:spcPct val="150000"/>
              </a:lnSpc>
              <a:spcBef>
                <a:spcPts val="505"/>
              </a:spcBef>
              <a:buSzPct val="95454"/>
              <a:buAutoNum type="arabicPeriod"/>
              <a:tabLst>
                <a:tab pos="226060" algn="l"/>
              </a:tabLst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problem</a:t>
            </a:r>
            <a:r>
              <a:rPr sz="16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spc="-8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stated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226060" indent="-213360">
              <a:lnSpc>
                <a:spcPct val="150000"/>
              </a:lnSpc>
              <a:spcBef>
                <a:spcPts val="480"/>
              </a:spcBef>
              <a:buSzPct val="93181"/>
              <a:buAutoNum type="arabicPeriod"/>
              <a:tabLst>
                <a:tab pos="226060" algn="l"/>
              </a:tabLst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number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available</a:t>
            </a:r>
            <a:r>
              <a:rPr sz="1600" spc="-1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input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variables</a:t>
            </a:r>
            <a:r>
              <a:rPr sz="16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requiredoutput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204470">
              <a:lnSpc>
                <a:spcPct val="150000"/>
              </a:lnSpc>
              <a:spcBef>
                <a:spcPts val="509"/>
              </a:spcBef>
            </a:pPr>
            <a:r>
              <a:rPr sz="1600" spc="-15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ar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es</a:t>
            </a:r>
            <a:r>
              <a:rPr sz="16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sz="1600" spc="-9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et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er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ed.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226060" indent="-213360">
              <a:lnSpc>
                <a:spcPct val="150000"/>
              </a:lnSpc>
              <a:spcBef>
                <a:spcPts val="500"/>
              </a:spcBef>
              <a:buSzPct val="93181"/>
              <a:buAutoNum type="arabicPeriod" startAt="3"/>
              <a:tabLst>
                <a:tab pos="226060" algn="l"/>
              </a:tabLst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input</a:t>
            </a:r>
            <a:r>
              <a:rPr sz="1600" spc="-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output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variables</a:t>
            </a:r>
            <a:r>
              <a:rPr sz="1600" spc="-11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are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assigned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0" dirty="0">
                <a:latin typeface="Times New Roman" pitchFamily="18" charset="0"/>
                <a:cs typeface="Times New Roman" pitchFamily="18" charset="0"/>
              </a:rPr>
              <a:t>lettersymbols.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226060" indent="-213360">
              <a:lnSpc>
                <a:spcPct val="150000"/>
              </a:lnSpc>
              <a:spcBef>
                <a:spcPts val="509"/>
              </a:spcBef>
              <a:buSzPct val="93181"/>
              <a:buAutoNum type="arabicPeriod" startAt="3"/>
              <a:tabLst>
                <a:tab pos="226060" algn="l"/>
              </a:tabLst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truth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table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defines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required</a:t>
            </a:r>
            <a:r>
              <a:rPr sz="1600" spc="-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relationship</a:t>
            </a:r>
            <a:r>
              <a:rPr sz="1600" spc="-1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15" dirty="0">
                <a:latin typeface="Times New Roman" pitchFamily="18" charset="0"/>
                <a:cs typeface="Times New Roman" pitchFamily="18" charset="0"/>
              </a:rPr>
              <a:t>betweeninputs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204470">
              <a:lnSpc>
                <a:spcPct val="150000"/>
              </a:lnSpc>
              <a:spcBef>
                <a:spcPts val="505"/>
              </a:spcBef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outputs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spc="-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derived.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226060" indent="-213360">
              <a:lnSpc>
                <a:spcPct val="150000"/>
              </a:lnSpc>
              <a:spcBef>
                <a:spcPts val="505"/>
              </a:spcBef>
              <a:buSzPct val="93181"/>
              <a:buAutoNum type="arabicPeriod" startAt="5"/>
              <a:tabLst>
                <a:tab pos="226060" algn="l"/>
              </a:tabLst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simplified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5" dirty="0">
                <a:latin typeface="Times New Roman" pitchFamily="18" charset="0"/>
                <a:cs typeface="Times New Roman" pitchFamily="18" charset="0"/>
              </a:rPr>
              <a:t>Boolean</a:t>
            </a:r>
            <a:r>
              <a:rPr sz="1600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function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0" dirty="0">
                <a:latin typeface="Times New Roman" pitchFamily="18" charset="0"/>
                <a:cs typeface="Times New Roman" pitchFamily="18" charset="0"/>
              </a:rPr>
              <a:t>for</a:t>
            </a:r>
            <a:r>
              <a:rPr sz="1600" spc="-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each output</a:t>
            </a:r>
            <a:r>
              <a:rPr sz="16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20" dirty="0">
                <a:latin typeface="Times New Roman" pitchFamily="18" charset="0"/>
                <a:cs typeface="Times New Roman" pitchFamily="18" charset="0"/>
              </a:rPr>
              <a:t>isobtained.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226060" indent="-213360">
              <a:lnSpc>
                <a:spcPct val="150000"/>
              </a:lnSpc>
              <a:spcBef>
                <a:spcPts val="480"/>
              </a:spcBef>
              <a:buSzPct val="95454"/>
              <a:buAutoNum type="arabicPeriod" startAt="5"/>
              <a:tabLst>
                <a:tab pos="226060" algn="l"/>
              </a:tabLst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logic</a:t>
            </a:r>
            <a:r>
              <a:rPr sz="1600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latin typeface="Times New Roman" pitchFamily="18" charset="0"/>
                <a:cs typeface="Times New Roman" pitchFamily="18" charset="0"/>
              </a:rPr>
              <a:t>diagram</a:t>
            </a:r>
            <a:r>
              <a:rPr sz="1600" spc="-1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latin typeface="Times New Roman" pitchFamily="18" charset="0"/>
                <a:cs typeface="Times New Roman" pitchFamily="18" charset="0"/>
              </a:rPr>
              <a:t>is</a:t>
            </a:r>
            <a:r>
              <a:rPr sz="1600"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35" dirty="0">
                <a:latin typeface="Times New Roman" pitchFamily="18" charset="0"/>
                <a:cs typeface="Times New Roman" pitchFamily="18" charset="0"/>
              </a:rPr>
              <a:t>drawn.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1" y="98886"/>
            <a:ext cx="1371599" cy="79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" y="6324602"/>
            <a:ext cx="4648201" cy="357187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48200" y="6324602"/>
            <a:ext cx="4495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Department of Computer Science &amp; Engineering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</TotalTime>
  <Words>335</Words>
  <Application>Microsoft Office PowerPoint</Application>
  <PresentationFormat>On-screen Show (4:3)</PresentationFormat>
  <Paragraphs>53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   DIGITAL ELECTRONICS &amp;LOGIC DESIGN     </vt:lpstr>
      <vt:lpstr>Slide 2</vt:lpstr>
      <vt:lpstr>Combinational Circuits</vt:lpstr>
      <vt:lpstr>COMBINATIONAL CIRCUITS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Administrator</cp:lastModifiedBy>
  <cp:revision>131</cp:revision>
  <dcterms:created xsi:type="dcterms:W3CDTF">2023-06-12T06:06:59Z</dcterms:created>
  <dcterms:modified xsi:type="dcterms:W3CDTF">2023-06-21T09:20:23Z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2018-07-25T00:00:00Z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2023-06-12T00:00:00Z</vt:filetime>
  </property>
</Properties>
</file>