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63" r:id="rId2"/>
    <p:sldId id="282" r:id="rId3"/>
    <p:sldId id="344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72" y="19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Then the Fourier series of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converges 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a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continuity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b) 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	 	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  discontinuity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809720" y="3929066"/>
          <a:ext cx="3143272" cy="1143008"/>
        </p:xfrm>
        <a:graphic>
          <a:graphicData uri="http://schemas.openxmlformats.org/presentationml/2006/ole">
            <p:oleObj spid="_x0000_s4098" name="Equation" r:id="rId4" imgW="1371600" imgH="393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0972800" cy="51974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Example1: Expand f(x)=x</a:t>
            </a:r>
            <a:r>
              <a:rPr lang="en-US" baseline="30000" dirty="0" smtClean="0">
                <a:cs typeface="Arial" charset="0"/>
              </a:rPr>
              <a:t>2</a:t>
            </a:r>
            <a:r>
              <a:rPr lang="en-US" dirty="0" smtClean="0">
                <a:cs typeface="Arial" charset="0"/>
              </a:rPr>
              <a:t>, 0&lt;x&lt;2</a:t>
            </a:r>
            <a:r>
              <a:rPr lang="en-US" dirty="0" smtClean="0">
                <a:cs typeface="Arial" charset="0"/>
                <a:sym typeface="Symbol" pitchFamily="18" charset="2"/>
              </a:rPr>
              <a:t> in Fourier series. 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			Prove that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Solution: </a:t>
            </a:r>
            <a:r>
              <a:rPr lang="en-US" dirty="0" smtClean="0">
                <a:cs typeface="Arial" charset="0"/>
              </a:rPr>
              <a:t>Period = 2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</a:rPr>
              <a:t> </a:t>
            </a:r>
            <a:r>
              <a:rPr lang="en-US" i="1" dirty="0" smtClean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= 2 </a:t>
            </a:r>
            <a:r>
              <a:rPr lang="en-US" dirty="0" smtClean="0">
                <a:cs typeface="Arial" charset="0"/>
                <a:sym typeface="Symbol" pitchFamily="18" charset="2"/>
              </a:rPr>
              <a:t>  thus  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  <a:sym typeface="Symbol" pitchFamily="18" charset="2"/>
              </a:rPr>
              <a:t>  =  and choosing c = 0</a:t>
            </a:r>
            <a:endParaRPr lang="en-US" dirty="0" smtClean="0">
              <a:cs typeface="Arial" charset="0"/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3" name="Object 2"/>
          <p:cNvGraphicFramePr>
            <a:graphicFrameLocks noChangeAspect="1"/>
          </p:cNvGraphicFramePr>
          <p:nvPr/>
        </p:nvGraphicFramePr>
        <p:xfrm>
          <a:off x="4310050" y="1428736"/>
          <a:ext cx="4000528" cy="1143008"/>
        </p:xfrm>
        <a:graphic>
          <a:graphicData uri="http://schemas.openxmlformats.org/presentationml/2006/ole">
            <p:oleObj spid="_x0000_s5123" name="Equation" r:id="rId4" imgW="1358640" imgH="634680" progId="Equation.3">
              <p:embed/>
            </p:oleObj>
          </a:graphicData>
        </a:graphic>
      </p:graphicFrame>
      <p:graphicFrame>
        <p:nvGraphicFramePr>
          <p:cNvPr id="5128" name="Object 12"/>
          <p:cNvGraphicFramePr>
            <a:graphicFrameLocks noChangeAspect="1"/>
          </p:cNvGraphicFramePr>
          <p:nvPr/>
        </p:nvGraphicFramePr>
        <p:xfrm>
          <a:off x="1630363" y="2786062"/>
          <a:ext cx="8026400" cy="3429019"/>
        </p:xfrm>
        <a:graphic>
          <a:graphicData uri="http://schemas.openxmlformats.org/presentationml/2006/ole">
            <p:oleObj spid="_x0000_s5128" name="Equation" r:id="rId5" imgW="2692080" imgH="16509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>
            <p:ph idx="1"/>
          </p:nvPr>
        </p:nvGraphicFramePr>
        <p:xfrm>
          <a:off x="2524100" y="1214422"/>
          <a:ext cx="5240363" cy="5072098"/>
        </p:xfrm>
        <a:graphic>
          <a:graphicData uri="http://schemas.openxmlformats.org/presentationml/2006/ole">
            <p:oleObj spid="_x0000_s6146" name="Equation" r:id="rId4" imgW="3162240" imgH="307332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409725" y="1214422"/>
          <a:ext cx="8258175" cy="5429288"/>
        </p:xfrm>
        <a:graphic>
          <a:graphicData uri="http://schemas.openxmlformats.org/presentationml/2006/ole">
            <p:oleObj spid="_x0000_s7170" name="Equation" r:id="rId4" imgW="3149280" imgH="2997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295540" y="1357298"/>
          <a:ext cx="8015302" cy="1928826"/>
        </p:xfrm>
        <a:graphic>
          <a:graphicData uri="http://schemas.openxmlformats.org/presentationml/2006/ole">
            <p:oleObj spid="_x0000_s8194" name="Equation" r:id="rId4" imgW="2781000" imgH="888840" progId="Equation.3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1381092" y="3571876"/>
            <a:ext cx="82591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cs typeface="Arial" charset="0"/>
              </a:rPr>
              <a:t>At </a:t>
            </a:r>
            <a:r>
              <a:rPr lang="en-US" sz="36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600" dirty="0" smtClean="0">
                <a:cs typeface="Arial" charset="0"/>
              </a:rPr>
              <a:t>=0 the above Fourier series reduces to  </a:t>
            </a:r>
            <a:endParaRPr lang="en-US" sz="3600" dirty="0">
              <a:cs typeface="Arial" charset="0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681418" y="4214818"/>
          <a:ext cx="3200400" cy="1524000"/>
        </p:xfrm>
        <a:graphic>
          <a:graphicData uri="http://schemas.openxmlformats.org/presentationml/2006/ole">
            <p:oleObj spid="_x0000_s8195" name="Equation" r:id="rId5" imgW="799920" imgH="685800" progId="Equation.3">
              <p:embed/>
            </p:oleObj>
          </a:graphicData>
        </a:graphic>
      </p:graphicFrame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576398" y="5558869"/>
            <a:ext cx="6019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200" dirty="0" smtClean="0">
                <a:cs typeface="Arial" charset="0"/>
              </a:rPr>
              <a:t>=0 </a:t>
            </a:r>
            <a:r>
              <a:rPr lang="en-US" sz="3200" dirty="0">
                <a:cs typeface="Arial" charset="0"/>
              </a:rPr>
              <a:t>is the point of </a:t>
            </a:r>
            <a:r>
              <a:rPr lang="en-US" sz="3200" dirty="0" smtClean="0">
                <a:cs typeface="Arial" charset="0"/>
              </a:rPr>
              <a:t>discontinuity</a:t>
            </a:r>
            <a:endParaRPr lang="en-US" sz="32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09600" y="1350954"/>
            <a:ext cx="99869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cs typeface="Arial" charset="0"/>
              </a:rPr>
              <a:t>By Dirichlet conditions, the series converges </a:t>
            </a:r>
            <a:r>
              <a:rPr lang="en-US" sz="4000" dirty="0" smtClean="0">
                <a:cs typeface="Arial" charset="0"/>
              </a:rPr>
              <a:t>at          </a:t>
            </a:r>
          </a:p>
          <a:p>
            <a:r>
              <a:rPr lang="en-US" sz="4000" i="1" dirty="0" smtClean="0">
                <a:latin typeface="Times New Roman" pitchFamily="18" charset="0"/>
                <a:cs typeface="Arial" charset="0"/>
              </a:rPr>
              <a:t>  x </a:t>
            </a:r>
            <a:r>
              <a:rPr lang="en-US" sz="4000" dirty="0" smtClean="0">
                <a:cs typeface="Arial" charset="0"/>
              </a:rPr>
              <a:t>= 0 </a:t>
            </a:r>
            <a:r>
              <a:rPr lang="en-US" sz="4000" dirty="0">
                <a:cs typeface="Arial" charset="0"/>
              </a:rPr>
              <a:t>to (0+4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r>
              <a:rPr lang="en-US" sz="4000" dirty="0">
                <a:cs typeface="Arial" charset="0"/>
                <a:sym typeface="Symbol" pitchFamily="18" charset="2"/>
              </a:rPr>
              <a:t>)/2 =</a:t>
            </a:r>
            <a:r>
              <a:rPr lang="en-US" sz="4000" dirty="0">
                <a:cs typeface="Arial" charset="0"/>
              </a:rPr>
              <a:t> 2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endParaRPr lang="en-US" sz="4000" baseline="30000" dirty="0">
              <a:cs typeface="Arial" charset="0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2819415" y="2871798"/>
          <a:ext cx="5419725" cy="2057400"/>
        </p:xfrm>
        <a:graphic>
          <a:graphicData uri="http://schemas.openxmlformats.org/presentationml/2006/ole">
            <p:oleObj spid="_x0000_s9218" name="Equation" r:id="rId4" imgW="1384200" imgH="8888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2985"/>
            <a:ext cx="10972800" cy="4983182"/>
          </a:xfrm>
        </p:spPr>
        <p:txBody>
          <a:bodyPr>
            <a:normAutofit/>
          </a:bodyPr>
          <a:lstStyle/>
          <a:p>
            <a:pPr marL="901700" indent="-901700">
              <a:buNone/>
            </a:pPr>
            <a:r>
              <a:rPr lang="en-US" dirty="0" smtClean="0">
                <a:cs typeface="Arial" charset="0"/>
              </a:rPr>
              <a:t>Ex2 : Find the Fourier series expansion for the following periodic function of period 4.</a:t>
            </a:r>
          </a:p>
          <a:p>
            <a:pPr marL="901700" indent="-901700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362596" y="1714488"/>
          <a:ext cx="3733800" cy="1143000"/>
        </p:xfrm>
        <a:graphic>
          <a:graphicData uri="http://schemas.openxmlformats.org/presentationml/2006/ole">
            <p:oleObj spid="_x0000_s10243" name="Equation" r:id="rId4" imgW="163800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80960" y="2690811"/>
            <a:ext cx="2170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Solution:</a:t>
            </a:r>
            <a:endParaRPr lang="en-US" sz="2800" dirty="0"/>
          </a:p>
        </p:txBody>
      </p:sp>
      <p:graphicFrame>
        <p:nvGraphicFramePr>
          <p:cNvPr id="10244" name="Object 5"/>
          <p:cNvGraphicFramePr>
            <a:graphicFrameLocks noChangeAspect="1"/>
          </p:cNvGraphicFramePr>
          <p:nvPr/>
        </p:nvGraphicFramePr>
        <p:xfrm>
          <a:off x="2106613" y="2857496"/>
          <a:ext cx="7561287" cy="3546478"/>
        </p:xfrm>
        <a:graphic>
          <a:graphicData uri="http://schemas.openxmlformats.org/presentationml/2006/ole">
            <p:oleObj spid="_x0000_s10244" name="Equation" r:id="rId5" imgW="2273040" imgH="2311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500206" y="928670"/>
          <a:ext cx="7239000" cy="5405454"/>
        </p:xfrm>
        <a:graphic>
          <a:graphicData uri="http://schemas.openxmlformats.org/presentationml/2006/ole">
            <p:oleObj spid="_x0000_s11266" name="Equation" r:id="rId4" imgW="3047760" imgH="3886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490666" y="714356"/>
          <a:ext cx="7820044" cy="5686444"/>
        </p:xfrm>
        <a:graphic>
          <a:graphicData uri="http://schemas.openxmlformats.org/presentationml/2006/ole">
            <p:oleObj spid="_x0000_s12290" name="Equation" r:id="rId4" imgW="2984400" imgH="35049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7200" b="1" dirty="0" smtClean="0"/>
              <a:t>Periodic Functions</a:t>
            </a:r>
          </a:p>
          <a:p>
            <a:r>
              <a:rPr lang="en-IN" sz="7200" b="1" dirty="0" smtClean="0"/>
              <a:t>Fourier series</a:t>
            </a:r>
          </a:p>
          <a:p>
            <a:r>
              <a:rPr lang="en-IN" sz="7200" b="1" dirty="0" smtClean="0"/>
              <a:t>Dirichlet’s conditions</a:t>
            </a:r>
            <a:endParaRPr lang="en-IN" sz="4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5400" b="1" dirty="0" smtClean="0"/>
              <a:t>Even and odd functions</a:t>
            </a:r>
          </a:p>
          <a:p>
            <a:r>
              <a:rPr lang="en-IN" sz="5400" b="1" dirty="0" smtClean="0"/>
              <a:t>Fourier Cosine Series for even functions</a:t>
            </a:r>
          </a:p>
          <a:p>
            <a:r>
              <a:rPr lang="en-IN" sz="54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PERIODIC</a:t>
            </a:r>
            <a:r>
              <a:rPr lang="en-US" sz="3600" b="1" dirty="0" smtClean="0"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latin typeface="Arial" charset="0"/>
                <a:cs typeface="Arial" charset="0"/>
              </a:rPr>
              <a:t>FUNCTIONS</a:t>
            </a:r>
          </a:p>
          <a:p>
            <a:pPr>
              <a:buNone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 function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said to be periodic with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</a:t>
            </a:r>
            <a:r>
              <a:rPr lang="en-US" spc="3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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, where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a positive constant . The least value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T&gt;0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called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			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f(x+2T) =f ((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)+T)=f 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 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x+nT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for all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 For Example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1.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f(x)=sin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has periods 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, 4, 6, ….  and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 	is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f(x).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i="1" spc="3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	2 .The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sin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and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cos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is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/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n.</a:t>
            </a:r>
            <a:endParaRPr lang="en-US" i="1" spc="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FOURIER SERIES</a:t>
            </a:r>
          </a:p>
          <a:p>
            <a:pPr algn="just"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Let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	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be defined in the interval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 (c,c+2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and outside the interval by   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i.e. assume that   has the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.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The Fourier series  corresponding to       is given by</a:t>
            </a:r>
          </a:p>
          <a:p>
            <a:pPr algn="just">
              <a:buNone/>
              <a:defRPr/>
            </a:pPr>
            <a:r>
              <a:rPr lang="en-US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809720" y="2214554"/>
          <a:ext cx="714381" cy="500065"/>
        </p:xfrm>
        <a:graphic>
          <a:graphicData uri="http://schemas.openxmlformats.org/presentationml/2006/ole">
            <p:oleObj spid="_x0000_s1028" name="Equation" r:id="rId4" imgW="355320" imgH="203040" progId="Equation.3">
              <p:embed/>
            </p:oleObj>
          </a:graphicData>
        </a:graphic>
      </p:graphicFrame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7405688" y="2714625"/>
          <a:ext cx="2976562" cy="571500"/>
        </p:xfrm>
        <a:graphic>
          <a:graphicData uri="http://schemas.openxmlformats.org/presentationml/2006/ole">
            <p:oleObj spid="_x0000_s1030" name="Equation" r:id="rId5" imgW="1041120" imgH="203040" progId="Equation.3">
              <p:embed/>
            </p:oleObj>
          </a:graphicData>
        </a:graphic>
      </p:graphicFrame>
      <p:graphicFrame>
        <p:nvGraphicFramePr>
          <p:cNvPr id="1031" name="Object 10"/>
          <p:cNvGraphicFramePr>
            <a:graphicFrameLocks noChangeAspect="1"/>
          </p:cNvGraphicFramePr>
          <p:nvPr/>
        </p:nvGraphicFramePr>
        <p:xfrm>
          <a:off x="8124844" y="3214686"/>
          <a:ext cx="685800" cy="538162"/>
        </p:xfrm>
        <a:graphic>
          <a:graphicData uri="http://schemas.openxmlformats.org/presentationml/2006/ole">
            <p:oleObj spid="_x0000_s1031" name="Equation" r:id="rId6" imgW="177480" imgH="17748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809989" y="3214690"/>
          <a:ext cx="714375" cy="571500"/>
        </p:xfrm>
        <a:graphic>
          <a:graphicData uri="http://schemas.openxmlformats.org/presentationml/2006/ole">
            <p:oleObj spid="_x0000_s1032" name="Equation" r:id="rId7" imgW="355320" imgH="20304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6381757" y="3643314"/>
          <a:ext cx="714375" cy="571504"/>
        </p:xfrm>
        <a:graphic>
          <a:graphicData uri="http://schemas.openxmlformats.org/presentationml/2006/ole">
            <p:oleObj spid="_x0000_s1033" name="Equation" r:id="rId8" imgW="355320" imgH="203040" progId="Equation.3">
              <p:embed/>
            </p:oleObj>
          </a:graphicData>
        </a:graphic>
      </p:graphicFrame>
      <p:graphicFrame>
        <p:nvGraphicFramePr>
          <p:cNvPr id="1035" name="Object 12"/>
          <p:cNvGraphicFramePr>
            <a:graphicFrameLocks noChangeAspect="1"/>
          </p:cNvGraphicFramePr>
          <p:nvPr/>
        </p:nvGraphicFramePr>
        <p:xfrm>
          <a:off x="2928938" y="4643438"/>
          <a:ext cx="6096000" cy="1214437"/>
        </p:xfrm>
        <a:graphic>
          <a:graphicData uri="http://schemas.openxmlformats.org/presentationml/2006/ole">
            <p:oleObj spid="_x0000_s1035" name="Equation" r:id="rId9" imgW="2044440" imgH="4316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where the Fourier </a:t>
            </a:r>
            <a:r>
              <a:rPr lang="en-US" dirty="0" err="1" smtClean="0">
                <a:cs typeface="Arial" charset="0"/>
              </a:rPr>
              <a:t>coeffecients</a:t>
            </a:r>
            <a:r>
              <a:rPr lang="en-US" dirty="0" smtClean="0">
                <a:cs typeface="Arial" charset="0"/>
              </a:rPr>
              <a:t> are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051" name="Object 2"/>
          <p:cNvGraphicFramePr>
            <a:graphicFrameLocks noChangeAspect="1"/>
          </p:cNvGraphicFramePr>
          <p:nvPr/>
        </p:nvGraphicFramePr>
        <p:xfrm>
          <a:off x="2143125" y="2500306"/>
          <a:ext cx="7096125" cy="3733800"/>
        </p:xfrm>
        <a:graphic>
          <a:graphicData uri="http://schemas.openxmlformats.org/presentationml/2006/ole">
            <p:oleObj spid="_x0000_s2051" name="Equation" r:id="rId4" imgW="1587240" imgH="17776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If      is defined in the interval  (-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l, l) 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then coefficients  can be determined  equivalently from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323948" y="1400164"/>
          <a:ext cx="914400" cy="457200"/>
        </p:xfrm>
        <a:graphic>
          <a:graphicData uri="http://schemas.openxmlformats.org/presentationml/2006/ole">
            <p:oleObj spid="_x0000_s3074" name="Equation" r:id="rId4" imgW="342720" imgH="203040" progId="Equation.3">
              <p:embed/>
            </p:oleObj>
          </a:graphicData>
        </a:graphic>
      </p:graphicFrame>
      <p:graphicFrame>
        <p:nvGraphicFramePr>
          <p:cNvPr id="3078" name="Object 5"/>
          <p:cNvGraphicFramePr>
            <a:graphicFrameLocks noChangeAspect="1"/>
          </p:cNvGraphicFramePr>
          <p:nvPr/>
        </p:nvGraphicFramePr>
        <p:xfrm>
          <a:off x="3309918" y="2320946"/>
          <a:ext cx="6324600" cy="4108450"/>
        </p:xfrm>
        <a:graphic>
          <a:graphicData uri="http://schemas.openxmlformats.org/presentationml/2006/ole">
            <p:oleObj spid="_x0000_s3078" name="Equation" r:id="rId5" imgW="1485720" imgH="16509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DIRICHLET CONDITIONS</a:t>
            </a:r>
          </a:p>
          <a:p>
            <a:pPr>
              <a:buNone/>
              <a:defRPr/>
            </a:pPr>
            <a:r>
              <a:rPr lang="en-US" spc="300" dirty="0" smtClean="0"/>
              <a:t>Suppose that</a:t>
            </a:r>
          </a:p>
          <a:p>
            <a:pPr marL="514350" indent="-514350">
              <a:buAutoNum type="arabicPeriod"/>
              <a:defRPr/>
            </a:pP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is defined and single valued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2.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300" dirty="0" smtClean="0"/>
              <a:t> </a:t>
            </a:r>
            <a:r>
              <a:rPr lang="en-US" spc="300" dirty="0" smtClean="0"/>
              <a:t>is periodic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r>
              <a:rPr lang="en-US" spc="300" dirty="0" smtClean="0"/>
              <a:t> with period 2</a:t>
            </a:r>
            <a:r>
              <a:rPr lang="en-US" i="1" spc="300" dirty="0" smtClean="0"/>
              <a:t>l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3.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discontinuities in  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4.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maxima and minima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endParaRPr lang="en-US" spc="300" dirty="0" smtClean="0"/>
          </a:p>
          <a:p>
            <a:pPr marL="514350" indent="-514350">
              <a:buNone/>
              <a:defRPr/>
            </a:pPr>
            <a:endParaRPr lang="en-US" spc="300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442</Words>
  <Application>Microsoft Office PowerPoint</Application>
  <PresentationFormat>Custom</PresentationFormat>
  <Paragraphs>123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Equation</vt:lpstr>
      <vt:lpstr>   Mathematics-III(BELE-2301)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107</cp:revision>
  <dcterms:created xsi:type="dcterms:W3CDTF">2020-11-12T04:35:12Z</dcterms:created>
  <dcterms:modified xsi:type="dcterms:W3CDTF">2023-07-26T09:46:29Z</dcterms:modified>
</cp:coreProperties>
</file>