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82" r:id="rId3"/>
    <p:sldId id="346" r:id="rId4"/>
    <p:sldId id="347" r:id="rId5"/>
    <p:sldId id="34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552" y="-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 I</a:t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 BMAT 1111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Sachin</a:t>
            </a:r>
            <a:r>
              <a:rPr lang="en-IN" sz="4000" dirty="0" smtClean="0"/>
              <a:t> </a:t>
            </a:r>
            <a:r>
              <a:rPr lang="en-IN" sz="4000" dirty="0" err="1" smtClean="0"/>
              <a:t>Syan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1st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Elementary Transformations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33600"/>
            <a:ext cx="10972800" cy="2666997"/>
          </a:xfrm>
        </p:spPr>
        <p:txBody>
          <a:bodyPr>
            <a:normAutofit/>
          </a:bodyPr>
          <a:lstStyle/>
          <a:p>
            <a:r>
              <a:rPr lang="en-IN" dirty="0" smtClean="0"/>
              <a:t>Interchanging of rows (columns).</a:t>
            </a:r>
          </a:p>
          <a:p>
            <a:r>
              <a:rPr lang="en-IN" dirty="0" smtClean="0"/>
              <a:t>Multiplication of a row (column) by a non – zero scalar.</a:t>
            </a:r>
          </a:p>
          <a:p>
            <a:r>
              <a:rPr lang="en-IN" dirty="0" smtClean="0"/>
              <a:t>Adding / Subtracting k multiple of a row (column) to another row (column).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Rank of a matrix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419597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A matrix is said to be of rank r if it has at least one non-singular sub-matrix of order r but has no non-singular sub-matrix of order more than r. Rank of a matrix is denoted by </a:t>
            </a:r>
            <a:r>
              <a:rPr lang="en-US" dirty="0" smtClean="0">
                <a:sym typeface="Symbol"/>
              </a:rPr>
              <a:t>(A).</a:t>
            </a:r>
          </a:p>
          <a:p>
            <a:pPr>
              <a:buNone/>
            </a:pPr>
            <a:r>
              <a:rPr lang="en-US" dirty="0" smtClean="0">
                <a:sym typeface="Symbol"/>
              </a:rPr>
              <a:t>A matrix is said to be of rank zero if and only if all its elements are zero. e.g. </a:t>
            </a:r>
          </a:p>
          <a:p>
            <a:pPr>
              <a:buNone/>
            </a:pPr>
            <a:endParaRPr lang="en-US" dirty="0" smtClean="0">
              <a:sym typeface="Symbol"/>
            </a:endParaRPr>
          </a:p>
          <a:p>
            <a:pPr>
              <a:buNone/>
            </a:pPr>
            <a:r>
              <a:rPr lang="en-US" dirty="0" smtClean="0">
                <a:sym typeface="Symbol"/>
              </a:rPr>
              <a:t>Here  A  = 0, (A) ≤ 2 But </a:t>
            </a:r>
          </a:p>
          <a:p>
            <a:pPr>
              <a:buNone/>
            </a:pPr>
            <a:r>
              <a:rPr lang="en-US" dirty="0" smtClean="0">
                <a:sym typeface="Symbol"/>
              </a:rPr>
              <a:t>Hence, (A)=2.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038850" y="3319463"/>
          <a:ext cx="114300" cy="215900"/>
        </p:xfrm>
        <a:graphic>
          <a:graphicData uri="http://schemas.openxmlformats.org/presentationml/2006/ole">
            <p:oleObj spid="_x0000_s1026" name="Equation" r:id="rId3" imgW="114120" imgH="21564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/>
          </p:cNvGraphicFramePr>
          <p:nvPr/>
        </p:nvGraphicFramePr>
        <p:xfrm>
          <a:off x="2032000" y="719138"/>
          <a:ext cx="8128000" cy="5418137"/>
        </p:xfrm>
        <a:graphic>
          <a:graphicData uri="http://schemas.openxmlformats.org/presentationml/2006/ole">
            <p:oleObj spid="_x0000_s1029" name="Bitmap Image" r:id="rId4" imgW="0" imgH="0" progId="PBrush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6038850" y="3319463"/>
          <a:ext cx="114300" cy="215900"/>
        </p:xfrm>
        <a:graphic>
          <a:graphicData uri="http://schemas.openxmlformats.org/presentationml/2006/ole">
            <p:oleObj spid="_x0000_s1030" name="Equation" r:id="rId5" imgW="114120" imgH="215640" progId="Equation.3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6038850" y="3319463"/>
          <a:ext cx="114300" cy="215900"/>
        </p:xfrm>
        <a:graphic>
          <a:graphicData uri="http://schemas.openxmlformats.org/presentationml/2006/ole">
            <p:oleObj spid="_x0000_s1031" name="Equation" r:id="rId6" imgW="114120" imgH="215640" progId="Equation.3">
              <p:embed/>
            </p:oleObj>
          </a:graphicData>
        </a:graphic>
      </p:graphicFrame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2800" y="3810000"/>
            <a:ext cx="2078182" cy="762000"/>
          </a:xfrm>
          <a:prstGeom prst="rect">
            <a:avLst/>
          </a:prstGeom>
          <a:noFill/>
        </p:spPr>
      </p:pic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6038850" y="3319463"/>
          <a:ext cx="114300" cy="215900"/>
        </p:xfrm>
        <a:graphic>
          <a:graphicData uri="http://schemas.openxmlformats.org/presentationml/2006/ole">
            <p:oleObj spid="_x0000_s1034" name="Equation" r:id="rId8" imgW="114120" imgH="215640" progId="Equation.3">
              <p:embed/>
            </p:oleObj>
          </a:graphicData>
        </a:graphic>
      </p:graphicFrame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4876800"/>
            <a:ext cx="2667000" cy="6416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Row reduced Echelon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419597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A matrix is said to be in row-reduced echelon form if</a:t>
            </a:r>
          </a:p>
          <a:p>
            <a:pPr marL="571500" indent="-571500">
              <a:buAutoNum type="romanLcParenBoth"/>
            </a:pPr>
            <a:r>
              <a:rPr lang="en-US" dirty="0" smtClean="0"/>
              <a:t>The first non-zero entry in each non-zero row is 1.</a:t>
            </a:r>
          </a:p>
          <a:p>
            <a:pPr marL="571500" indent="-571500">
              <a:buAutoNum type="romanLcParenBoth"/>
            </a:pPr>
            <a:r>
              <a:rPr lang="en-US" dirty="0" smtClean="0"/>
              <a:t>The row containing only zeros occur below all the non-zero rows.</a:t>
            </a:r>
          </a:p>
          <a:p>
            <a:pPr marL="571500" indent="-571500">
              <a:buAutoNum type="romanLcParenBoth"/>
            </a:pPr>
            <a:r>
              <a:rPr lang="en-US" dirty="0" smtClean="0"/>
              <a:t>The number of zeros before the first non-zero element in a row is less than the number of such zeros in the next row.</a:t>
            </a:r>
          </a:p>
          <a:p>
            <a:pPr marL="571500" indent="-571500">
              <a:buNone/>
            </a:pPr>
            <a:r>
              <a:rPr lang="en-US" dirty="0" smtClean="0"/>
              <a:t>The rank of a matrix in row reduced echelon form is equal to the number of non-zero rows of the matrix.</a:t>
            </a:r>
          </a:p>
          <a:p>
            <a:pPr marL="571500" indent="-571500">
              <a:buNone/>
            </a:pPr>
            <a:endParaRPr lang="en-US" dirty="0" smtClean="0"/>
          </a:p>
          <a:p>
            <a:pPr marL="571500" indent="-571500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13715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We have learnt about Elementary Transformations, rank of a matrix and how to find rank using Row reduced Echelon form.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</TotalTime>
  <Words>269</Words>
  <Application>Microsoft Office PowerPoint</Application>
  <PresentationFormat>Custom</PresentationFormat>
  <Paragraphs>29</Paragraphs>
  <Slides>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Office Theme</vt:lpstr>
      <vt:lpstr>Equation</vt:lpstr>
      <vt:lpstr>Bitmap Image</vt:lpstr>
      <vt:lpstr>   Engineering Mathematics I  BMAT 1111    </vt:lpstr>
      <vt:lpstr>Elementary Transformations</vt:lpstr>
      <vt:lpstr>Rank of a matrix</vt:lpstr>
      <vt:lpstr>Row reduced Echelon form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89</cp:revision>
  <dcterms:created xsi:type="dcterms:W3CDTF">2020-11-12T04:35:12Z</dcterms:created>
  <dcterms:modified xsi:type="dcterms:W3CDTF">2023-06-14T09:02:39Z</dcterms:modified>
</cp:coreProperties>
</file>