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Default Extension="pdf" ContentType="application/pdf"/>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4" r:id="rId1"/>
  </p:sldMasterIdLst>
  <p:notesMasterIdLst>
    <p:notesMasterId r:id="rId37"/>
  </p:notesMasterIdLst>
  <p:handoutMasterIdLst>
    <p:handoutMasterId r:id="rId38"/>
  </p:handoutMasterIdLst>
  <p:sldIdLst>
    <p:sldId id="256" r:id="rId2"/>
    <p:sldId id="266" r:id="rId3"/>
    <p:sldId id="296" r:id="rId4"/>
    <p:sldId id="268" r:id="rId5"/>
    <p:sldId id="297" r:id="rId6"/>
    <p:sldId id="257" r:id="rId7"/>
    <p:sldId id="298" r:id="rId8"/>
    <p:sldId id="270" r:id="rId9"/>
    <p:sldId id="299" r:id="rId10"/>
    <p:sldId id="284" r:id="rId11"/>
    <p:sldId id="258" r:id="rId12"/>
    <p:sldId id="285" r:id="rId13"/>
    <p:sldId id="286" r:id="rId14"/>
    <p:sldId id="300" r:id="rId15"/>
    <p:sldId id="271" r:id="rId16"/>
    <p:sldId id="275" r:id="rId17"/>
    <p:sldId id="259" r:id="rId18"/>
    <p:sldId id="260" r:id="rId19"/>
    <p:sldId id="265" r:id="rId20"/>
    <p:sldId id="276" r:id="rId21"/>
    <p:sldId id="261" r:id="rId22"/>
    <p:sldId id="262" r:id="rId23"/>
    <p:sldId id="278" r:id="rId24"/>
    <p:sldId id="301" r:id="rId25"/>
    <p:sldId id="303" r:id="rId26"/>
    <p:sldId id="302" r:id="rId27"/>
    <p:sldId id="279" r:id="rId28"/>
    <p:sldId id="282" r:id="rId29"/>
    <p:sldId id="305" r:id="rId30"/>
    <p:sldId id="263" r:id="rId31"/>
    <p:sldId id="306" r:id="rId32"/>
    <p:sldId id="307" r:id="rId33"/>
    <p:sldId id="283" r:id="rId34"/>
    <p:sldId id="295" r:id="rId35"/>
    <p:sldId id="308" r:id="rId36"/>
  </p:sldIdLst>
  <p:sldSz cx="9144000" cy="6858000" type="screen4x3"/>
  <p:notesSz cx="6858000" cy="9144000"/>
  <p:defaultTextStyle>
    <a:defPPr>
      <a:defRPr lang="en-US"/>
    </a:defPPr>
    <a:lvl1pPr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1pPr>
    <a:lvl2pPr marL="4572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2pPr>
    <a:lvl3pPr marL="9144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3pPr>
    <a:lvl4pPr marL="13716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4pPr>
    <a:lvl5pPr marL="1828800" algn="l" defTabSz="457200" rtl="0" fontAlgn="base">
      <a:spcBef>
        <a:spcPct val="0"/>
      </a:spcBef>
      <a:spcAft>
        <a:spcPct val="0"/>
      </a:spcAft>
      <a:defRPr kern="1200">
        <a:solidFill>
          <a:schemeClr val="tx1"/>
        </a:solidFill>
        <a:latin typeface="Arial" charset="0"/>
        <a:ea typeface="ＭＳ Ｐゴシック" charset="-128"/>
        <a:cs typeface="ＭＳ Ｐゴシック" charset="-128"/>
      </a:defRPr>
    </a:lvl5pPr>
    <a:lvl6pPr marL="2286000" algn="l" defTabSz="457200" rtl="0" eaLnBrk="1" latinLnBrk="0" hangingPunct="1">
      <a:defRPr kern="1200">
        <a:solidFill>
          <a:schemeClr val="tx1"/>
        </a:solidFill>
        <a:latin typeface="Arial" charset="0"/>
        <a:ea typeface="ＭＳ Ｐゴシック" charset="-128"/>
        <a:cs typeface="ＭＳ Ｐゴシック" charset="-128"/>
      </a:defRPr>
    </a:lvl6pPr>
    <a:lvl7pPr marL="2743200" algn="l" defTabSz="457200" rtl="0" eaLnBrk="1" latinLnBrk="0" hangingPunct="1">
      <a:defRPr kern="1200">
        <a:solidFill>
          <a:schemeClr val="tx1"/>
        </a:solidFill>
        <a:latin typeface="Arial" charset="0"/>
        <a:ea typeface="ＭＳ Ｐゴシック" charset="-128"/>
        <a:cs typeface="ＭＳ Ｐゴシック" charset="-128"/>
      </a:defRPr>
    </a:lvl7pPr>
    <a:lvl8pPr marL="3200400" algn="l" defTabSz="457200" rtl="0" eaLnBrk="1" latinLnBrk="0" hangingPunct="1">
      <a:defRPr kern="1200">
        <a:solidFill>
          <a:schemeClr val="tx1"/>
        </a:solidFill>
        <a:latin typeface="Arial" charset="0"/>
        <a:ea typeface="ＭＳ Ｐゴシック" charset="-128"/>
        <a:cs typeface="ＭＳ Ｐゴシック" charset="-128"/>
      </a:defRPr>
    </a:lvl8pPr>
    <a:lvl9pPr marL="3657600" algn="l" defTabSz="457200" rtl="0" eaLnBrk="1" latinLnBrk="0" hangingPunct="1">
      <a:defRPr kern="1200">
        <a:solidFill>
          <a:schemeClr val="tx1"/>
        </a:solidFill>
        <a:latin typeface="Arial" charset="0"/>
        <a:ea typeface="ＭＳ Ｐゴシック" charset="-128"/>
        <a:cs typeface="ＭＳ Ｐゴシック" charset="-128"/>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15620"/>
    <p:restoredTop sz="94660"/>
  </p:normalViewPr>
  <p:slideViewPr>
    <p:cSldViewPr snapToGrid="0" snapToObjects="1">
      <p:cViewPr>
        <p:scale>
          <a:sx n="70" d="100"/>
          <a:sy n="70" d="100"/>
        </p:scale>
        <p:origin x="-1386" y="-54"/>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616"/>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96019BD-5A9C-D247-A352-90D6F932FC39}" type="datetimeFigureOut">
              <a:rPr lang="en-US" smtClean="0"/>
              <a:pPr/>
              <a:t>22/06/2023</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1B8A5312-93A2-4C41-AFD8-B93FA8A91C33}" type="slidenum">
              <a:rPr lang="en-US" smtClean="0"/>
              <a:pPr/>
              <a:t>‹#›</a:t>
            </a:fld>
            <a:endParaRPr lang="en-US"/>
          </a:p>
        </p:txBody>
      </p:sp>
    </p:spTree>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984F9F3-EF58-DB4F-B0ED-0B6B850DA2DF}" type="datetimeFigureOut">
              <a:rPr lang="en-US" smtClean="0"/>
              <a:pPr/>
              <a:t>22/06/2023</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GB" smtClean="0"/>
              <a:t>Click to edit Master text styles</a:t>
            </a:r>
          </a:p>
          <a:p>
            <a:pPr lvl="1"/>
            <a:r>
              <a:rPr lang="en-GB" smtClean="0"/>
              <a:t>Second level</a:t>
            </a:r>
          </a:p>
          <a:p>
            <a:pPr lvl="2"/>
            <a:r>
              <a:rPr lang="en-GB" smtClean="0"/>
              <a:t>Third level</a:t>
            </a:r>
          </a:p>
          <a:p>
            <a:pPr lvl="3"/>
            <a:r>
              <a:rPr lang="en-GB" smtClean="0"/>
              <a:t>Fourth level</a:t>
            </a:r>
          </a:p>
          <a:p>
            <a:pPr lvl="4"/>
            <a:r>
              <a:rPr lang="en-GB"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5ED926C-2523-DB4E-AA42-7803F6FA2B59}" type="slidenum">
              <a:rPr lang="en-US" smtClean="0"/>
              <a:pPr/>
              <a:t>‹#›</a:t>
            </a:fld>
            <a:endParaRPr lang="en-US"/>
          </a:p>
        </p:txBody>
      </p:sp>
    </p:spTree>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9"/>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pPr>
              <a:defRPr/>
            </a:pPr>
            <a:fld id="{C21302AF-B0FE-B04D-BF0B-28FF6B6CC116}"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973D278-956A-2946-9CE2-9D3773855556}" type="slidenum">
              <a:rPr lang="en-US" smtClean="0"/>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12E3CE09-9C38-8C47-B896-5AAE5B85712F}"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EAA3012-213F-D34C-8A21-808A5790DE6C}" type="slidenum">
              <a:rPr lang="en-US" smtClean="0"/>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42"/>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42"/>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79BBB3F2-0F27-B549-9E1D-AF37544203DE}"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050F93C5-4D62-2844-B9B8-045E9E31D9CE}" type="slidenum">
              <a:rPr lang="en-US" smtClean="0"/>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pPr>
              <a:defRPr/>
            </a:pPr>
            <a:fld id="{FACA2A9F-0038-7C40-A0E6-B6ED49A18EC4}"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AB5BBF0-B782-3644-AFE1-10103AC25370}" type="slidenum">
              <a:rPr lang="en-US" smtClean="0"/>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pPr>
              <a:defRPr/>
            </a:pPr>
            <a:fld id="{21B4D06E-3EE6-2C47-9EED-35C28DD1A4A0}" type="datetime1">
              <a:rPr lang="en-US" smtClean="0"/>
              <a:pPr>
                <a:defRPr/>
              </a:pPr>
              <a:t>22/06/2023</a:t>
            </a:fld>
            <a:endParaRPr lang="en-US"/>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6" name="Slide Number Placeholder 5"/>
          <p:cNvSpPr>
            <a:spLocks noGrp="1"/>
          </p:cNvSpPr>
          <p:nvPr>
            <p:ph type="sldNum" sz="quarter" idx="12"/>
          </p:nvPr>
        </p:nvSpPr>
        <p:spPr/>
        <p:txBody>
          <a:bodyPr/>
          <a:lstStyle/>
          <a:p>
            <a:pPr>
              <a:defRPr/>
            </a:pPr>
            <a:fld id="{EE6C4D99-7786-3A47-A0D2-BD20D34577F0}" type="slidenum">
              <a:rPr lang="en-US" smtClean="0"/>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4"/>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pPr>
              <a:defRPr/>
            </a:pPr>
            <a:fld id="{DDE69796-2C1F-1241-BA92-CD2DCAC39983}" type="datetime1">
              <a:rPr lang="en-US" smtClean="0"/>
              <a:pPr>
                <a:defRPr/>
              </a:pPr>
              <a:t>22/06/2023</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7" name="Slide Number Placeholder 6"/>
          <p:cNvSpPr>
            <a:spLocks noGrp="1"/>
          </p:cNvSpPr>
          <p:nvPr>
            <p:ph type="sldNum" sz="quarter" idx="12"/>
          </p:nvPr>
        </p:nvSpPr>
        <p:spPr/>
        <p:txBody>
          <a:bodyPr/>
          <a:lstStyle/>
          <a:p>
            <a:pPr>
              <a:defRPr/>
            </a:pPr>
            <a:fld id="{8EFBBB66-3A15-F64E-87CC-B8CCF7F3E7AA}" type="slidenum">
              <a:rPr lang="en-US" smtClean="0"/>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7"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7"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pPr>
              <a:defRPr/>
            </a:pPr>
            <a:fld id="{F085B51B-F22F-D94E-85F7-A87D2F5A997A}" type="datetime1">
              <a:rPr lang="en-US" smtClean="0"/>
              <a:pPr>
                <a:defRPr/>
              </a:pPr>
              <a:t>22/06/2023</a:t>
            </a:fld>
            <a:endParaRPr lang="en-US"/>
          </a:p>
        </p:txBody>
      </p:sp>
      <p:sp>
        <p:nvSpPr>
          <p:cNvPr id="8" name="Footer Placeholder 7"/>
          <p:cNvSpPr>
            <a:spLocks noGrp="1"/>
          </p:cNvSpPr>
          <p:nvPr>
            <p:ph type="ftr" sz="quarter" idx="11"/>
          </p:nvPr>
        </p:nvSpPr>
        <p:spPr/>
        <p:txBody>
          <a:bodyPr/>
          <a:lstStyle/>
          <a:p>
            <a:pPr>
              <a:defRPr/>
            </a:pPr>
            <a:r>
              <a:rPr lang="en-US" smtClean="0"/>
              <a:t>Chapter 3 Agile software development</a:t>
            </a:r>
            <a:endParaRPr lang="en-US"/>
          </a:p>
        </p:txBody>
      </p:sp>
      <p:sp>
        <p:nvSpPr>
          <p:cNvPr id="9" name="Slide Number Placeholder 8"/>
          <p:cNvSpPr>
            <a:spLocks noGrp="1"/>
          </p:cNvSpPr>
          <p:nvPr>
            <p:ph type="sldNum" sz="quarter" idx="12"/>
          </p:nvPr>
        </p:nvSpPr>
        <p:spPr/>
        <p:txBody>
          <a:bodyPr/>
          <a:lstStyle/>
          <a:p>
            <a:pPr>
              <a:defRPr/>
            </a:pPr>
            <a:fld id="{EE97BCC1-1E15-814C-B2E6-5124192EA274}" type="slidenum">
              <a:rPr lang="en-US" smtClean="0"/>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pPr>
              <a:defRPr/>
            </a:pPr>
            <a:fld id="{2A61D8B7-97D2-E34F-9818-AC6706E043EE}" type="datetime1">
              <a:rPr lang="en-US" smtClean="0"/>
              <a:pPr>
                <a:defRPr/>
              </a:pPr>
              <a:t>22/06/2023</a:t>
            </a:fld>
            <a:endParaRPr lang="en-US"/>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4EEF6B7E-89C5-FC4F-92F9-AFC105C69812}" type="slidenum">
              <a:rPr lang="en-US" smtClean="0"/>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F747749E-B33E-374A-A1D5-05EB9C066F0B}" type="datetime1">
              <a:rPr lang="en-US" smtClean="0"/>
              <a:pPr>
                <a:defRPr/>
              </a:pPr>
              <a:t>22/06/2023</a:t>
            </a:fld>
            <a:endParaRPr lang="en-US"/>
          </a:p>
        </p:txBody>
      </p:sp>
      <p:sp>
        <p:nvSpPr>
          <p:cNvPr id="3" name="Footer Placeholder 2"/>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39D8CD3A-6A10-3249-A17B-90B73EF037C9}" type="slidenum">
              <a:rPr lang="en-US" smtClean="0"/>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4"/>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94A01F91-6B95-4E4F-97FF-67732668BA9B}" type="datetime1">
              <a:rPr lang="en-US" smtClean="0"/>
              <a:pPr>
                <a:defRPr/>
              </a:pPr>
              <a:t>22/06/2023</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7" name="Slide Number Placeholder 6"/>
          <p:cNvSpPr>
            <a:spLocks noGrp="1"/>
          </p:cNvSpPr>
          <p:nvPr>
            <p:ph type="sldNum" sz="quarter" idx="12"/>
          </p:nvPr>
        </p:nvSpPr>
        <p:spPr/>
        <p:txBody>
          <a:bodyPr/>
          <a:lstStyle/>
          <a:p>
            <a:pPr>
              <a:defRPr/>
            </a:pPr>
            <a:fld id="{DD50B603-B29B-9F4A-8449-859DA19F67EF}" type="slidenum">
              <a:rPr lang="en-US" smtClean="0"/>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pPr>
              <a:defRPr/>
            </a:pPr>
            <a:fld id="{2A214FCF-23B5-FD43-8088-5C62A499469E}" type="datetime1">
              <a:rPr lang="en-US" smtClean="0"/>
              <a:pPr>
                <a:defRPr/>
              </a:pPr>
              <a:t>22/06/2023</a:t>
            </a:fld>
            <a:endParaRPr lang="en-US"/>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7" name="Slide Number Placeholder 6"/>
          <p:cNvSpPr>
            <a:spLocks noGrp="1"/>
          </p:cNvSpPr>
          <p:nvPr>
            <p:ph type="sldNum" sz="quarter" idx="12"/>
          </p:nvPr>
        </p:nvSpPr>
        <p:spPr/>
        <p:txBody>
          <a:bodyPr/>
          <a:lstStyle/>
          <a:p>
            <a:pPr>
              <a:defRPr/>
            </a:pPr>
            <a:fld id="{1F23E2BA-5D4B-814E-BBF4-D418023BB2FC}" type="slidenum">
              <a:rPr lang="en-US" smtClean="0"/>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4"/>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4"/>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pPr>
              <a:defRPr/>
            </a:pPr>
            <a:fld id="{BCDFAE70-21EC-F445-916F-C4476616AD27}" type="datetime1">
              <a:rPr lang="en-US" smtClean="0"/>
              <a:pPr>
                <a:defRPr/>
              </a:pPr>
              <a:t>22/06/2023</a:t>
            </a:fld>
            <a:endParaRPr lang="en-US"/>
          </a:p>
        </p:txBody>
      </p:sp>
      <p:sp>
        <p:nvSpPr>
          <p:cNvPr id="5" name="Footer Placeholder 4"/>
          <p:cNvSpPr>
            <a:spLocks noGrp="1"/>
          </p:cNvSpPr>
          <p:nvPr>
            <p:ph type="ftr" sz="quarter" idx="3"/>
          </p:nvPr>
        </p:nvSpPr>
        <p:spPr>
          <a:xfrm>
            <a:off x="3124200" y="6356354"/>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pPr>
              <a:defRPr/>
            </a:pPr>
            <a:r>
              <a:rPr lang="en-US" smtClean="0"/>
              <a:t>Chapter 3 Agile software development</a:t>
            </a:r>
            <a:endParaRPr lang="en-US"/>
          </a:p>
        </p:txBody>
      </p:sp>
      <p:sp>
        <p:nvSpPr>
          <p:cNvPr id="6" name="Slide Number Placeholder 5"/>
          <p:cNvSpPr>
            <a:spLocks noGrp="1"/>
          </p:cNvSpPr>
          <p:nvPr>
            <p:ph type="sldNum" sz="quarter" idx="4"/>
          </p:nvPr>
        </p:nvSpPr>
        <p:spPr>
          <a:xfrm>
            <a:off x="6553200" y="6356354"/>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pPr>
              <a:defRPr/>
            </a:pPr>
            <a:fld id="{B3575804-F645-DB44-9DC0-C97E27A6600F}" type="slidenum">
              <a:rPr lang="en-US" smtClean="0"/>
              <a:pPr>
                <a:defRPr/>
              </a:pPr>
              <a:t>‹#›</a:t>
            </a:fld>
            <a:endParaRPr lang="en-US"/>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2.pdf"/><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df"/><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df"/><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df"/><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2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0.pdf"/><Relationship Id="rId1" Type="http://schemas.openxmlformats.org/officeDocument/2006/relationships/slideLayout" Target="../slideLayouts/slideLayout2.xml"/><Relationship Id="rId4" Type="http://schemas.openxmlformats.org/officeDocument/2006/relationships/image" Target="../media/image1.jpeg"/></Relationships>
</file>

<file path=ppt/slides/_rels/slide3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a:spLocks noGrp="1"/>
          </p:cNvSpPr>
          <p:nvPr>
            <p:ph type="ctrTitle"/>
          </p:nvPr>
        </p:nvSpPr>
        <p:spPr/>
        <p:txBody>
          <a:bodyPr/>
          <a:lstStyle/>
          <a:p>
            <a:r>
              <a:rPr lang="en-US" dirty="0" smtClean="0"/>
              <a:t>Agile Software Development</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973D278-956A-2946-9CE2-9D3773855556}" type="slidenum">
              <a:rPr lang="en-US" smtClean="0"/>
              <a:pPr>
                <a:defRPr/>
              </a:pPr>
              <a:t>1</a:t>
            </a:fld>
            <a:endParaRPr lang="en-US"/>
          </a:p>
        </p:txBody>
      </p:sp>
      <p:sp>
        <p:nvSpPr>
          <p:cNvPr id="6" name="Subtitle 5"/>
          <p:cNvSpPr>
            <a:spLocks noGrp="1"/>
          </p:cNvSpPr>
          <p:nvPr>
            <p:ph type="subTitle" idx="1"/>
          </p:nvPr>
        </p:nvSpPr>
        <p:spPr/>
        <p:txBody>
          <a:bodyPr/>
          <a:lstStyle/>
          <a:p>
            <a:endParaRPr lang="en-US"/>
          </a:p>
        </p:txBody>
      </p:sp>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29450" cy="1143000"/>
          </a:xfrm>
        </p:spPr>
        <p:txBody>
          <a:bodyPr>
            <a:normAutofit fontScale="90000"/>
          </a:bodyPr>
          <a:lstStyle/>
          <a:p>
            <a:pPr algn="l"/>
            <a:r>
              <a:rPr lang="en-US" dirty="0" smtClean="0"/>
              <a:t>Plan-driven and agile development</a:t>
            </a:r>
            <a:endParaRPr lang="en-US" dirty="0"/>
          </a:p>
        </p:txBody>
      </p:sp>
      <p:sp>
        <p:nvSpPr>
          <p:cNvPr id="3" name="Content Placeholder 2"/>
          <p:cNvSpPr>
            <a:spLocks noGrp="1"/>
          </p:cNvSpPr>
          <p:nvPr>
            <p:ph idx="1"/>
          </p:nvPr>
        </p:nvSpPr>
        <p:spPr/>
        <p:txBody>
          <a:bodyPr>
            <a:normAutofit fontScale="85000" lnSpcReduction="10000"/>
          </a:bodyPr>
          <a:lstStyle/>
          <a:p>
            <a:r>
              <a:rPr lang="en-US" dirty="0" smtClean="0"/>
              <a:t>Plan-driven development</a:t>
            </a:r>
          </a:p>
          <a:p>
            <a:pPr lvl="1"/>
            <a:r>
              <a:rPr lang="en-US" dirty="0" smtClean="0"/>
              <a:t>A plan-driven approach to software engineering is based around separate development stages with the outputs to be produced at each of these stages planned in advance.</a:t>
            </a:r>
          </a:p>
          <a:p>
            <a:pPr lvl="1"/>
            <a:r>
              <a:rPr lang="en-US" dirty="0" smtClean="0"/>
              <a:t>Not necessarily waterfall model – plan-driven, incremental development is possible</a:t>
            </a:r>
          </a:p>
          <a:p>
            <a:pPr lvl="1"/>
            <a:r>
              <a:rPr lang="en-US" dirty="0" smtClean="0"/>
              <a:t>Iteration occurs within activities. </a:t>
            </a:r>
          </a:p>
          <a:p>
            <a:r>
              <a:rPr lang="en-US" dirty="0" smtClean="0"/>
              <a:t>Agile development</a:t>
            </a:r>
          </a:p>
          <a:p>
            <a:pPr lvl="1"/>
            <a:r>
              <a:rPr lang="en-US" dirty="0" smtClean="0"/>
              <a:t>Specification, design, implementation and testing are inter-leaved and the outputs from the development process are decided through a process of negotiation during the software development process.</a:t>
            </a:r>
            <a:endParaRPr lang="en-US" dirty="0"/>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10</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Title 1"/>
          <p:cNvSpPr>
            <a:spLocks noGrp="1"/>
          </p:cNvSpPr>
          <p:nvPr>
            <p:ph type="title"/>
          </p:nvPr>
        </p:nvSpPr>
        <p:spPr>
          <a:xfrm>
            <a:off x="457200" y="274638"/>
            <a:ext cx="7009487" cy="1143000"/>
          </a:xfrm>
        </p:spPr>
        <p:txBody>
          <a:bodyPr>
            <a:normAutofit fontScale="90000"/>
          </a:bodyPr>
          <a:lstStyle/>
          <a:p>
            <a:pPr algn="l"/>
            <a:r>
              <a:rPr lang="en-US" dirty="0" smtClean="0"/>
              <a:t>Plan-driven and agile specification</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11</a:t>
            </a:fld>
            <a:endParaRPr lang="en-US"/>
          </a:p>
        </p:txBody>
      </p:sp>
      <p:pic>
        <p:nvPicPr>
          <p:cNvPr id="4" name="Picture 3" descr="3.2 PlanBasedAgile.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1734750" y="1785249"/>
            <a:ext cx="5731937" cy="4357990"/>
          </a:xfrm>
          <a:prstGeom prst="rect">
            <a:avLst/>
          </a:prstGeom>
        </p:spPr>
      </p:pic>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Technical, human, organizational issues</a:t>
            </a:r>
            <a:endParaRPr lang="en-US" dirty="0"/>
          </a:p>
        </p:txBody>
      </p:sp>
      <p:sp>
        <p:nvSpPr>
          <p:cNvPr id="3" name="Content Placeholder 2"/>
          <p:cNvSpPr>
            <a:spLocks noGrp="1"/>
          </p:cNvSpPr>
          <p:nvPr>
            <p:ph idx="1"/>
          </p:nvPr>
        </p:nvSpPr>
        <p:spPr>
          <a:xfrm>
            <a:off x="457200" y="1600200"/>
            <a:ext cx="8420100" cy="4525963"/>
          </a:xfrm>
        </p:spPr>
        <p:txBody>
          <a:bodyPr>
            <a:normAutofit fontScale="85000" lnSpcReduction="20000"/>
          </a:bodyPr>
          <a:lstStyle/>
          <a:p>
            <a:r>
              <a:rPr lang="en-US" dirty="0" smtClean="0"/>
              <a:t>Most projects include elements of plan-driven and agile processes. Deciding on the balance depends on:</a:t>
            </a:r>
          </a:p>
          <a:p>
            <a:pPr lvl="1"/>
            <a:r>
              <a:rPr lang="en-GB" dirty="0" smtClean="0"/>
              <a:t>Is it important to have a very detailed specification and design before moving to implementation? If so, you probably need to use a plan-driven approach.</a:t>
            </a:r>
          </a:p>
          <a:p>
            <a:pPr lvl="1"/>
            <a:r>
              <a:rPr lang="en-GB" dirty="0" smtClean="0"/>
              <a:t>Is an incremental delivery strategy, where you deliver the software to customers and get rapid feedback from them, realistic? If so, consider using agile methods.</a:t>
            </a:r>
          </a:p>
          <a:p>
            <a:pPr lvl="1"/>
            <a:r>
              <a:rPr lang="en-GB" dirty="0" smtClean="0"/>
              <a:t>How large is the system that is being developed? Agile methods are most effective when the system can be developed with a small co-located team who can communicate informally. This may not be possible for large systems that require larger development teams so a plan-driven approach may have to be used. </a:t>
            </a:r>
          </a:p>
          <a:p>
            <a:pPr lvl="1"/>
            <a:endParaRPr lang="en-US" dirty="0"/>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12</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Technical, human, organizational issues</a:t>
            </a:r>
            <a:endParaRPr lang="en-US" dirty="0"/>
          </a:p>
        </p:txBody>
      </p:sp>
      <p:sp>
        <p:nvSpPr>
          <p:cNvPr id="3" name="Content Placeholder 2"/>
          <p:cNvSpPr>
            <a:spLocks noGrp="1"/>
          </p:cNvSpPr>
          <p:nvPr>
            <p:ph idx="1"/>
          </p:nvPr>
        </p:nvSpPr>
        <p:spPr>
          <a:xfrm>
            <a:off x="457200" y="1600200"/>
            <a:ext cx="8470900" cy="4525963"/>
          </a:xfrm>
        </p:spPr>
        <p:txBody>
          <a:bodyPr>
            <a:normAutofit fontScale="85000" lnSpcReduction="20000"/>
          </a:bodyPr>
          <a:lstStyle/>
          <a:p>
            <a:pPr lvl="1"/>
            <a:r>
              <a:rPr lang="en-GB" dirty="0" smtClean="0"/>
              <a:t>What type of system is being developed?</a:t>
            </a:r>
          </a:p>
          <a:p>
            <a:pPr lvl="2"/>
            <a:r>
              <a:rPr lang="en-GB" dirty="0" smtClean="0"/>
              <a:t>Plan-driven approaches may be required for systems that require a lot of analysis before implementation (e.g. real-time system with complex timing requirements).</a:t>
            </a:r>
          </a:p>
          <a:p>
            <a:pPr lvl="1"/>
            <a:r>
              <a:rPr lang="en-GB" dirty="0" smtClean="0"/>
              <a:t>What is the expected system lifetime?</a:t>
            </a:r>
          </a:p>
          <a:p>
            <a:pPr lvl="2"/>
            <a:r>
              <a:rPr lang="en-GB" dirty="0" smtClean="0"/>
              <a:t>Long-lifetime systems may require more design documentation to communicate the original intentions of the system developers to the support team.</a:t>
            </a:r>
          </a:p>
          <a:p>
            <a:pPr lvl="1"/>
            <a:r>
              <a:rPr lang="en-GB" dirty="0" smtClean="0"/>
              <a:t>What technologies are available to support system development?</a:t>
            </a:r>
          </a:p>
          <a:p>
            <a:pPr lvl="2"/>
            <a:r>
              <a:rPr lang="en-GB" dirty="0" smtClean="0"/>
              <a:t>Agile methods rely on good tools to keep track of an evolving design</a:t>
            </a:r>
          </a:p>
          <a:p>
            <a:pPr lvl="1"/>
            <a:r>
              <a:rPr lang="en-GB" dirty="0" smtClean="0"/>
              <a:t>How is the development team organized? </a:t>
            </a:r>
          </a:p>
          <a:p>
            <a:pPr lvl="2"/>
            <a:r>
              <a:rPr lang="en-GB" dirty="0" smtClean="0"/>
              <a:t>If the development team is distributed or if part of the development is being outsourced, then you may need to develop design documents to communicate across the development teams. </a:t>
            </a:r>
          </a:p>
          <a:p>
            <a:pPr lvl="1"/>
            <a:endParaRPr lang="en-GB" dirty="0" smtClean="0"/>
          </a:p>
          <a:p>
            <a:pPr lvl="1">
              <a:buNone/>
            </a:pPr>
            <a:endParaRPr/>
          </a:p>
          <a:p>
            <a:pPr lvl="1"/>
            <a:endParaRPr lang="en-US" dirty="0"/>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13</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Technical, human, organizational issues</a:t>
            </a:r>
            <a:endParaRPr lang="en-US" dirty="0"/>
          </a:p>
        </p:txBody>
      </p:sp>
      <p:sp>
        <p:nvSpPr>
          <p:cNvPr id="3" name="Content Placeholder 2"/>
          <p:cNvSpPr>
            <a:spLocks noGrp="1"/>
          </p:cNvSpPr>
          <p:nvPr>
            <p:ph idx="1"/>
          </p:nvPr>
        </p:nvSpPr>
        <p:spPr/>
        <p:txBody>
          <a:bodyPr>
            <a:normAutofit fontScale="92500" lnSpcReduction="20000"/>
          </a:bodyPr>
          <a:lstStyle/>
          <a:p>
            <a:pPr lvl="1"/>
            <a:r>
              <a:rPr lang="en-GB" dirty="0" smtClean="0"/>
              <a:t>Are there cultural or organizational issues that may affect the system development?</a:t>
            </a:r>
          </a:p>
          <a:p>
            <a:pPr lvl="2"/>
            <a:r>
              <a:rPr lang="en-GB" dirty="0" smtClean="0"/>
              <a:t>Traditional engineering organizations have a culture of plan-based development, as this is the norm in engineering.</a:t>
            </a:r>
          </a:p>
          <a:p>
            <a:pPr lvl="1"/>
            <a:r>
              <a:rPr lang="en-GB" dirty="0" smtClean="0"/>
              <a:t>How good are the designers and programmers in the development team?</a:t>
            </a:r>
          </a:p>
          <a:p>
            <a:pPr lvl="2"/>
            <a:r>
              <a:rPr lang="en-GB" dirty="0" smtClean="0"/>
              <a:t>It is sometimes argued that agile methods require higher skill levels than plan-based approaches in which programmers simply translate a detailed design into code</a:t>
            </a:r>
          </a:p>
          <a:p>
            <a:pPr lvl="1"/>
            <a:r>
              <a:rPr lang="en-GB" dirty="0" smtClean="0"/>
              <a:t>Is the system subject to external regulation?</a:t>
            </a:r>
          </a:p>
          <a:p>
            <a:pPr lvl="2"/>
            <a:r>
              <a:rPr lang="en-GB" dirty="0" smtClean="0"/>
              <a:t>If a system has to be approved by an external regulator (e.g. the FAA approve software that is critical to the operation of an aircraft) then you will probably be required to produce detailed documentation as part of the system safety case.</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14</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8386" name="Rectangle 2"/>
          <p:cNvSpPr>
            <a:spLocks noGrp="1" noChangeArrowheads="1"/>
          </p:cNvSpPr>
          <p:nvPr>
            <p:ph type="title"/>
          </p:nvPr>
        </p:nvSpPr>
        <p:spPr/>
        <p:txBody>
          <a:bodyPr/>
          <a:lstStyle/>
          <a:p>
            <a:r>
              <a:rPr lang="en-US"/>
              <a:t>Extreme programming</a:t>
            </a:r>
          </a:p>
        </p:txBody>
      </p:sp>
      <p:sp>
        <p:nvSpPr>
          <p:cNvPr id="1168387" name="Rectangle 3"/>
          <p:cNvSpPr>
            <a:spLocks noGrp="1" noChangeArrowheads="1"/>
          </p:cNvSpPr>
          <p:nvPr>
            <p:ph idx="1"/>
          </p:nvPr>
        </p:nvSpPr>
        <p:spPr/>
        <p:txBody>
          <a:bodyPr/>
          <a:lstStyle/>
          <a:p>
            <a:pPr>
              <a:lnSpc>
                <a:spcPct val="90000"/>
              </a:lnSpc>
            </a:pPr>
            <a:r>
              <a:rPr lang="en-US"/>
              <a:t>Perhaps the best-known and most widely used agile method.</a:t>
            </a:r>
          </a:p>
          <a:p>
            <a:pPr>
              <a:lnSpc>
                <a:spcPct val="90000"/>
              </a:lnSpc>
            </a:pPr>
            <a:r>
              <a:rPr lang="en-US"/>
              <a:t>Extreme Programming (XP) takes an ‘extreme’ approach to iterative development. </a:t>
            </a:r>
          </a:p>
          <a:p>
            <a:pPr lvl="1">
              <a:lnSpc>
                <a:spcPct val="90000"/>
              </a:lnSpc>
            </a:pPr>
            <a:r>
              <a:rPr lang="en-US"/>
              <a:t>New versions may be built several times per day;</a:t>
            </a:r>
          </a:p>
          <a:p>
            <a:pPr lvl="1">
              <a:lnSpc>
                <a:spcPct val="90000"/>
              </a:lnSpc>
            </a:pPr>
            <a:r>
              <a:rPr lang="en-US"/>
              <a:t>Increments are delivered to customers every 2 weeks;</a:t>
            </a:r>
          </a:p>
          <a:p>
            <a:pPr lvl="1">
              <a:lnSpc>
                <a:spcPct val="90000"/>
              </a:lnSpc>
            </a:pPr>
            <a:r>
              <a:rPr lang="en-US"/>
              <a:t>All tests must be run for every build and the build is only accepted if tests run successfully.</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15</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9410" name="Rectangle 2"/>
          <p:cNvSpPr>
            <a:spLocks noGrp="1" noChangeArrowheads="1"/>
          </p:cNvSpPr>
          <p:nvPr>
            <p:ph type="title"/>
          </p:nvPr>
        </p:nvSpPr>
        <p:spPr/>
        <p:txBody>
          <a:bodyPr/>
          <a:lstStyle/>
          <a:p>
            <a:r>
              <a:rPr lang="en-US"/>
              <a:t>XP and agile principles</a:t>
            </a:r>
          </a:p>
        </p:txBody>
      </p:sp>
      <p:sp>
        <p:nvSpPr>
          <p:cNvPr id="1169411" name="Rectangle 3"/>
          <p:cNvSpPr>
            <a:spLocks noGrp="1" noChangeArrowheads="1"/>
          </p:cNvSpPr>
          <p:nvPr>
            <p:ph idx="1"/>
          </p:nvPr>
        </p:nvSpPr>
        <p:spPr/>
        <p:txBody>
          <a:bodyPr/>
          <a:lstStyle/>
          <a:p>
            <a:r>
              <a:rPr lang="en-US" sz="2400"/>
              <a:t>Incremental development is supported through small, frequent system releases.</a:t>
            </a:r>
          </a:p>
          <a:p>
            <a:r>
              <a:rPr lang="en-US" sz="2400"/>
              <a:t>Customer involvement means full-time customer engagement with the team.</a:t>
            </a:r>
          </a:p>
          <a:p>
            <a:r>
              <a:rPr lang="en-US" sz="2400"/>
              <a:t>People not process through pair programming, collective ownership and a process that avoids long working hours.</a:t>
            </a:r>
          </a:p>
          <a:p>
            <a:r>
              <a:rPr lang="en-US" sz="2400"/>
              <a:t>Change supported through regular system releases.</a:t>
            </a:r>
          </a:p>
          <a:p>
            <a:r>
              <a:rPr lang="en-US" sz="2400"/>
              <a:t>Maintaining simplicity through constant refactoring of code.</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16</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Title 1"/>
          <p:cNvSpPr>
            <a:spLocks noGrp="1"/>
          </p:cNvSpPr>
          <p:nvPr>
            <p:ph type="title"/>
          </p:nvPr>
        </p:nvSpPr>
        <p:spPr>
          <a:xfrm>
            <a:off x="457200" y="274638"/>
            <a:ext cx="7029450" cy="1143000"/>
          </a:xfrm>
        </p:spPr>
        <p:txBody>
          <a:bodyPr>
            <a:normAutofit fontScale="90000"/>
          </a:bodyPr>
          <a:lstStyle/>
          <a:p>
            <a:pPr algn="l"/>
            <a:r>
              <a:rPr lang="en-US" dirty="0" smtClean="0"/>
              <a:t>The extreme programming release cycle</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17</a:t>
            </a:fld>
            <a:endParaRPr lang="en-US"/>
          </a:p>
        </p:txBody>
      </p:sp>
      <p:pic>
        <p:nvPicPr>
          <p:cNvPr id="4" name="Picture 3" descr="3.3-XP-ReleaseCycle.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1192427" y="2372086"/>
            <a:ext cx="6558005" cy="2856274"/>
          </a:xfrm>
          <a:prstGeom prst="rect">
            <a:avLst/>
          </a:prstGeom>
        </p:spPr>
      </p:pic>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title"/>
          </p:nvPr>
        </p:nvSpPr>
        <p:spPr>
          <a:xfrm>
            <a:off x="457200" y="274638"/>
            <a:ext cx="7029450" cy="1143000"/>
          </a:xfrm>
        </p:spPr>
        <p:txBody>
          <a:bodyPr>
            <a:normAutofit fontScale="90000"/>
          </a:bodyPr>
          <a:lstStyle/>
          <a:p>
            <a:pPr algn="l"/>
            <a:r>
              <a:rPr lang="en-US" dirty="0" smtClean="0"/>
              <a:t>Extreme programming practices (a)</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18</a:t>
            </a:fld>
            <a:endParaRPr lang="en-US"/>
          </a:p>
        </p:txBody>
      </p:sp>
      <p:graphicFrame>
        <p:nvGraphicFramePr>
          <p:cNvPr id="4" name="Table 3"/>
          <p:cNvGraphicFramePr>
            <a:graphicFrameLocks noGrp="1"/>
          </p:cNvGraphicFramePr>
          <p:nvPr/>
        </p:nvGraphicFramePr>
        <p:xfrm>
          <a:off x="457200" y="1580272"/>
          <a:ext cx="8325364" cy="4826016"/>
        </p:xfrm>
        <a:graphic>
          <a:graphicData uri="http://schemas.openxmlformats.org/drawingml/2006/table">
            <a:tbl>
              <a:tblPr/>
              <a:tblGrid>
                <a:gridCol w="2359628"/>
                <a:gridCol w="5965736"/>
              </a:tblGrid>
              <a:tr h="471672">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Principle or practice</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Description</a:t>
                      </a: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r>
              <a:tr h="117384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smtClean="0">
                          <a:ln>
                            <a:noFill/>
                          </a:ln>
                          <a:solidFill>
                            <a:srgbClr val="000000"/>
                          </a:solidFill>
                          <a:effectLst/>
                          <a:latin typeface="Arial"/>
                          <a:ea typeface="Times New Roman" charset="0"/>
                          <a:cs typeface="Arial"/>
                        </a:rPr>
                        <a:t>Incremental planning</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Requirements are recorded on story cards and the stories to be included in a release are determined by the time available and their relative priority. The developers break these stories into development ‘Tasks’. See Figures 3.5 and 3.6.</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95545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Small releases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The minimal useful set of functionality that provides business value is developed first. Releases of the system are frequent and incrementally add functionality to the first release.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518676">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Simple design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Enough design is carried out to meet the current requirements and no more.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r h="73706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Test-first development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An automated unit test framework is used to write tests for a new piece of functionality before that functionality itself is implemented.</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r>
              <a:tr h="73706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Refactoring</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All developers are expected to </a:t>
                      </a:r>
                      <a:r>
                        <a:rPr kumimoji="0" lang="en-GB" sz="1600" b="0" i="0" u="none" strike="noStrike" cap="none" normalizeH="0" baseline="0" dirty="0" err="1">
                          <a:ln>
                            <a:noFill/>
                          </a:ln>
                          <a:solidFill>
                            <a:srgbClr val="000000"/>
                          </a:solidFill>
                          <a:effectLst/>
                          <a:latin typeface="Arial"/>
                          <a:ea typeface="Times New Roman" charset="0"/>
                          <a:cs typeface="Arial"/>
                        </a:rPr>
                        <a:t>refactor</a:t>
                      </a:r>
                      <a:r>
                        <a:rPr kumimoji="0" lang="en-GB" sz="1600" b="0" i="0" u="none" strike="noStrike" cap="none" normalizeH="0" baseline="0" dirty="0">
                          <a:ln>
                            <a:noFill/>
                          </a:ln>
                          <a:solidFill>
                            <a:srgbClr val="000000"/>
                          </a:solidFill>
                          <a:effectLst/>
                          <a:latin typeface="Arial"/>
                          <a:ea typeface="Times New Roman" charset="0"/>
                          <a:cs typeface="Arial"/>
                        </a:rPr>
                        <a:t> the code continuously as soon as possible code improvements are found. This keeps the code simple and maintainable.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le 1"/>
          <p:cNvSpPr>
            <a:spLocks noGrp="1"/>
          </p:cNvSpPr>
          <p:nvPr>
            <p:ph type="title"/>
          </p:nvPr>
        </p:nvSpPr>
        <p:spPr>
          <a:xfrm>
            <a:off x="457200" y="274638"/>
            <a:ext cx="6639636" cy="1143000"/>
          </a:xfrm>
        </p:spPr>
        <p:txBody>
          <a:bodyPr>
            <a:normAutofit fontScale="90000"/>
          </a:bodyPr>
          <a:lstStyle/>
          <a:p>
            <a:pPr algn="l"/>
            <a:r>
              <a:rPr lang="en-US" dirty="0" smtClean="0"/>
              <a:t>Extreme programming practices (</a:t>
            </a:r>
            <a:r>
              <a:rPr lang="en-US" dirty="0" err="1" smtClean="0"/>
              <a:t>b</a:t>
            </a:r>
            <a:r>
              <a:rPr lang="en-US" dirty="0" smtClean="0"/>
              <a:t>)</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19</a:t>
            </a:fld>
            <a:endParaRPr lang="en-US"/>
          </a:p>
        </p:txBody>
      </p:sp>
      <p:graphicFrame>
        <p:nvGraphicFramePr>
          <p:cNvPr id="4" name="Table 3"/>
          <p:cNvGraphicFramePr>
            <a:graphicFrameLocks noGrp="1"/>
          </p:cNvGraphicFramePr>
          <p:nvPr/>
        </p:nvGraphicFramePr>
        <p:xfrm>
          <a:off x="457199" y="1990725"/>
          <a:ext cx="8217271" cy="4413534"/>
        </p:xfrm>
        <a:graphic>
          <a:graphicData uri="http://schemas.openxmlformats.org/drawingml/2006/table">
            <a:tbl>
              <a:tblPr firstRow="1" bandRow="1">
                <a:tableStyleId>{69CF1AB2-1976-4502-BF36-3FF5EA218861}</a:tableStyleId>
              </a:tblPr>
              <a:tblGrid>
                <a:gridCol w="2285663"/>
                <a:gridCol w="5931608"/>
              </a:tblGrid>
              <a:tr h="612192">
                <a:tc>
                  <a:txBody>
                    <a:bodyPr/>
                    <a:lstStyle/>
                    <a:p>
                      <a:pPr algn="just">
                        <a:spcAft>
                          <a:spcPts val="0"/>
                        </a:spcAft>
                      </a:pPr>
                      <a:r>
                        <a:rPr lang="en-GB" sz="1600" b="0" dirty="0">
                          <a:latin typeface="Arial"/>
                          <a:cs typeface="Arial"/>
                        </a:rPr>
                        <a:t>Pair programming</a:t>
                      </a:r>
                      <a:endParaRPr lang="en-GB" sz="1600" b="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b="0" dirty="0">
                          <a:latin typeface="Arial"/>
                          <a:cs typeface="Arial"/>
                        </a:rPr>
                        <a:t>Developers work in pairs, checking each other’s work and providing the support to always do a good job.</a:t>
                      </a:r>
                      <a:endParaRPr lang="en-GB" sz="1600" b="0" dirty="0">
                        <a:solidFill>
                          <a:srgbClr val="000000"/>
                        </a:solidFill>
                        <a:latin typeface="Arial"/>
                        <a:ea typeface="Times New Roman"/>
                        <a:cs typeface="Arial"/>
                      </a:endParaRPr>
                    </a:p>
                  </a:txBody>
                  <a:tcPr marL="73025" marR="73025" marT="0" marB="91440"/>
                </a:tc>
              </a:tr>
              <a:tr h="830234">
                <a:tc>
                  <a:txBody>
                    <a:bodyPr/>
                    <a:lstStyle/>
                    <a:p>
                      <a:pPr algn="just">
                        <a:spcAft>
                          <a:spcPts val="0"/>
                        </a:spcAft>
                      </a:pPr>
                      <a:r>
                        <a:rPr lang="en-GB" sz="1600" dirty="0">
                          <a:latin typeface="Arial"/>
                          <a:cs typeface="Arial"/>
                        </a:rPr>
                        <a:t>Collective ownership</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a:latin typeface="Arial"/>
                          <a:cs typeface="Arial"/>
                        </a:rPr>
                        <a:t>The pairs of developers work on all areas of the system, so that no islands of expertise develop and all the developers take responsibility for all of the code. Anyone can change anything.</a:t>
                      </a:r>
                      <a:endParaRPr lang="en-GB" sz="1600">
                        <a:solidFill>
                          <a:srgbClr val="000000"/>
                        </a:solidFill>
                        <a:latin typeface="Arial"/>
                        <a:ea typeface="Times New Roman"/>
                        <a:cs typeface="Arial"/>
                      </a:endParaRPr>
                    </a:p>
                  </a:txBody>
                  <a:tcPr marL="73025" marR="73025" marT="0" marB="91440"/>
                </a:tc>
              </a:tr>
              <a:tr h="830234">
                <a:tc>
                  <a:txBody>
                    <a:bodyPr/>
                    <a:lstStyle/>
                    <a:p>
                      <a:pPr algn="just">
                        <a:spcAft>
                          <a:spcPts val="0"/>
                        </a:spcAft>
                      </a:pPr>
                      <a:r>
                        <a:rPr lang="en-GB" sz="1600" dirty="0">
                          <a:latin typeface="Arial"/>
                          <a:cs typeface="Arial"/>
                        </a:rPr>
                        <a:t>Continuous integration</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a:latin typeface="Arial"/>
                          <a:cs typeface="Arial"/>
                        </a:rPr>
                        <a:t>As soon as the work on a task is complete, it is integrated into the whole system. After any such integration, all the unit tests in the system must pass.</a:t>
                      </a:r>
                      <a:endParaRPr lang="en-GB" sz="1600">
                        <a:solidFill>
                          <a:srgbClr val="000000"/>
                        </a:solidFill>
                        <a:latin typeface="Arial"/>
                        <a:ea typeface="Times New Roman"/>
                        <a:cs typeface="Arial"/>
                      </a:endParaRPr>
                    </a:p>
                  </a:txBody>
                  <a:tcPr marL="73025" marR="73025" marT="0" marB="91440"/>
                </a:tc>
              </a:tr>
              <a:tr h="830234">
                <a:tc>
                  <a:txBody>
                    <a:bodyPr/>
                    <a:lstStyle/>
                    <a:p>
                      <a:pPr algn="just">
                        <a:spcAft>
                          <a:spcPts val="0"/>
                        </a:spcAft>
                      </a:pPr>
                      <a:r>
                        <a:rPr lang="en-GB" sz="1600" dirty="0">
                          <a:latin typeface="Arial"/>
                          <a:cs typeface="Arial"/>
                        </a:rPr>
                        <a:t>Sustainable pace</a:t>
                      </a:r>
                      <a:endParaRPr lang="en-GB" sz="1600" dirty="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Large amounts of overtime are not considered acceptable as the net effect is often to reduce code quality and medium term productivity</a:t>
                      </a:r>
                      <a:endParaRPr lang="en-GB" sz="1600" dirty="0">
                        <a:solidFill>
                          <a:srgbClr val="000000"/>
                        </a:solidFill>
                        <a:latin typeface="Arial"/>
                        <a:ea typeface="Times New Roman"/>
                        <a:cs typeface="Arial"/>
                      </a:endParaRPr>
                    </a:p>
                  </a:txBody>
                  <a:tcPr marL="73025" marR="73025" marT="0" marB="91440"/>
                </a:tc>
              </a:tr>
              <a:tr h="1283088">
                <a:tc>
                  <a:txBody>
                    <a:bodyPr/>
                    <a:lstStyle/>
                    <a:p>
                      <a:pPr algn="just">
                        <a:spcAft>
                          <a:spcPts val="0"/>
                        </a:spcAft>
                      </a:pPr>
                      <a:r>
                        <a:rPr lang="en-GB" sz="1600">
                          <a:latin typeface="Arial"/>
                          <a:cs typeface="Arial"/>
                        </a:rPr>
                        <a:t>On-site customer</a:t>
                      </a:r>
                      <a:endParaRPr lang="en-GB" sz="1600">
                        <a:solidFill>
                          <a:srgbClr val="000000"/>
                        </a:solidFill>
                        <a:latin typeface="Arial"/>
                        <a:ea typeface="Times New Roman"/>
                        <a:cs typeface="Arial"/>
                      </a:endParaRPr>
                    </a:p>
                  </a:txBody>
                  <a:tcPr marL="73025" marR="73025" marT="0" marB="91440"/>
                </a:tc>
                <a:tc>
                  <a:txBody>
                    <a:bodyPr/>
                    <a:lstStyle/>
                    <a:p>
                      <a:pPr algn="just">
                        <a:spcAft>
                          <a:spcPts val="0"/>
                        </a:spcAft>
                      </a:pPr>
                      <a:r>
                        <a:rPr lang="en-GB" sz="1600" dirty="0">
                          <a:latin typeface="Arial"/>
                          <a:cs typeface="Arial"/>
                        </a:rPr>
                        <a:t>A representative of the end-user of the system (the customer) should be available full time for the use of the XP team. In an extreme programming process, the customer is a member of the development team and is responsible for bringing system requirements to the team for implementation</a:t>
                      </a:r>
                      <a:r>
                        <a:rPr lang="en-GB" sz="1600" dirty="0" smtClean="0">
                          <a:latin typeface="Arial"/>
                          <a:cs typeface="Arial"/>
                        </a:rPr>
                        <a:t>.</a:t>
                      </a:r>
                      <a:endParaRPr lang="en-GB" sz="1600" dirty="0">
                        <a:solidFill>
                          <a:srgbClr val="000000"/>
                        </a:solidFill>
                        <a:latin typeface="Arial"/>
                        <a:ea typeface="Times New Roman"/>
                        <a:cs typeface="Arial"/>
                      </a:endParaRPr>
                    </a:p>
                  </a:txBody>
                  <a:tcPr marL="73025" marR="73025" marT="0" marB="91440"/>
                </a:tc>
              </a:tr>
            </a:tbl>
          </a:graphicData>
        </a:graphic>
      </p:graphicFrame>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Topics covered</a:t>
            </a:r>
            <a:endParaRPr lang="en-US" dirty="0"/>
          </a:p>
        </p:txBody>
      </p:sp>
      <p:sp>
        <p:nvSpPr>
          <p:cNvPr id="3" name="Content Placeholder 2"/>
          <p:cNvSpPr>
            <a:spLocks noGrp="1"/>
          </p:cNvSpPr>
          <p:nvPr>
            <p:ph idx="1"/>
          </p:nvPr>
        </p:nvSpPr>
        <p:spPr/>
        <p:txBody>
          <a:bodyPr/>
          <a:lstStyle/>
          <a:p>
            <a:r>
              <a:rPr lang="en-US" dirty="0" smtClean="0"/>
              <a:t>Agile methods</a:t>
            </a:r>
          </a:p>
          <a:p>
            <a:r>
              <a:rPr lang="en-US" dirty="0" smtClean="0"/>
              <a:t>Plan-driven and agile development</a:t>
            </a:r>
          </a:p>
          <a:p>
            <a:r>
              <a:rPr lang="en-US" dirty="0" smtClean="0"/>
              <a:t>Extreme programming</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0434" name="Rectangle 2"/>
          <p:cNvSpPr>
            <a:spLocks noGrp="1" noChangeArrowheads="1"/>
          </p:cNvSpPr>
          <p:nvPr>
            <p:ph type="title"/>
          </p:nvPr>
        </p:nvSpPr>
        <p:spPr/>
        <p:txBody>
          <a:bodyPr/>
          <a:lstStyle/>
          <a:p>
            <a:r>
              <a:rPr lang="en-US"/>
              <a:t>Requirements scenarios</a:t>
            </a:r>
          </a:p>
        </p:txBody>
      </p:sp>
      <p:sp>
        <p:nvSpPr>
          <p:cNvPr id="1170435" name="Rectangle 3"/>
          <p:cNvSpPr>
            <a:spLocks noGrp="1" noChangeArrowheads="1"/>
          </p:cNvSpPr>
          <p:nvPr>
            <p:ph idx="1"/>
          </p:nvPr>
        </p:nvSpPr>
        <p:spPr/>
        <p:txBody>
          <a:bodyPr>
            <a:normAutofit fontScale="85000" lnSpcReduction="10000"/>
          </a:bodyPr>
          <a:lstStyle/>
          <a:p>
            <a:r>
              <a:rPr lang="en-US" dirty="0"/>
              <a:t>In XP,</a:t>
            </a:r>
            <a:r>
              <a:rPr lang="en-US" dirty="0" smtClean="0"/>
              <a:t> a customer or user is part of the XP team and is responsible for making decisions on requirements.</a:t>
            </a:r>
          </a:p>
          <a:p>
            <a:r>
              <a:rPr lang="en-US" dirty="0" smtClean="0"/>
              <a:t>User </a:t>
            </a:r>
            <a:r>
              <a:rPr lang="en-US" dirty="0"/>
              <a:t>requirements are expressed as scenarios or user stories.</a:t>
            </a:r>
          </a:p>
          <a:p>
            <a:r>
              <a:rPr lang="en-US" dirty="0"/>
              <a:t>These are written on cards and the development team break them down into implementation tasks. These tasks are the basis of schedule and cost estimates.</a:t>
            </a:r>
          </a:p>
          <a:p>
            <a:r>
              <a:rPr lang="en-US" dirty="0"/>
              <a:t>The customer chooses the stories for inclusion in the next release based on their priorities and the schedule estimates.</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20</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457200" y="274638"/>
            <a:ext cx="7029450" cy="1143000"/>
          </a:xfrm>
        </p:spPr>
        <p:txBody>
          <a:bodyPr>
            <a:normAutofit fontScale="90000"/>
          </a:bodyPr>
          <a:lstStyle/>
          <a:p>
            <a:r>
              <a:rPr lang="en-US" dirty="0" smtClean="0"/>
              <a:t>A ‘prescribing medication’ story</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21</a:t>
            </a:fld>
            <a:endParaRPr lang="en-US"/>
          </a:p>
        </p:txBody>
      </p:sp>
      <p:pic>
        <p:nvPicPr>
          <p:cNvPr id="4" name="Picture 3" descr="3.5 StoryCard.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1440914" y="1566747"/>
            <a:ext cx="5968294" cy="4789603"/>
          </a:xfrm>
          <a:prstGeom prst="rect">
            <a:avLst/>
          </a:prstGeom>
        </p:spPr>
      </p:pic>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Title 1"/>
          <p:cNvSpPr>
            <a:spLocks noGrp="1"/>
          </p:cNvSpPr>
          <p:nvPr>
            <p:ph type="title"/>
          </p:nvPr>
        </p:nvSpPr>
        <p:spPr>
          <a:xfrm>
            <a:off x="457200" y="274638"/>
            <a:ext cx="7029450" cy="1143000"/>
          </a:xfrm>
        </p:spPr>
        <p:txBody>
          <a:bodyPr>
            <a:normAutofit fontScale="90000"/>
          </a:bodyPr>
          <a:lstStyle/>
          <a:p>
            <a:r>
              <a:rPr lang="en-US" dirty="0" smtClean="0"/>
              <a:t>Examples of task cards for prescribing medication </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22</a:t>
            </a:fld>
            <a:endParaRPr lang="en-US"/>
          </a:p>
        </p:txBody>
      </p:sp>
      <p:pic>
        <p:nvPicPr>
          <p:cNvPr id="4" name="Picture 3" descr="3.6 TaskCards.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1333382" y="1760870"/>
            <a:ext cx="6417050" cy="4518673"/>
          </a:xfrm>
          <a:prstGeom prst="rect">
            <a:avLst/>
          </a:prstGeom>
        </p:spPr>
      </p:pic>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1458" name="Rectangle 2"/>
          <p:cNvSpPr>
            <a:spLocks noGrp="1" noChangeArrowheads="1"/>
          </p:cNvSpPr>
          <p:nvPr>
            <p:ph type="title"/>
          </p:nvPr>
        </p:nvSpPr>
        <p:spPr/>
        <p:txBody>
          <a:bodyPr/>
          <a:lstStyle/>
          <a:p>
            <a:r>
              <a:rPr lang="en-US"/>
              <a:t>XP and change</a:t>
            </a:r>
          </a:p>
        </p:txBody>
      </p:sp>
      <p:sp>
        <p:nvSpPr>
          <p:cNvPr id="1171459" name="Rectangle 3"/>
          <p:cNvSpPr>
            <a:spLocks noGrp="1" noChangeArrowheads="1"/>
          </p:cNvSpPr>
          <p:nvPr>
            <p:ph idx="1"/>
          </p:nvPr>
        </p:nvSpPr>
        <p:spPr/>
        <p:txBody>
          <a:bodyPr>
            <a:normAutofit lnSpcReduction="10000"/>
          </a:bodyPr>
          <a:lstStyle/>
          <a:p>
            <a:pPr>
              <a:lnSpc>
                <a:spcPct val="90000"/>
              </a:lnSpc>
            </a:pPr>
            <a:r>
              <a:rPr lang="en-US"/>
              <a:t>Conventional wisdom in software engineering is to design for change. It is worth spending time and effort anticipating changes as this reduces costs later in the life cycle.</a:t>
            </a:r>
          </a:p>
          <a:p>
            <a:pPr>
              <a:lnSpc>
                <a:spcPct val="90000"/>
              </a:lnSpc>
            </a:pPr>
            <a:r>
              <a:rPr lang="en-US"/>
              <a:t>XP, however, maintains that this is not worthwhile as changes cannot be reliably anticipated.</a:t>
            </a:r>
          </a:p>
          <a:p>
            <a:pPr>
              <a:lnSpc>
                <a:spcPct val="90000"/>
              </a:lnSpc>
            </a:pPr>
            <a:r>
              <a:rPr lang="en-US"/>
              <a:t>Rather, it proposes constant code improvement (refactoring) to make changes easier when they have to be implemented.</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23</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Refactoring</a:t>
            </a:r>
            <a:endParaRPr lang="en-US" dirty="0"/>
          </a:p>
        </p:txBody>
      </p:sp>
      <p:sp>
        <p:nvSpPr>
          <p:cNvPr id="3" name="Content Placeholder 2"/>
          <p:cNvSpPr>
            <a:spLocks noGrp="1"/>
          </p:cNvSpPr>
          <p:nvPr>
            <p:ph idx="1"/>
          </p:nvPr>
        </p:nvSpPr>
        <p:spPr/>
        <p:txBody>
          <a:bodyPr>
            <a:normAutofit fontScale="92500" lnSpcReduction="10000"/>
          </a:bodyPr>
          <a:lstStyle/>
          <a:p>
            <a:r>
              <a:rPr lang="en-US" dirty="0" smtClean="0"/>
              <a:t>Programming team look for possible software improvements and make these improvements even where there is no immediate need for them.</a:t>
            </a:r>
          </a:p>
          <a:p>
            <a:r>
              <a:rPr lang="en-US" dirty="0" smtClean="0"/>
              <a:t>This improves the understandability of the software and so reduces the need for documentation.</a:t>
            </a:r>
          </a:p>
          <a:p>
            <a:r>
              <a:rPr lang="en-US" dirty="0" smtClean="0"/>
              <a:t>Changes are easier to make because the code is well-structured and clear.</a:t>
            </a:r>
          </a:p>
          <a:p>
            <a:r>
              <a:rPr lang="en-US" dirty="0" smtClean="0"/>
              <a:t>However, some changes requires architecture refactoring and this is much more expensive.</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24</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Examples of refactoring</a:t>
            </a:r>
            <a:endParaRPr lang="en-US" dirty="0"/>
          </a:p>
        </p:txBody>
      </p:sp>
      <p:sp>
        <p:nvSpPr>
          <p:cNvPr id="3" name="Content Placeholder 2"/>
          <p:cNvSpPr>
            <a:spLocks noGrp="1"/>
          </p:cNvSpPr>
          <p:nvPr>
            <p:ph idx="1"/>
          </p:nvPr>
        </p:nvSpPr>
        <p:spPr/>
        <p:txBody>
          <a:bodyPr/>
          <a:lstStyle/>
          <a:p>
            <a:r>
              <a:rPr lang="en-US" dirty="0" smtClean="0"/>
              <a:t>Re-organization of a class hierarchy to remove duplicate code.</a:t>
            </a:r>
          </a:p>
          <a:p>
            <a:r>
              <a:rPr lang="en-US" dirty="0" smtClean="0"/>
              <a:t>Tidying up and renaming attributes and methods to make them easier to understand.</a:t>
            </a:r>
          </a:p>
          <a:p>
            <a:r>
              <a:rPr lang="en-US" dirty="0" smtClean="0"/>
              <a:t>The replacement of inline code with calls to methods that have been included in a program library.</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25</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Key points</a:t>
            </a:r>
            <a:endParaRPr lang="en-US" dirty="0"/>
          </a:p>
        </p:txBody>
      </p:sp>
      <p:sp>
        <p:nvSpPr>
          <p:cNvPr id="3" name="Content Placeholder 2"/>
          <p:cNvSpPr>
            <a:spLocks noGrp="1"/>
          </p:cNvSpPr>
          <p:nvPr>
            <p:ph idx="1"/>
          </p:nvPr>
        </p:nvSpPr>
        <p:spPr/>
        <p:txBody>
          <a:bodyPr/>
          <a:lstStyle/>
          <a:p>
            <a:r>
              <a:rPr lang="en-GB" sz="2000" dirty="0" smtClean="0"/>
              <a:t>Agile methods are incremental development methods that focus on rapid development, frequent releases of the software, reducing process overheads and producing high-quality code. They involve the customer directly in the development process.</a:t>
            </a:r>
          </a:p>
          <a:p>
            <a:r>
              <a:rPr lang="en-GB" sz="2000" dirty="0" smtClean="0"/>
              <a:t>The decision on whether to use an agile or a plan-driven approach to development should depend on the type of software being developed, the capabilities of the development team and the culture of the company developing the system.</a:t>
            </a:r>
          </a:p>
          <a:p>
            <a:r>
              <a:rPr lang="en-GB" sz="2000" dirty="0" smtClean="0"/>
              <a:t>Extreme programming is a well-known agile method that integrates a range of good programming practices such as frequent releases of the software, continuous software improvement and customer participation in the development team.</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26</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2482" name="Rectangle 2"/>
          <p:cNvSpPr>
            <a:spLocks noGrp="1" noChangeArrowheads="1"/>
          </p:cNvSpPr>
          <p:nvPr>
            <p:ph type="title"/>
          </p:nvPr>
        </p:nvSpPr>
        <p:spPr/>
        <p:txBody>
          <a:bodyPr/>
          <a:lstStyle/>
          <a:p>
            <a:r>
              <a:rPr lang="en-US"/>
              <a:t>Testing in XP</a:t>
            </a:r>
          </a:p>
        </p:txBody>
      </p:sp>
      <p:sp>
        <p:nvSpPr>
          <p:cNvPr id="1172483" name="Rectangle 3"/>
          <p:cNvSpPr>
            <a:spLocks noGrp="1" noChangeArrowheads="1"/>
          </p:cNvSpPr>
          <p:nvPr>
            <p:ph idx="1"/>
          </p:nvPr>
        </p:nvSpPr>
        <p:spPr/>
        <p:txBody>
          <a:bodyPr>
            <a:normAutofit fontScale="92500"/>
          </a:bodyPr>
          <a:lstStyle/>
          <a:p>
            <a:r>
              <a:rPr lang="en-US" dirty="0" smtClean="0"/>
              <a:t>Testing is central to XP and XP has developed an approach where the program is tested after every change has been made.</a:t>
            </a:r>
          </a:p>
          <a:p>
            <a:r>
              <a:rPr lang="en-US" dirty="0" smtClean="0"/>
              <a:t>XP testing features:</a:t>
            </a:r>
          </a:p>
          <a:p>
            <a:pPr lvl="1"/>
            <a:r>
              <a:rPr lang="en-US" dirty="0" smtClean="0"/>
              <a:t>Test</a:t>
            </a:r>
            <a:r>
              <a:rPr lang="en-US" dirty="0"/>
              <a:t>-first development.</a:t>
            </a:r>
          </a:p>
          <a:p>
            <a:pPr lvl="1"/>
            <a:r>
              <a:rPr lang="en-US" dirty="0"/>
              <a:t>Incremental test development from scenarios.</a:t>
            </a:r>
          </a:p>
          <a:p>
            <a:pPr lvl="1"/>
            <a:r>
              <a:rPr lang="en-US" dirty="0"/>
              <a:t>User involvement in test development and validation.</a:t>
            </a:r>
          </a:p>
          <a:p>
            <a:pPr lvl="1"/>
            <a:r>
              <a:rPr lang="en-US" dirty="0"/>
              <a:t>Automated test harnesses are used to run all component tests each time that a new release is built.</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27</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3506" name="Rectangle 2"/>
          <p:cNvSpPr>
            <a:spLocks noGrp="1" noChangeArrowheads="1"/>
          </p:cNvSpPr>
          <p:nvPr>
            <p:ph type="title"/>
          </p:nvPr>
        </p:nvSpPr>
        <p:spPr/>
        <p:txBody>
          <a:bodyPr/>
          <a:lstStyle/>
          <a:p>
            <a:r>
              <a:rPr lang="en-US"/>
              <a:t>Test-first development</a:t>
            </a:r>
          </a:p>
        </p:txBody>
      </p:sp>
      <p:sp>
        <p:nvSpPr>
          <p:cNvPr id="1173507" name="Rectangle 3"/>
          <p:cNvSpPr>
            <a:spLocks noGrp="1" noChangeArrowheads="1"/>
          </p:cNvSpPr>
          <p:nvPr>
            <p:ph idx="1"/>
          </p:nvPr>
        </p:nvSpPr>
        <p:spPr/>
        <p:txBody>
          <a:bodyPr>
            <a:normAutofit fontScale="92500"/>
          </a:bodyPr>
          <a:lstStyle/>
          <a:p>
            <a:pPr>
              <a:lnSpc>
                <a:spcPct val="90000"/>
              </a:lnSpc>
            </a:pPr>
            <a:r>
              <a:rPr lang="en-US" dirty="0"/>
              <a:t>Writing tests before code clarifies the requirements to be implemented.</a:t>
            </a:r>
          </a:p>
          <a:p>
            <a:pPr>
              <a:lnSpc>
                <a:spcPct val="90000"/>
              </a:lnSpc>
            </a:pPr>
            <a:r>
              <a:rPr lang="en-US" dirty="0"/>
              <a:t>Tests are written as programs rather than data so that they can be executed automatically. The test includes a check that it has executed correctly</a:t>
            </a:r>
            <a:r>
              <a:rPr lang="en-US" dirty="0" smtClean="0"/>
              <a:t>.</a:t>
            </a:r>
          </a:p>
          <a:p>
            <a:pPr lvl="1">
              <a:lnSpc>
                <a:spcPct val="90000"/>
              </a:lnSpc>
            </a:pPr>
            <a:r>
              <a:rPr lang="en-US" dirty="0" smtClean="0"/>
              <a:t>Usually relies on a testing framework such as </a:t>
            </a:r>
            <a:r>
              <a:rPr lang="en-US" dirty="0" err="1" smtClean="0"/>
              <a:t>Junit</a:t>
            </a:r>
            <a:r>
              <a:rPr lang="en-US" dirty="0" smtClean="0"/>
              <a:t>.</a:t>
            </a:r>
          </a:p>
          <a:p>
            <a:pPr>
              <a:lnSpc>
                <a:spcPct val="90000"/>
              </a:lnSpc>
            </a:pPr>
            <a:r>
              <a:rPr lang="en-US" dirty="0"/>
              <a:t>All previous and new tests are</a:t>
            </a:r>
            <a:r>
              <a:rPr lang="en-US" dirty="0" smtClean="0"/>
              <a:t> run automatically when </a:t>
            </a:r>
            <a:r>
              <a:rPr lang="en-US" dirty="0"/>
              <a:t>new functionality is </a:t>
            </a:r>
            <a:r>
              <a:rPr lang="en-US" dirty="0" smtClean="0"/>
              <a:t>added, thus checking </a:t>
            </a:r>
            <a:r>
              <a:rPr lang="en-US" dirty="0"/>
              <a:t>that the new functionality has not introduced errors.</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28</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Customer involvement</a:t>
            </a:r>
            <a:endParaRPr lang="en-US" dirty="0"/>
          </a:p>
        </p:txBody>
      </p:sp>
      <p:sp>
        <p:nvSpPr>
          <p:cNvPr id="3" name="Content Placeholder 2"/>
          <p:cNvSpPr>
            <a:spLocks noGrp="1"/>
          </p:cNvSpPr>
          <p:nvPr>
            <p:ph idx="1"/>
          </p:nvPr>
        </p:nvSpPr>
        <p:spPr/>
        <p:txBody>
          <a:bodyPr>
            <a:normAutofit fontScale="85000" lnSpcReduction="20000"/>
          </a:bodyPr>
          <a:lstStyle/>
          <a:p>
            <a:r>
              <a:rPr lang="en-GB" dirty="0" smtClean="0"/>
              <a:t>The role of the customer in the testing process is to help develop acceptance tests for the stories that are to be implemented in the next release of the system.</a:t>
            </a:r>
          </a:p>
          <a:p>
            <a:r>
              <a:rPr lang="en-GB" dirty="0" smtClean="0"/>
              <a:t>The customer who is part of the team writes tests as development proceeds. All new code is therefore validated to ensure that it is what the customer needs.</a:t>
            </a:r>
          </a:p>
          <a:p>
            <a:r>
              <a:rPr lang="en-GB" dirty="0" smtClean="0"/>
              <a:t>However, people adopting the customer role have limited time available and so cannot work full-time with the development team. They may feel that providing the requirements was enough of a contribution and so may be reluctant to get involved in the testing process. </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29</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Rapid software development</a:t>
            </a:r>
            <a:endParaRPr lang="en-US" dirty="0"/>
          </a:p>
        </p:txBody>
      </p:sp>
      <p:sp>
        <p:nvSpPr>
          <p:cNvPr id="3" name="Content Placeholder 2"/>
          <p:cNvSpPr>
            <a:spLocks noGrp="1"/>
          </p:cNvSpPr>
          <p:nvPr>
            <p:ph idx="1"/>
          </p:nvPr>
        </p:nvSpPr>
        <p:spPr>
          <a:xfrm>
            <a:off x="457200" y="1600200"/>
            <a:ext cx="8407400" cy="4525963"/>
          </a:xfrm>
        </p:spPr>
        <p:txBody>
          <a:bodyPr>
            <a:normAutofit fontScale="85000" lnSpcReduction="20000"/>
          </a:bodyPr>
          <a:lstStyle/>
          <a:p>
            <a:r>
              <a:rPr lang="en-US" dirty="0" smtClean="0"/>
              <a:t>Rapid development and delivery is now often the most important requirement for software systems</a:t>
            </a:r>
          </a:p>
          <a:p>
            <a:pPr lvl="1"/>
            <a:r>
              <a:rPr lang="en-US" dirty="0" smtClean="0"/>
              <a:t>Businesses operate in a fast –changing requirement and it is practically impossible to produce a set of stable software requirements</a:t>
            </a:r>
          </a:p>
          <a:p>
            <a:pPr lvl="1"/>
            <a:r>
              <a:rPr lang="en-US" dirty="0" smtClean="0"/>
              <a:t>Software has to evolve quickly to reflect changing business needs.</a:t>
            </a:r>
          </a:p>
          <a:p>
            <a:r>
              <a:rPr lang="en-US" dirty="0" smtClean="0"/>
              <a:t>Rapid software development</a:t>
            </a:r>
          </a:p>
          <a:p>
            <a:pPr lvl="1"/>
            <a:r>
              <a:rPr lang="en-US" dirty="0" smtClean="0"/>
              <a:t>Specification, design and implementation are inter-leaved</a:t>
            </a:r>
          </a:p>
          <a:p>
            <a:pPr lvl="1"/>
            <a:r>
              <a:rPr lang="en-US" dirty="0" smtClean="0"/>
              <a:t>System is developed as a series of versions with stakeholders involved in version evaluation</a:t>
            </a:r>
          </a:p>
          <a:p>
            <a:pPr lvl="1"/>
            <a:r>
              <a:rPr lang="en-US" dirty="0" smtClean="0"/>
              <a:t>User interfaces are often developed using an IDE and graphical toolset.</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Title 1"/>
          <p:cNvSpPr>
            <a:spLocks noGrp="1"/>
          </p:cNvSpPr>
          <p:nvPr>
            <p:ph type="title"/>
          </p:nvPr>
        </p:nvSpPr>
        <p:spPr>
          <a:xfrm>
            <a:off x="457200" y="274638"/>
            <a:ext cx="6762466" cy="1143000"/>
          </a:xfrm>
        </p:spPr>
        <p:txBody>
          <a:bodyPr>
            <a:normAutofit fontScale="90000"/>
          </a:bodyPr>
          <a:lstStyle/>
          <a:p>
            <a:pPr algn="l"/>
            <a:r>
              <a:rPr lang="en-US" dirty="0" smtClean="0"/>
              <a:t>Test case description for dose checking</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30</a:t>
            </a:fld>
            <a:endParaRPr lang="en-US"/>
          </a:p>
        </p:txBody>
      </p:sp>
      <p:pic>
        <p:nvPicPr>
          <p:cNvPr id="4" name="Picture 3" descr="3.7 DoseChecking.eps"/>
          <p:cNvPicPr>
            <a:picLocks noChangeAspect="1"/>
          </p:cNvPicPr>
          <p:nvPr/>
        </p:nvPicPr>
        <mc:AlternateContent xmlns:mc="http://schemas.openxmlformats.org/markup-compatibility/2006">
          <mc:Choice xmlns="" xmlns:mv="urn:schemas-microsoft-com:mac:vml" xmlns:ma="http://schemas.microsoft.com/office/mac/drawingml/2008/main" Requires="ma">
            <p:blipFill>
              <a:blip r:embed="rId2"/>
              <a:stretch>
                <a:fillRect/>
              </a:stretch>
            </p:blipFill>
          </mc:Choice>
          <mc:Fallback>
            <p:blipFill>
              <a:blip r:embed="rId3"/>
              <a:stretch>
                <a:fillRect/>
              </a:stretch>
            </p:blipFill>
          </mc:Fallback>
        </mc:AlternateContent>
        <p:spPr>
          <a:xfrm>
            <a:off x="805735" y="1950230"/>
            <a:ext cx="7436363" cy="4049252"/>
          </a:xfrm>
          <a:prstGeom prst="rect">
            <a:avLst/>
          </a:prstGeom>
        </p:spPr>
      </p:pic>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4"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Test automation</a:t>
            </a:r>
            <a:endParaRPr lang="en-US" dirty="0"/>
          </a:p>
        </p:txBody>
      </p:sp>
      <p:sp>
        <p:nvSpPr>
          <p:cNvPr id="3" name="Content Placeholder 2"/>
          <p:cNvSpPr>
            <a:spLocks noGrp="1"/>
          </p:cNvSpPr>
          <p:nvPr>
            <p:ph idx="1"/>
          </p:nvPr>
        </p:nvSpPr>
        <p:spPr/>
        <p:txBody>
          <a:bodyPr>
            <a:normAutofit fontScale="77500" lnSpcReduction="20000"/>
          </a:bodyPr>
          <a:lstStyle/>
          <a:p>
            <a:r>
              <a:rPr lang="en-GB" dirty="0" smtClean="0"/>
              <a:t>Test automation means that tests are written as executable components before the task is implemented </a:t>
            </a:r>
          </a:p>
          <a:p>
            <a:pPr lvl="1"/>
            <a:r>
              <a:rPr lang="en-GB" dirty="0" smtClean="0"/>
              <a:t>These testing components should be stand-alone, should simulate the submission of input to be tested and should check that the result meets the output specification. An automated test framework (e.g. </a:t>
            </a:r>
            <a:r>
              <a:rPr lang="en-GB" dirty="0" err="1" smtClean="0"/>
              <a:t>Junit</a:t>
            </a:r>
            <a:r>
              <a:rPr lang="en-GB" dirty="0" smtClean="0"/>
              <a:t>) is a system that makes it easy to write executable tests and submit a set of tests for execution.</a:t>
            </a:r>
          </a:p>
          <a:p>
            <a:r>
              <a:rPr lang="en-GB" dirty="0" smtClean="0"/>
              <a:t>As testing is automated, there is always a set of tests that can be quickly and easily executed</a:t>
            </a:r>
          </a:p>
          <a:p>
            <a:pPr lvl="1"/>
            <a:r>
              <a:rPr lang="en-GB" dirty="0" smtClean="0"/>
              <a:t>Whenever any functionality is added to the system, the tests can be run and problems that the new code has introduced can be caught immediately.  </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31</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XP testing difficulties</a:t>
            </a:r>
            <a:endParaRPr lang="en-US" dirty="0"/>
          </a:p>
        </p:txBody>
      </p:sp>
      <p:sp>
        <p:nvSpPr>
          <p:cNvPr id="3" name="Content Placeholder 2"/>
          <p:cNvSpPr>
            <a:spLocks noGrp="1"/>
          </p:cNvSpPr>
          <p:nvPr>
            <p:ph idx="1"/>
          </p:nvPr>
        </p:nvSpPr>
        <p:spPr/>
        <p:txBody>
          <a:bodyPr>
            <a:normAutofit fontScale="85000" lnSpcReduction="20000"/>
          </a:bodyPr>
          <a:lstStyle/>
          <a:p>
            <a:r>
              <a:rPr lang="en-GB" dirty="0" smtClean="0"/>
              <a:t>Programmers prefer programming to testing and sometimes they take short cuts when writing tests. For example, they may write incomplete tests that do not check for all possible exceptions that may occur. </a:t>
            </a:r>
          </a:p>
          <a:p>
            <a:r>
              <a:rPr lang="en-GB" dirty="0" smtClean="0"/>
              <a:t>Some tests can be very difficult to write incrementally. For example, in a complex user interface, it is often difficult to write unit tests for the code that implements the ‘display logic’ and workflow between screens. </a:t>
            </a:r>
          </a:p>
          <a:p>
            <a:r>
              <a:rPr lang="en-GB" dirty="0" smtClean="0"/>
              <a:t>It difficult to judge the completeness of a set of tests. Although you may have a lot of system tests, your test set may not provide complete coverage.</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32</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74530" name="Rectangle 2"/>
          <p:cNvSpPr>
            <a:spLocks noGrp="1" noChangeArrowheads="1"/>
          </p:cNvSpPr>
          <p:nvPr>
            <p:ph type="title"/>
          </p:nvPr>
        </p:nvSpPr>
        <p:spPr/>
        <p:txBody>
          <a:bodyPr/>
          <a:lstStyle/>
          <a:p>
            <a:r>
              <a:rPr lang="en-US"/>
              <a:t>Pair programming</a:t>
            </a:r>
          </a:p>
        </p:txBody>
      </p:sp>
      <p:sp>
        <p:nvSpPr>
          <p:cNvPr id="1174531" name="Rectangle 3"/>
          <p:cNvSpPr>
            <a:spLocks noGrp="1" noChangeArrowheads="1"/>
          </p:cNvSpPr>
          <p:nvPr>
            <p:ph idx="1"/>
          </p:nvPr>
        </p:nvSpPr>
        <p:spPr/>
        <p:txBody>
          <a:bodyPr/>
          <a:lstStyle/>
          <a:p>
            <a:pPr>
              <a:lnSpc>
                <a:spcPct val="90000"/>
              </a:lnSpc>
            </a:pPr>
            <a:r>
              <a:rPr lang="en-US" sz="2400"/>
              <a:t>In XP, programmers work in pairs, sitting together to develop code.</a:t>
            </a:r>
          </a:p>
          <a:p>
            <a:pPr>
              <a:lnSpc>
                <a:spcPct val="90000"/>
              </a:lnSpc>
            </a:pPr>
            <a:r>
              <a:rPr lang="en-US" sz="2400"/>
              <a:t>This helps develop common ownership of code and spreads knowledge across the team.</a:t>
            </a:r>
          </a:p>
          <a:p>
            <a:pPr>
              <a:lnSpc>
                <a:spcPct val="90000"/>
              </a:lnSpc>
            </a:pPr>
            <a:r>
              <a:rPr lang="en-US" sz="2400"/>
              <a:t>It serves as an informal review process as each line of code is looked at by more than 1 person.</a:t>
            </a:r>
          </a:p>
          <a:p>
            <a:pPr>
              <a:lnSpc>
                <a:spcPct val="90000"/>
              </a:lnSpc>
            </a:pPr>
            <a:r>
              <a:rPr lang="en-US" sz="2400"/>
              <a:t>It encourages refactoring as the whole team can benefit from this.</a:t>
            </a:r>
          </a:p>
          <a:p>
            <a:pPr>
              <a:lnSpc>
                <a:spcPct val="90000"/>
              </a:lnSpc>
            </a:pPr>
            <a:r>
              <a:rPr lang="en-US" sz="2400"/>
              <a:t>Measurements suggest that development productivity with pair programming is similar to that of two people working independently.</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33</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Pair programming</a:t>
            </a:r>
            <a:endParaRPr lang="en-US" dirty="0"/>
          </a:p>
        </p:txBody>
      </p:sp>
      <p:sp>
        <p:nvSpPr>
          <p:cNvPr id="3" name="Content Placeholder 2"/>
          <p:cNvSpPr>
            <a:spLocks noGrp="1"/>
          </p:cNvSpPr>
          <p:nvPr>
            <p:ph idx="1"/>
          </p:nvPr>
        </p:nvSpPr>
        <p:spPr/>
        <p:txBody>
          <a:bodyPr>
            <a:normAutofit fontScale="85000" lnSpcReduction="10000"/>
          </a:bodyPr>
          <a:lstStyle/>
          <a:p>
            <a:r>
              <a:rPr lang="en-GB" dirty="0" smtClean="0"/>
              <a:t>In pair programming, programmers sit together at the same workstation to develop the software.</a:t>
            </a:r>
          </a:p>
          <a:p>
            <a:r>
              <a:rPr lang="en-GB" dirty="0" smtClean="0"/>
              <a:t>Pairs are created dynamically so that all team members work with each other during the development process.</a:t>
            </a:r>
          </a:p>
          <a:p>
            <a:r>
              <a:rPr lang="en-GB" dirty="0" smtClean="0"/>
              <a:t>The sharing of knowledge that happens during pair programming is very important as it reduces the overall risks to a project when team members leave.</a:t>
            </a:r>
          </a:p>
          <a:p>
            <a:r>
              <a:rPr lang="en-GB" dirty="0" smtClean="0"/>
              <a:t>Pair programming is not necessarily inefficient and there is evidence that a pair working together is more efficient than 2 programmers working separately. </a:t>
            </a:r>
            <a:endParaRPr lang="en-US" dirty="0" smtClean="0"/>
          </a:p>
          <a:p>
            <a:endParaRPr lang="en-GB" dirty="0" smtClean="0"/>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34</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7029450" cy="1143000"/>
          </a:xfrm>
        </p:spPr>
        <p:txBody>
          <a:bodyPr>
            <a:normAutofit fontScale="90000"/>
          </a:bodyPr>
          <a:lstStyle/>
          <a:p>
            <a:r>
              <a:rPr lang="en-US" dirty="0" smtClean="0"/>
              <a:t>Advantages of pair programming</a:t>
            </a:r>
            <a:endParaRPr lang="en-US" dirty="0"/>
          </a:p>
        </p:txBody>
      </p:sp>
      <p:sp>
        <p:nvSpPr>
          <p:cNvPr id="3" name="Content Placeholder 2"/>
          <p:cNvSpPr>
            <a:spLocks noGrp="1"/>
          </p:cNvSpPr>
          <p:nvPr>
            <p:ph idx="1"/>
          </p:nvPr>
        </p:nvSpPr>
        <p:spPr/>
        <p:txBody>
          <a:bodyPr>
            <a:normAutofit fontScale="85000" lnSpcReduction="20000"/>
          </a:bodyPr>
          <a:lstStyle/>
          <a:p>
            <a:r>
              <a:rPr lang="en-GB" dirty="0" smtClean="0"/>
              <a:t>It supports the idea of collective ownership and responsibility for the system.</a:t>
            </a:r>
          </a:p>
          <a:p>
            <a:pPr lvl="1"/>
            <a:r>
              <a:rPr lang="en-GB" dirty="0" smtClean="0"/>
              <a:t>Individuals are not held responsible for problems with the code. Instead, the team has collective responsibility for resolving these problems.</a:t>
            </a:r>
          </a:p>
          <a:p>
            <a:r>
              <a:rPr lang="en-GB" dirty="0" smtClean="0"/>
              <a:t>It acts as an informal review process because each line of code is looked at by at least two people.</a:t>
            </a:r>
          </a:p>
          <a:p>
            <a:r>
              <a:rPr lang="en-GB" dirty="0" smtClean="0"/>
              <a:t>It helps support refactoring, which is a process of software improvement.</a:t>
            </a:r>
          </a:p>
          <a:p>
            <a:pPr lvl="1"/>
            <a:r>
              <a:rPr lang="en-GB" dirty="0" smtClean="0"/>
              <a:t>Where pair programming and collective ownership are used, others benefit immediately from the refactoring so they are likely to support the process. </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35</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6338" name="Rectangle 2"/>
          <p:cNvSpPr>
            <a:spLocks noGrp="1" noChangeArrowheads="1"/>
          </p:cNvSpPr>
          <p:nvPr>
            <p:ph type="title"/>
          </p:nvPr>
        </p:nvSpPr>
        <p:spPr/>
        <p:txBody>
          <a:bodyPr/>
          <a:lstStyle/>
          <a:p>
            <a:r>
              <a:rPr lang="en-US"/>
              <a:t>Agile methods</a:t>
            </a:r>
          </a:p>
        </p:txBody>
      </p:sp>
      <p:sp>
        <p:nvSpPr>
          <p:cNvPr id="1166339" name="Rectangle 3"/>
          <p:cNvSpPr>
            <a:spLocks noGrp="1" noChangeArrowheads="1"/>
          </p:cNvSpPr>
          <p:nvPr>
            <p:ph idx="1"/>
          </p:nvPr>
        </p:nvSpPr>
        <p:spPr/>
        <p:txBody>
          <a:bodyPr/>
          <a:lstStyle/>
          <a:p>
            <a:r>
              <a:rPr lang="en-US" sz="2400" dirty="0"/>
              <a:t>Dissatisfaction with the overheads involved in</a:t>
            </a:r>
            <a:r>
              <a:rPr lang="en-US" sz="2400" dirty="0" smtClean="0"/>
              <a:t> software design </a:t>
            </a:r>
            <a:r>
              <a:rPr lang="en-US" sz="2400" dirty="0"/>
              <a:t>methods</a:t>
            </a:r>
            <a:r>
              <a:rPr lang="en-US" sz="2400" dirty="0" smtClean="0"/>
              <a:t> of the 1980s and 1990s led </a:t>
            </a:r>
            <a:r>
              <a:rPr lang="en-US" sz="2400" dirty="0"/>
              <a:t>to the creation of agile methods. These methods:</a:t>
            </a:r>
          </a:p>
          <a:p>
            <a:pPr lvl="1"/>
            <a:r>
              <a:rPr lang="en-US" sz="2000" dirty="0"/>
              <a:t>Focus on the code rather than the </a:t>
            </a:r>
            <a:r>
              <a:rPr lang="en-US" sz="2000" dirty="0" smtClean="0"/>
              <a:t>design</a:t>
            </a:r>
          </a:p>
          <a:p>
            <a:pPr lvl="1"/>
            <a:r>
              <a:rPr lang="en-US" sz="2000" dirty="0"/>
              <a:t>Are based on an iterative approach to software </a:t>
            </a:r>
            <a:r>
              <a:rPr lang="en-US" sz="2000" dirty="0" smtClean="0"/>
              <a:t>development</a:t>
            </a:r>
          </a:p>
          <a:p>
            <a:pPr lvl="1"/>
            <a:r>
              <a:rPr lang="en-US" sz="2000" dirty="0"/>
              <a:t>Are intended to deliver working software quickly and evolve this quickly to meet changing requirements</a:t>
            </a:r>
            <a:r>
              <a:rPr lang="en-US" sz="2000" dirty="0" smtClean="0"/>
              <a:t>.</a:t>
            </a:r>
          </a:p>
          <a:p>
            <a:r>
              <a:rPr lang="en-US" sz="2400" dirty="0" smtClean="0"/>
              <a:t>The aim of agile methods is to reduce overheads in the software process (e.g. by limiting documentation) and to be able to respond quickly to changing requirements without excessive rework.</a:t>
            </a:r>
            <a:endParaRPr lang="en-US" sz="2400" dirty="0"/>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4</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manifesto </a:t>
            </a:r>
            <a:endParaRPr lang="en-US" dirty="0"/>
          </a:p>
        </p:txBody>
      </p:sp>
      <p:sp>
        <p:nvSpPr>
          <p:cNvPr id="3" name="Content Placeholder 2"/>
          <p:cNvSpPr>
            <a:spLocks noGrp="1"/>
          </p:cNvSpPr>
          <p:nvPr>
            <p:ph idx="1"/>
          </p:nvPr>
        </p:nvSpPr>
        <p:spPr/>
        <p:txBody>
          <a:bodyPr>
            <a:normAutofit fontScale="92500"/>
          </a:bodyPr>
          <a:lstStyle/>
          <a:p>
            <a:r>
              <a:rPr lang="en-US" i="1" dirty="0" smtClean="0"/>
              <a:t>We are uncovering better ways of developing  software by doing it and helping others do it.  Through this work we have come to value:</a:t>
            </a:r>
            <a:endParaRPr lang="en-GB" dirty="0" smtClean="0"/>
          </a:p>
          <a:p>
            <a:pPr lvl="1"/>
            <a:r>
              <a:rPr lang="en-US" i="1" dirty="0" smtClean="0"/>
              <a:t>Individuals and interactions over processes and tools</a:t>
            </a:r>
            <a:br>
              <a:rPr lang="en-US" i="1" dirty="0" smtClean="0"/>
            </a:br>
            <a:r>
              <a:rPr lang="en-US" i="1" dirty="0" smtClean="0"/>
              <a:t>Working software over comprehensive documentation </a:t>
            </a:r>
            <a:br>
              <a:rPr lang="en-US" i="1" dirty="0" smtClean="0"/>
            </a:br>
            <a:r>
              <a:rPr lang="en-US" i="1" dirty="0" smtClean="0"/>
              <a:t>Customer collaboration over contract negotiation</a:t>
            </a:r>
            <a:br>
              <a:rPr lang="en-US" i="1" dirty="0" smtClean="0"/>
            </a:br>
            <a:r>
              <a:rPr lang="en-US" i="1" dirty="0" smtClean="0"/>
              <a:t>Responding to change over following a plan </a:t>
            </a:r>
            <a:endParaRPr lang="en-GB" dirty="0" smtClean="0"/>
          </a:p>
          <a:p>
            <a:r>
              <a:rPr lang="en-US" i="1" dirty="0" smtClean="0"/>
              <a:t>That is, whilethere is value in the items on  the right, we value the items on the left more.</a:t>
            </a:r>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5</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Title 1"/>
          <p:cNvSpPr>
            <a:spLocks noGrp="1"/>
          </p:cNvSpPr>
          <p:nvPr>
            <p:ph type="title"/>
          </p:nvPr>
        </p:nvSpPr>
        <p:spPr>
          <a:xfrm>
            <a:off x="457200" y="274638"/>
            <a:ext cx="7029450" cy="1143000"/>
          </a:xfrm>
        </p:spPr>
        <p:txBody>
          <a:bodyPr>
            <a:normAutofit fontScale="90000"/>
          </a:bodyPr>
          <a:lstStyle/>
          <a:p>
            <a:pPr algn="l"/>
            <a:r>
              <a:rPr lang="en-US" dirty="0" smtClean="0"/>
              <a:t>The principles of agile methods</a:t>
            </a:r>
          </a:p>
        </p:txBody>
      </p:sp>
      <p:sp>
        <p:nvSpPr>
          <p:cNvPr id="6" name="Footer Placeholder 5"/>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6</a:t>
            </a:fld>
            <a:endParaRPr lang="en-US"/>
          </a:p>
        </p:txBody>
      </p:sp>
      <p:graphicFrame>
        <p:nvGraphicFramePr>
          <p:cNvPr id="4" name="Table 3"/>
          <p:cNvGraphicFramePr>
            <a:graphicFrameLocks noGrp="1"/>
          </p:cNvGraphicFramePr>
          <p:nvPr/>
        </p:nvGraphicFramePr>
        <p:xfrm>
          <a:off x="457200" y="1661727"/>
          <a:ext cx="8271317" cy="4684509"/>
        </p:xfrm>
        <a:graphic>
          <a:graphicData uri="http://schemas.openxmlformats.org/drawingml/2006/table">
            <a:tbl>
              <a:tblPr/>
              <a:tblGrid>
                <a:gridCol w="2300606"/>
                <a:gridCol w="5844958"/>
                <a:gridCol w="125753"/>
              </a:tblGrid>
              <a:tr h="403151">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dirty="0" smtClean="0">
                          <a:ln>
                            <a:noFill/>
                          </a:ln>
                          <a:solidFill>
                            <a:srgbClr val="000000"/>
                          </a:solidFill>
                          <a:effectLst/>
                          <a:latin typeface="Arial"/>
                          <a:ea typeface="Times New Roman" charset="0"/>
                          <a:cs typeface="Arial"/>
                        </a:rPr>
                        <a:t>Principle</a:t>
                      </a:r>
                      <a:endParaRPr kumimoji="0" lang="en-GB" sz="1600" b="1" i="0" u="none" strike="noStrike" cap="none" normalizeH="0" baseline="0" dirty="0">
                        <a:ln>
                          <a:noFill/>
                        </a:ln>
                        <a:solidFill>
                          <a:srgbClr val="000000"/>
                        </a:solidFill>
                        <a:effectLst/>
                        <a:latin typeface="Arial"/>
                        <a:ea typeface="Times New Roman" charset="0"/>
                        <a:cs typeface="Arial"/>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1" i="0" u="none" strike="noStrike" cap="none" normalizeH="0" baseline="0" smtClean="0">
                          <a:ln>
                            <a:noFill/>
                          </a:ln>
                          <a:solidFill>
                            <a:srgbClr val="000000"/>
                          </a:solidFill>
                          <a:effectLst/>
                          <a:latin typeface="Arial"/>
                          <a:ea typeface="Times New Roman" charset="0"/>
                          <a:cs typeface="Arial"/>
                        </a:rPr>
                        <a:t>Description</a:t>
                      </a:r>
                      <a:endParaRPr kumimoji="0" lang="en-GB" sz="1600" b="1" i="0" u="none" strike="noStrike" cap="none" normalizeH="0" baseline="0">
                        <a:ln>
                          <a:noFill/>
                        </a:ln>
                        <a:solidFill>
                          <a:srgbClr val="000000"/>
                        </a:solidFill>
                        <a:effectLst/>
                        <a:latin typeface="Arial"/>
                        <a:ea typeface="Times New Roman" charset="0"/>
                        <a:cs typeface="Arial"/>
                      </a:endParaRPr>
                    </a:p>
                  </a:txBody>
                  <a:tcPr marL="73025" marR="73025" marT="9144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38100" cap="flat" cmpd="sng" algn="ctr">
                      <a:solidFill>
                        <a:schemeClr val="bg1"/>
                      </a:solidFill>
                      <a:prstDash val="solid"/>
                      <a:round/>
                      <a:headEnd type="none" w="med" len="med"/>
                      <a:tailEnd type="none" w="med" len="med"/>
                    </a:lnB>
                    <a:lnTlToBr>
                      <a:noFill/>
                    </a:lnTlToBr>
                    <a:lnBlToTr>
                      <a:noFill/>
                    </a:lnBlToTr>
                    <a:solidFill>
                      <a:schemeClr val="accent1"/>
                    </a:solidFill>
                  </a:tcPr>
                </a:tc>
                <a:tc hMerge="1">
                  <a:txBody>
                    <a:bodyPr/>
                    <a:lstStyle/>
                    <a:p>
                      <a:endParaRPr lang="en-US"/>
                    </a:p>
                  </a:txBody>
                  <a:tcPr/>
                </a:tc>
              </a:tr>
              <a:tr h="1083542">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smtClean="0">
                          <a:ln>
                            <a:noFill/>
                          </a:ln>
                          <a:solidFill>
                            <a:srgbClr val="000000"/>
                          </a:solidFill>
                          <a:effectLst/>
                          <a:latin typeface="Arial"/>
                          <a:ea typeface="Times New Roman" charset="0"/>
                          <a:cs typeface="Arial"/>
                        </a:rPr>
                        <a:t>Customer </a:t>
                      </a:r>
                      <a:r>
                        <a:rPr kumimoji="0" lang="en-GB" sz="1600" b="0" i="0" u="none" strike="noStrike" cap="none" normalizeH="0" baseline="0" dirty="0">
                          <a:ln>
                            <a:noFill/>
                          </a:ln>
                          <a:solidFill>
                            <a:srgbClr val="000000"/>
                          </a:solidFill>
                          <a:effectLst/>
                          <a:latin typeface="Arial"/>
                          <a:ea typeface="Times New Roman" charset="0"/>
                          <a:cs typeface="Arial"/>
                        </a:rPr>
                        <a:t>involvement </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Customers should be closely involved throughout the development process. Their role is provide and prioritize new system requirements and to evaluate the iterations of the system.</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381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r>
              <a:tr h="729977">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Incremental delivery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The software is developed in increments with the customer specifying the requirements to be included in each increment.</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88195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People not process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The skills of the development team should be recognized and exploited. Team members should be left to develop their own ways of working without prescriptive processes.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hMerge="1">
                  <a:txBody>
                    <a:bodyPr/>
                    <a:lstStyle/>
                    <a:p>
                      <a:endParaRPr lang="en-US"/>
                    </a:p>
                  </a:txBody>
                  <a:tcPr/>
                </a:tc>
              </a:tr>
              <a:tr h="680364">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Embrace change</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gridSpan="2">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Expect the system requirements to change and so design the system to accommodate these changes.</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E9EDF4"/>
                    </a:solidFill>
                  </a:tcPr>
                </a:tc>
                <a:tc hMerge="1">
                  <a:txBody>
                    <a:bodyPr/>
                    <a:lstStyle/>
                    <a:p>
                      <a:endParaRPr lang="en-US"/>
                    </a:p>
                  </a:txBody>
                  <a:tcPr/>
                </a:tc>
              </a:tr>
              <a:tr h="881953">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a:ln>
                            <a:noFill/>
                          </a:ln>
                          <a:solidFill>
                            <a:srgbClr val="000000"/>
                          </a:solidFill>
                          <a:effectLst/>
                          <a:latin typeface="Arial"/>
                          <a:ea typeface="Times New Roman" charset="0"/>
                          <a:cs typeface="Arial"/>
                        </a:rPr>
                        <a:t>Maintain simplicity</a:t>
                      </a: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just" defTabSz="457200" rtl="0" eaLnBrk="1" fontAlgn="base" latinLnBrk="0" hangingPunct="1">
                        <a:lnSpc>
                          <a:spcPct val="100000"/>
                        </a:lnSpc>
                        <a:spcBef>
                          <a:spcPct val="0"/>
                        </a:spcBef>
                        <a:spcAft>
                          <a:spcPct val="0"/>
                        </a:spcAft>
                        <a:buClrTx/>
                        <a:buSzTx/>
                        <a:buFontTx/>
                        <a:buNone/>
                        <a:tabLst/>
                      </a:pPr>
                      <a:r>
                        <a:rPr kumimoji="0" lang="en-GB" sz="1600" b="0" i="0" u="none" strike="noStrike" cap="none" normalizeH="0" baseline="0" dirty="0">
                          <a:ln>
                            <a:noFill/>
                          </a:ln>
                          <a:solidFill>
                            <a:srgbClr val="000000"/>
                          </a:solidFill>
                          <a:effectLst/>
                          <a:latin typeface="Arial"/>
                          <a:ea typeface="Times New Roman" charset="0"/>
                          <a:cs typeface="Arial"/>
                        </a:rPr>
                        <a:t>Focus on simplicity in both the software being developed and in the development process. Wherever possible, actively work to eliminate complexity from the system</a:t>
                      </a:r>
                      <a:r>
                        <a:rPr kumimoji="0" lang="en-GB" sz="1600" b="0" i="0" u="none" strike="noStrike" cap="none" normalizeH="0" baseline="0" dirty="0" smtClean="0">
                          <a:ln>
                            <a:noFill/>
                          </a:ln>
                          <a:solidFill>
                            <a:srgbClr val="000000"/>
                          </a:solidFill>
                          <a:effectLst/>
                          <a:latin typeface="Arial"/>
                          <a:ea typeface="Times New Roman" charset="0"/>
                          <a:cs typeface="Arial"/>
                        </a:rPr>
                        <a:t>.</a:t>
                      </a:r>
                      <a:endParaRPr kumimoji="0" lang="en-GB" sz="1600" b="0" i="0" u="none" strike="noStrike" cap="none" normalizeH="0" baseline="0" dirty="0">
                        <a:ln>
                          <a:noFill/>
                        </a:ln>
                        <a:solidFill>
                          <a:srgbClr val="000000"/>
                        </a:solidFill>
                        <a:effectLst/>
                        <a:latin typeface="Arial"/>
                        <a:ea typeface="Times New Roman" charset="0"/>
                        <a:cs typeface="Arial"/>
                      </a:endParaRPr>
                    </a:p>
                  </a:txBody>
                  <a:tcPr marL="73025" marR="73025" marT="0" marB="91440"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c>
                  <a:txBody>
                    <a:bodyPr/>
                    <a:lstStyle/>
                    <a:p>
                      <a:pPr marL="0" marR="0" lvl="0" indent="0" algn="l" defTabSz="457200" rtl="0" eaLnBrk="1" fontAlgn="base" latinLnBrk="0" hangingPunct="1">
                        <a:lnSpc>
                          <a:spcPct val="100000"/>
                        </a:lnSpc>
                        <a:spcBef>
                          <a:spcPct val="0"/>
                        </a:spcBef>
                        <a:spcAft>
                          <a:spcPct val="0"/>
                        </a:spcAft>
                        <a:buClrTx/>
                        <a:buSzTx/>
                        <a:buFontTx/>
                        <a:buNone/>
                        <a:tabLst/>
                      </a:pPr>
                      <a:r>
                        <a:rPr kumimoji="0" lang="en-GB" sz="1100" b="0" i="0" u="none" strike="noStrike" cap="none" normalizeH="0" baseline="0" dirty="0">
                          <a:ln>
                            <a:noFill/>
                          </a:ln>
                          <a:solidFill>
                            <a:srgbClr val="000000"/>
                          </a:solidFill>
                          <a:effectLst/>
                          <a:latin typeface="Times New Roman" charset="0"/>
                          <a:ea typeface="Calibri" charset="0"/>
                          <a:cs typeface="Times New Roman" charset="0"/>
                        </a:rPr>
                        <a:t> </a:t>
                      </a:r>
                    </a:p>
                  </a:txBody>
                  <a:tcPr marL="0" marR="0" marT="0" marB="0" anchor="ctr" horzOverflow="overflow">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lnB w="12700" cap="flat" cmpd="sng" algn="ctr">
                      <a:solidFill>
                        <a:schemeClr val="bg1"/>
                      </a:solidFill>
                      <a:prstDash val="solid"/>
                      <a:round/>
                      <a:headEnd type="none" w="med" len="med"/>
                      <a:tailEnd type="none" w="med" len="med"/>
                    </a:lnB>
                    <a:lnTlToBr>
                      <a:noFill/>
                    </a:lnTlToBr>
                    <a:lnBlToTr>
                      <a:noFill/>
                    </a:lnBlToTr>
                    <a:solidFill>
                      <a:srgbClr val="D0D8E8"/>
                    </a:solidFill>
                  </a:tcPr>
                </a:tc>
              </a:tr>
            </a:tbl>
          </a:graphicData>
        </a:graphic>
      </p:graphicFrame>
      <p:pic>
        <p:nvPicPr>
          <p:cNvPr id="7"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8" name="Rectangle 7">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Agile method applicability</a:t>
            </a:r>
            <a:endParaRPr lang="en-US" dirty="0"/>
          </a:p>
        </p:txBody>
      </p:sp>
      <p:sp>
        <p:nvSpPr>
          <p:cNvPr id="3" name="Content Placeholder 2"/>
          <p:cNvSpPr>
            <a:spLocks noGrp="1"/>
          </p:cNvSpPr>
          <p:nvPr>
            <p:ph idx="1"/>
          </p:nvPr>
        </p:nvSpPr>
        <p:spPr/>
        <p:txBody>
          <a:bodyPr>
            <a:normAutofit fontScale="85000" lnSpcReduction="10000"/>
          </a:bodyPr>
          <a:lstStyle/>
          <a:p>
            <a:r>
              <a:rPr lang="en-GB" dirty="0" smtClean="0"/>
              <a:t>Product development where a software company is developing a small or medium-sized product for sale.</a:t>
            </a:r>
          </a:p>
          <a:p>
            <a:r>
              <a:rPr lang="en-GB" dirty="0" smtClean="0"/>
              <a:t>Custom system development within an organization, where there is a clear commitment from the customer to become involved in the development process and where there are not a lot of external rules and regulations that affect the software.</a:t>
            </a:r>
          </a:p>
          <a:p>
            <a:r>
              <a:rPr lang="en-GB" dirty="0" smtClean="0"/>
              <a:t>Because of their focus on small, tightly-integrated teams, there are problems in scaling agile methods to large systems.</a:t>
            </a:r>
          </a:p>
          <a:p>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7</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67362" name="Rectangle 2"/>
          <p:cNvSpPr>
            <a:spLocks noGrp="1" noChangeArrowheads="1"/>
          </p:cNvSpPr>
          <p:nvPr>
            <p:ph type="title"/>
          </p:nvPr>
        </p:nvSpPr>
        <p:spPr/>
        <p:txBody>
          <a:bodyPr/>
          <a:lstStyle/>
          <a:p>
            <a:pPr algn="l"/>
            <a:r>
              <a:rPr lang="en-US" dirty="0"/>
              <a:t>Problems with agile methods</a:t>
            </a:r>
          </a:p>
        </p:txBody>
      </p:sp>
      <p:sp>
        <p:nvSpPr>
          <p:cNvPr id="1167363" name="Rectangle 3"/>
          <p:cNvSpPr>
            <a:spLocks noGrp="1" noChangeArrowheads="1"/>
          </p:cNvSpPr>
          <p:nvPr>
            <p:ph idx="1"/>
          </p:nvPr>
        </p:nvSpPr>
        <p:spPr/>
        <p:txBody>
          <a:bodyPr/>
          <a:lstStyle/>
          <a:p>
            <a:r>
              <a:rPr lang="en-US" sz="2400"/>
              <a:t>It can be difficult to keep the interest of customers who are involved in the process.</a:t>
            </a:r>
          </a:p>
          <a:p>
            <a:r>
              <a:rPr lang="en-US" sz="2400"/>
              <a:t>Team members may be unsuited to the intense involvement that characterises agile methods.</a:t>
            </a:r>
          </a:p>
          <a:p>
            <a:r>
              <a:rPr lang="en-US" sz="2400"/>
              <a:t>Prioritising changes can be difficult where there are multiple stakeholders.</a:t>
            </a:r>
          </a:p>
          <a:p>
            <a:r>
              <a:rPr lang="en-US" sz="2400"/>
              <a:t>Maintaining simplicity requires extra work.</a:t>
            </a:r>
          </a:p>
          <a:p>
            <a:r>
              <a:rPr lang="en-US" sz="2400"/>
              <a:t>Contracts may be a problem as with other approaches to iterative development.</a:t>
            </a:r>
          </a:p>
        </p:txBody>
      </p:sp>
      <p:sp>
        <p:nvSpPr>
          <p:cNvPr id="5" name="Footer Placeholder 4"/>
          <p:cNvSpPr>
            <a:spLocks noGrp="1"/>
          </p:cNvSpPr>
          <p:nvPr>
            <p:ph type="ftr" sz="quarter" idx="11"/>
          </p:nvPr>
        </p:nvSpPr>
        <p:spPr/>
        <p:txBody>
          <a:bodyPr/>
          <a:lstStyle/>
          <a:p>
            <a:pPr>
              <a:defRPr/>
            </a:pPr>
            <a:r>
              <a:rPr lang="en-US" smtClean="0"/>
              <a:t>Chapter 3 Agile software development</a:t>
            </a:r>
            <a:endParaRPr lang="en-US"/>
          </a:p>
        </p:txBody>
      </p:sp>
      <p:sp>
        <p:nvSpPr>
          <p:cNvPr id="4" name="Slide Number Placeholder 3"/>
          <p:cNvSpPr>
            <a:spLocks noGrp="1"/>
          </p:cNvSpPr>
          <p:nvPr>
            <p:ph type="sldNum" sz="quarter" idx="12"/>
          </p:nvPr>
        </p:nvSpPr>
        <p:spPr/>
        <p:txBody>
          <a:bodyPr/>
          <a:lstStyle/>
          <a:p>
            <a:pPr>
              <a:defRPr/>
            </a:pPr>
            <a:fld id="{EAB5BBF0-B782-3644-AFE1-10103AC25370}" type="slidenum">
              <a:rPr lang="en-US" smtClean="0"/>
              <a:pPr>
                <a:defRPr/>
              </a:pPr>
              <a:t>8</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algn="l"/>
            <a:r>
              <a:rPr lang="en-US" dirty="0" smtClean="0"/>
              <a:t>Agile methods and software maintenance</a:t>
            </a:r>
            <a:endParaRPr lang="en-US" dirty="0"/>
          </a:p>
        </p:txBody>
      </p:sp>
      <p:sp>
        <p:nvSpPr>
          <p:cNvPr id="3" name="Content Placeholder 2"/>
          <p:cNvSpPr>
            <a:spLocks noGrp="1"/>
          </p:cNvSpPr>
          <p:nvPr>
            <p:ph idx="1"/>
          </p:nvPr>
        </p:nvSpPr>
        <p:spPr/>
        <p:txBody>
          <a:bodyPr>
            <a:normAutofit fontScale="85000" lnSpcReduction="20000"/>
          </a:bodyPr>
          <a:lstStyle/>
          <a:p>
            <a:r>
              <a:rPr lang="en-US" dirty="0" smtClean="0"/>
              <a:t>Most organizations spend more on maintaining existing software than they do on new software development. So, if agile methods are to be successful, they have to support maintenance as well as original development.</a:t>
            </a:r>
          </a:p>
          <a:p>
            <a:r>
              <a:rPr lang="en-US" dirty="0" smtClean="0"/>
              <a:t>Two key issues:</a:t>
            </a:r>
          </a:p>
          <a:p>
            <a:pPr lvl="1"/>
            <a:r>
              <a:rPr lang="en-GB" dirty="0" smtClean="0"/>
              <a:t>Are systems that are developed using an agile approach maintainable, given the emphasis in the development process of minimizing formal documentation?</a:t>
            </a:r>
          </a:p>
          <a:p>
            <a:pPr lvl="1"/>
            <a:r>
              <a:rPr lang="en-GB" dirty="0" smtClean="0"/>
              <a:t>Can agile methods be used effectively for evolving a system in response to customer change requests?</a:t>
            </a:r>
          </a:p>
          <a:p>
            <a:r>
              <a:rPr lang="en-GB" dirty="0" smtClean="0"/>
              <a:t>Problems may arise if original development team cannot be maintained.</a:t>
            </a:r>
          </a:p>
          <a:p>
            <a:pPr lvl="1"/>
            <a:endParaRPr lang="en-US" dirty="0"/>
          </a:p>
        </p:txBody>
      </p:sp>
      <p:sp>
        <p:nvSpPr>
          <p:cNvPr id="4" name="Footer Placeholder 3"/>
          <p:cNvSpPr>
            <a:spLocks noGrp="1"/>
          </p:cNvSpPr>
          <p:nvPr>
            <p:ph type="ftr" sz="quarter" idx="11"/>
          </p:nvPr>
        </p:nvSpPr>
        <p:spPr/>
        <p:txBody>
          <a:bodyPr/>
          <a:lstStyle/>
          <a:p>
            <a:pPr>
              <a:defRPr/>
            </a:pPr>
            <a:r>
              <a:rPr lang="en-US" smtClean="0"/>
              <a:t>Chapter 3 Agile software development</a:t>
            </a:r>
            <a:endParaRPr lang="en-US"/>
          </a:p>
        </p:txBody>
      </p:sp>
      <p:sp>
        <p:nvSpPr>
          <p:cNvPr id="5" name="Slide Number Placeholder 4"/>
          <p:cNvSpPr>
            <a:spLocks noGrp="1"/>
          </p:cNvSpPr>
          <p:nvPr>
            <p:ph type="sldNum" sz="quarter" idx="12"/>
          </p:nvPr>
        </p:nvSpPr>
        <p:spPr/>
        <p:txBody>
          <a:bodyPr/>
          <a:lstStyle/>
          <a:p>
            <a:pPr>
              <a:defRPr/>
            </a:pPr>
            <a:fld id="{EAB5BBF0-B782-3644-AFE1-10103AC25370}" type="slidenum">
              <a:rPr lang="en-US" smtClean="0"/>
              <a:pPr>
                <a:defRPr/>
              </a:pPr>
              <a:t>9</a:t>
            </a:fld>
            <a:endParaRPr lang="en-US"/>
          </a:p>
        </p:txBody>
      </p:sp>
      <p:pic>
        <p:nvPicPr>
          <p:cNvPr id="6" name="Picture 2" descr="RIMT University">
            <a:extLst>
              <a:ext uri="{FF2B5EF4-FFF2-40B4-BE49-F238E27FC236}">
                <a16:creationId xmlns="" xmlns:a16="http://schemas.microsoft.com/office/drawing/2014/main" id="{C8EAC457-A304-E642-BEC5-79C861D9DBBF}"/>
              </a:ext>
            </a:extLst>
          </p:cNvPr>
          <p:cNvPicPr>
            <a:picLocks noChangeAspect="1" noChangeArrowheads="1"/>
          </p:cNvPicPr>
          <p:nvPr/>
        </p:nvPicPr>
        <p:blipFill>
          <a:blip r:embed="rId2" cstate="print">
            <a:extLst>
              <a:ext uri="{28A0092B-C50C-407E-A947-70E740481C1C}">
                <a14:useLocalDpi xmlns:a14="http://schemas.microsoft.com/office/drawing/2010/main" xmlns="" val="0"/>
              </a:ext>
            </a:extLst>
          </a:blip>
          <a:srcRect/>
          <a:stretch>
            <a:fillRect/>
          </a:stretch>
        </p:blipFill>
        <p:spPr bwMode="auto">
          <a:xfrm>
            <a:off x="7486650" y="9525"/>
            <a:ext cx="1477648" cy="895350"/>
          </a:xfrm>
          <a:prstGeom prst="rect">
            <a:avLst/>
          </a:prstGeom>
          <a:noFill/>
          <a:extLst>
            <a:ext uri="{909E8E84-426E-40DD-AFC4-6F175D3DCCD1}">
              <a14:hiddenFill xmlns:a14="http://schemas.microsoft.com/office/drawing/2010/main" xmlns="">
                <a:solidFill>
                  <a:srgbClr val="FFFFFF"/>
                </a:solidFill>
              </a14:hiddenFill>
            </a:ext>
          </a:extLst>
        </p:spPr>
      </p:pic>
      <p:sp>
        <p:nvSpPr>
          <p:cNvPr id="7" name="Rectangle 6">
            <a:extLst>
              <a:ext uri="{FF2B5EF4-FFF2-40B4-BE49-F238E27FC236}">
                <a16:creationId xmlns="" xmlns:a16="http://schemas.microsoft.com/office/drawing/2014/main" id="{04C86E98-25B0-4342-9987-EF3973486A7D}"/>
              </a:ext>
            </a:extLst>
          </p:cNvPr>
          <p:cNvSpPr/>
          <p:nvPr/>
        </p:nvSpPr>
        <p:spPr>
          <a:xfrm>
            <a:off x="7714" y="6392864"/>
            <a:ext cx="4992915" cy="365125"/>
          </a:xfrm>
          <a:prstGeom prst="rect">
            <a:avLst/>
          </a:prstGeom>
          <a:solidFill>
            <a:srgbClr val="BD0000"/>
          </a:solidFill>
        </p:spPr>
        <p:style>
          <a:lnRef idx="2">
            <a:schemeClr val="accent1">
              <a:shade val="50000"/>
            </a:schemeClr>
          </a:lnRef>
          <a:fillRef idx="1">
            <a:schemeClr val="accent1"/>
          </a:fillRef>
          <a:effectRef idx="0">
            <a:schemeClr val="accent1"/>
          </a:effectRef>
          <a:fontRef idx="minor">
            <a:schemeClr val="lt1"/>
          </a:fontRef>
        </p:style>
        <p:txBody>
          <a:bodyPr lIns="91431" tIns="45716" rIns="91431" bIns="45716" rtlCol="0" anchor="ctr"/>
          <a:lstStyle/>
          <a:p>
            <a:pPr algn="ctr"/>
            <a:r>
              <a:rPr lang="en-GB" sz="1600" b="1" u="none" dirty="0" smtClean="0">
                <a:ln w="22225">
                  <a:noFill/>
                  <a:prstDash val="solid"/>
                </a:ln>
                <a:solidFill>
                  <a:schemeClr val="bg1"/>
                </a:solidFill>
              </a:rPr>
              <a:t>education for life                              www.rimt.ac.in</a:t>
            </a:r>
            <a:endParaRPr lang="en-GB" sz="1400" b="1" u="none" dirty="0">
              <a:ln w="22225">
                <a:noFill/>
                <a:prstDash val="solid"/>
              </a:ln>
              <a:solidFill>
                <a:schemeClr val="bg1"/>
              </a:solidFill>
            </a:endParaRPr>
          </a:p>
        </p:txBody>
      </p:sp>
    </p:spTree>
  </p:cSld>
  <p:clrMapOvr>
    <a:masterClrMapping/>
  </p:clrMapOvr>
</p:sld>
</file>

<file path=ppt/theme/theme1.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Theme1</Template>
  <TotalTime>1310</TotalTime>
  <Words>3001</Words>
  <Application>Microsoft Macintosh PowerPoint</Application>
  <PresentationFormat>On-screen Show (4:3)</PresentationFormat>
  <Paragraphs>292</Paragraphs>
  <Slides>35</Slides>
  <Notes>0</Notes>
  <HiddenSlides>0</HiddenSlides>
  <MMClips>0</MMClips>
  <ScaleCrop>false</ScaleCrop>
  <HeadingPairs>
    <vt:vector size="4" baseType="variant">
      <vt:variant>
        <vt:lpstr>Theme</vt:lpstr>
      </vt:variant>
      <vt:variant>
        <vt:i4>1</vt:i4>
      </vt:variant>
      <vt:variant>
        <vt:lpstr>Slide Titles</vt:lpstr>
      </vt:variant>
      <vt:variant>
        <vt:i4>35</vt:i4>
      </vt:variant>
    </vt:vector>
  </HeadingPairs>
  <TitlesOfParts>
    <vt:vector size="36" baseType="lpstr">
      <vt:lpstr>Theme1</vt:lpstr>
      <vt:lpstr>Agile Software Development</vt:lpstr>
      <vt:lpstr>Topics covered</vt:lpstr>
      <vt:lpstr>Rapid software development</vt:lpstr>
      <vt:lpstr>Agile methods</vt:lpstr>
      <vt:lpstr>Agile manifesto </vt:lpstr>
      <vt:lpstr>The principles of agile methods</vt:lpstr>
      <vt:lpstr>Agile method applicability</vt:lpstr>
      <vt:lpstr>Problems with agile methods</vt:lpstr>
      <vt:lpstr>Agile methods and software maintenance</vt:lpstr>
      <vt:lpstr>Plan-driven and agile development</vt:lpstr>
      <vt:lpstr>Plan-driven and agile specification</vt:lpstr>
      <vt:lpstr>Technical, human, organizational issues</vt:lpstr>
      <vt:lpstr>Technical, human, organizational issues</vt:lpstr>
      <vt:lpstr>Technical, human, organizational issues</vt:lpstr>
      <vt:lpstr>Extreme programming</vt:lpstr>
      <vt:lpstr>XP and agile principles</vt:lpstr>
      <vt:lpstr>The extreme programming release cycle</vt:lpstr>
      <vt:lpstr>Extreme programming practices (a)</vt:lpstr>
      <vt:lpstr>Extreme programming practices (b)</vt:lpstr>
      <vt:lpstr>Requirements scenarios</vt:lpstr>
      <vt:lpstr>A ‘prescribing medication’ story</vt:lpstr>
      <vt:lpstr>Examples of task cards for prescribing medication </vt:lpstr>
      <vt:lpstr>XP and change</vt:lpstr>
      <vt:lpstr>Refactoring</vt:lpstr>
      <vt:lpstr>Examples of refactoring</vt:lpstr>
      <vt:lpstr>Key points</vt:lpstr>
      <vt:lpstr>Testing in XP</vt:lpstr>
      <vt:lpstr>Test-first development</vt:lpstr>
      <vt:lpstr>Customer involvement</vt:lpstr>
      <vt:lpstr>Test case description for dose checking</vt:lpstr>
      <vt:lpstr>Test automation</vt:lpstr>
      <vt:lpstr>XP testing difficulties</vt:lpstr>
      <vt:lpstr>Pair programming</vt:lpstr>
      <vt:lpstr>Pair programming</vt:lpstr>
      <vt:lpstr>Advantages of pair programming</vt:lpstr>
    </vt:vector>
  </TitlesOfParts>
  <Company>St Andrews University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Figures – Chapter 3</dc:title>
  <dc:creator>Ian Sommerville</dc:creator>
  <cp:lastModifiedBy>Admin</cp:lastModifiedBy>
  <cp:revision>25</cp:revision>
  <dcterms:created xsi:type="dcterms:W3CDTF">2010-01-06T20:28:26Z</dcterms:created>
  <dcterms:modified xsi:type="dcterms:W3CDTF">2023-06-22T10:01:40Z</dcterms:modified>
</cp:coreProperties>
</file>