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56" r:id="rId2"/>
    <p:sldId id="282" r:id="rId3"/>
    <p:sldId id="346" r:id="rId4"/>
    <p:sldId id="347" r:id="rId5"/>
    <p:sldId id="344" r:id="rId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541"/>
    <p:restoredTop sz="94729"/>
  </p:normalViewPr>
  <p:slideViewPr>
    <p:cSldViewPr>
      <p:cViewPr>
        <p:scale>
          <a:sx n="72" d="100"/>
          <a:sy n="72" d="100"/>
        </p:scale>
        <p:origin x="-552" y="-6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5E0460-E654-42CE-A030-2BB41F91300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93022-06E1-473B-909F-B1570F971297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4035623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8"/>
            <a:ext cx="103632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41"/>
            <a:ext cx="27432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41"/>
            <a:ext cx="80264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3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3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9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9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3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3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3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DB4388-F365-43A6-8496-C4CC9C5DDCA0}" type="datetimeFigureOut">
              <a:rPr lang="en-US" smtClean="0"/>
              <a:pPr/>
              <a:t>6/14/2023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3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C20909-B731-40E6-B40D-2B16F2863567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838200" y="762000"/>
            <a:ext cx="10513168" cy="2286000"/>
          </a:xfrm>
        </p:spPr>
        <p:txBody>
          <a:bodyPr>
            <a:normAutofit fontScale="90000"/>
          </a:bodyPr>
          <a:lstStyle/>
          <a:p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Engineering Mathematics I</a:t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>BMAT 1111</a:t>
            </a:r>
            <a:r>
              <a:rPr lang="en-IN" b="1" dirty="0" smtClean="0"/>
              <a:t/>
            </a:r>
            <a:br>
              <a:rPr lang="en-IN" b="1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r>
              <a:rPr lang="en-US" dirty="0"/>
              <a:t/>
            </a:r>
            <a:br>
              <a:rPr lang="en-US" dirty="0"/>
            </a:br>
            <a:endParaRPr lang="en-US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xmlns="" id="{9DF95F34-A162-CA4C-889B-0891699B6A5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75000" y="6365229"/>
            <a:ext cx="4114800" cy="365125"/>
          </a:xfrm>
        </p:spPr>
        <p:txBody>
          <a:bodyPr/>
          <a:lstStyle/>
          <a:p>
            <a:r>
              <a:rPr lang="en-US" b="1" dirty="0" err="1">
                <a:solidFill>
                  <a:schemeClr val="bg1"/>
                </a:solidFill>
              </a:rPr>
              <a:t>Dr.Nitin</a:t>
            </a:r>
            <a:r>
              <a:rPr lang="en-US" b="1">
                <a:solidFill>
                  <a:schemeClr val="bg1"/>
                </a:solidFill>
              </a:rPr>
              <a:t> Thapar_SOMC_ITFM</a:t>
            </a:r>
            <a:endParaRPr lang="en-US" b="1" dirty="0">
              <a:solidFill>
                <a:schemeClr val="bg1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xmlns="" id="{C3EF51EB-3DA5-4842-B82C-4F75593C5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4074E40B-79F9-F74D-8D9E-1BC4B8F861E8}" type="slidenum">
              <a:rPr lang="en-US" smtClean="0"/>
              <a:pPr/>
              <a:t>1</a:t>
            </a:fld>
            <a:endParaRPr lang="en-US" dirty="0"/>
          </a:p>
        </p:txBody>
      </p:sp>
      <p:pic>
        <p:nvPicPr>
          <p:cNvPr id="12" name="Picture 2" descr="RIMT University">
            <a:extLst>
              <a:ext uri="{FF2B5EF4-FFF2-40B4-BE49-F238E27FC236}">
                <a16:creationId xmlns:a16="http://schemas.microsoft.com/office/drawing/2014/main" xmlns="" id="{C8EAC457-A304-E642-BEC5-79C861D9DBB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10D8ABEA-F2E3-8B43-9C07-09D62BFBF7A6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0000"/>
              </a:solidFill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xmlns="" id="{64FE491C-50AE-C347-9BEA-9FF9A5452B72}"/>
              </a:ext>
            </a:extLst>
          </p:cNvPr>
          <p:cNvSpPr/>
          <p:nvPr/>
        </p:nvSpPr>
        <p:spPr>
          <a:xfrm>
            <a:off x="-1295400" y="6330244"/>
            <a:ext cx="8585200" cy="40011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GB" sz="2000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</a:t>
            </a:r>
            <a:r>
              <a:rPr lang="en-GB" b="1" cap="none" spc="0" dirty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www.rimt.ac.in</a:t>
            </a:r>
            <a:endParaRPr lang="en-GB" sz="2400" b="1" cap="none" spc="0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10" name="Title 3"/>
          <p:cNvSpPr txBox="1">
            <a:spLocks/>
          </p:cNvSpPr>
          <p:nvPr/>
        </p:nvSpPr>
        <p:spPr>
          <a:xfrm>
            <a:off x="7289800" y="40386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5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4000" dirty="0"/>
              <a:t>Prepared by</a:t>
            </a:r>
            <a:r>
              <a:rPr lang="en-IN" sz="4000" dirty="0" smtClean="0"/>
              <a:t>: </a:t>
            </a:r>
            <a:r>
              <a:rPr lang="en-IN" sz="4000" dirty="0" err="1" smtClean="0"/>
              <a:t>Sachin</a:t>
            </a:r>
            <a:r>
              <a:rPr lang="en-IN" sz="4000" dirty="0" smtClean="0"/>
              <a:t> </a:t>
            </a:r>
            <a:r>
              <a:rPr lang="en-IN" sz="4000" smtClean="0"/>
              <a:t>Syan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990600" y="2590800"/>
            <a:ext cx="4626154" cy="1447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2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>
              <a:lnSpc>
                <a:spcPct val="170000"/>
              </a:lnSpc>
            </a:pPr>
            <a: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  <a:t/>
            </a:r>
            <a:br>
              <a:rPr lang="en-IN" sz="4000" dirty="0" smtClean="0">
                <a:solidFill>
                  <a:srgbClr val="7030A0"/>
                </a:solidFill>
                <a:latin typeface="American Typewriter" panose="02090604020004020304" pitchFamily="18" charset="77"/>
              </a:rPr>
            </a:br>
            <a:r>
              <a:rPr lang="en-IN" sz="9600" dirty="0" smtClean="0">
                <a:solidFill>
                  <a:srgbClr val="7030A0"/>
                </a:solidFill>
                <a:latin typeface="+mn-lt"/>
              </a:rPr>
              <a:t/>
            </a:r>
            <a:br>
              <a:rPr lang="en-IN" sz="9600" dirty="0" smtClean="0">
                <a:solidFill>
                  <a:srgbClr val="7030A0"/>
                </a:solidFill>
                <a:latin typeface="+mn-lt"/>
              </a:rPr>
            </a:br>
            <a:r>
              <a:rPr lang="en-US" sz="9600" dirty="0">
                <a:latin typeface="+mn-lt"/>
              </a:rPr>
              <a:t>Course Name</a:t>
            </a:r>
            <a:r>
              <a:rPr lang="en-US" sz="9600" dirty="0" smtClean="0">
                <a:latin typeface="+mn-lt"/>
              </a:rPr>
              <a:t>: B. Tech (CSE) </a:t>
            </a:r>
            <a:r>
              <a:rPr lang="en-US" sz="9600" dirty="0">
                <a:latin typeface="+mn-lt"/>
              </a:rPr>
              <a:t/>
            </a:r>
            <a:br>
              <a:rPr lang="en-US" sz="9600" dirty="0">
                <a:latin typeface="+mn-lt"/>
              </a:rPr>
            </a:br>
            <a:r>
              <a:rPr lang="en-US" sz="9600" dirty="0">
                <a:latin typeface="+mn-lt"/>
              </a:rPr>
              <a:t>Semester</a:t>
            </a:r>
            <a:r>
              <a:rPr lang="en-US" sz="9600" dirty="0" smtClean="0">
                <a:latin typeface="+mn-lt"/>
              </a:rPr>
              <a:t>: 2nd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/>
            </a:r>
            <a:br>
              <a:rPr lang="en-US" dirty="0" smtClean="0"/>
            </a:b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sz="1800" dirty="0" smtClean="0"/>
              <a:t>For what values of </a:t>
            </a:r>
            <a:r>
              <a:rPr lang="en-IN" sz="1800" dirty="0" smtClean="0">
                <a:sym typeface="Symbol"/>
              </a:rPr>
              <a:t> and , the system of equations:</a:t>
            </a:r>
            <a:br>
              <a:rPr lang="en-IN" sz="1800" dirty="0" smtClean="0">
                <a:sym typeface="Symbol"/>
              </a:rPr>
            </a:br>
            <a:r>
              <a:rPr lang="en-IN" sz="1800" dirty="0" smtClean="0">
                <a:sym typeface="Symbol"/>
              </a:rPr>
              <a:t> x + y + z = 6 , x + 2y + 3z = 10 , x + 2y + z =  has (</a:t>
            </a:r>
            <a:r>
              <a:rPr lang="en-IN" sz="1800" dirty="0" err="1" smtClean="0">
                <a:sym typeface="Symbol"/>
              </a:rPr>
              <a:t>i</a:t>
            </a:r>
            <a:r>
              <a:rPr lang="en-IN" sz="1800" dirty="0" smtClean="0">
                <a:sym typeface="Symbol"/>
              </a:rPr>
              <a:t>) no solution (ii) a unique solution,</a:t>
            </a:r>
            <a:br>
              <a:rPr lang="en-IN" sz="1800" dirty="0" smtClean="0">
                <a:sym typeface="Symbol"/>
              </a:rPr>
            </a:br>
            <a:r>
              <a:rPr lang="en-IN" sz="1800" dirty="0" smtClean="0">
                <a:sym typeface="Symbol"/>
              </a:rPr>
              <a:t> and (iii) an infinite number of solutions.</a:t>
            </a:r>
            <a:endParaRPr lang="en-IN" sz="1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en-US" sz="2000" dirty="0" smtClean="0"/>
              <a:t>The matrix form of the given system is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Therefore, the augmented matrix is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If</a:t>
            </a:r>
          </a:p>
          <a:p>
            <a:pPr>
              <a:buNone/>
            </a:pPr>
            <a:r>
              <a:rPr lang="en-US" sz="2000" dirty="0" smtClean="0"/>
              <a:t>Hence, the given system of equations is consistent. Since </a:t>
            </a:r>
            <a:r>
              <a:rPr lang="en-US" sz="2000" dirty="0" smtClean="0">
                <a:sym typeface="Symbol"/>
              </a:rPr>
              <a:t>(A)</a:t>
            </a:r>
            <a:r>
              <a:rPr lang="en-US" sz="2000" dirty="0" smtClean="0"/>
              <a:t>  is equal to the number of unknowns, therefore, the given system of equation possesses a unique solution for any value for  </a:t>
            </a:r>
            <a:r>
              <a:rPr lang="en-US" sz="2000" dirty="0" smtClean="0">
                <a:sym typeface="Symbol"/>
              </a:rPr>
              <a:t> .</a:t>
            </a: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If                                                                                                         Therefore, the given system of equations is inconsistent and so has no </a:t>
            </a:r>
          </a:p>
          <a:p>
            <a:pPr>
              <a:buNone/>
            </a:pPr>
            <a:r>
              <a:rPr lang="en-US" sz="2000" dirty="0" smtClean="0"/>
              <a:t>solution.</a:t>
            </a:r>
          </a:p>
          <a:p>
            <a:pPr>
              <a:buNone/>
            </a:pPr>
            <a:r>
              <a:rPr lang="en-US" sz="2000" dirty="0" smtClean="0"/>
              <a:t>If </a:t>
            </a:r>
          </a:p>
          <a:p>
            <a:pPr>
              <a:buNone/>
            </a:pPr>
            <a:r>
              <a:rPr lang="en-US" sz="1800" dirty="0" smtClean="0"/>
              <a:t>Thus, the given system of equation is consistent. Further, </a:t>
            </a:r>
            <a:r>
              <a:rPr lang="en-US" sz="1800" dirty="0" smtClean="0">
                <a:sym typeface="Symbol"/>
              </a:rPr>
              <a:t>(A) </a:t>
            </a:r>
            <a:r>
              <a:rPr lang="en-US" sz="1800" dirty="0" smtClean="0"/>
              <a:t>is less than the number of unknowns, therefore, in this case the given system of equations possesses an infinite number of solutions.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</a:t>
            </a:r>
            <a:endParaRPr lang="en-IN" sz="2000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  <p:sp>
        <p:nvSpPr>
          <p:cNvPr id="307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3" name="Picture 1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038600" y="1600200"/>
            <a:ext cx="2438400" cy="627707"/>
          </a:xfrm>
          <a:prstGeom prst="rect">
            <a:avLst/>
          </a:prstGeom>
          <a:noFill/>
        </p:spPr>
      </p:pic>
      <p:sp>
        <p:nvSpPr>
          <p:cNvPr id="307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2438400"/>
            <a:ext cx="6330462" cy="685800"/>
          </a:xfrm>
          <a:prstGeom prst="rect">
            <a:avLst/>
          </a:prstGeom>
          <a:noFill/>
        </p:spPr>
      </p:pic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2895600" y="3200400"/>
            <a:ext cx="3200400" cy="679269"/>
          </a:xfrm>
          <a:prstGeom prst="rect">
            <a:avLst/>
          </a:prstGeom>
          <a:noFill/>
        </p:spPr>
      </p:pic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3886200"/>
            <a:ext cx="3627120" cy="304800"/>
          </a:xfrm>
          <a:prstGeom prst="rect">
            <a:avLst/>
          </a:prstGeom>
          <a:noFill/>
        </p:spPr>
      </p:pic>
      <p:sp>
        <p:nvSpPr>
          <p:cNvPr id="3082" name="Rectangle 10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4495800"/>
            <a:ext cx="4785360" cy="304800"/>
          </a:xfrm>
          <a:prstGeom prst="rect">
            <a:avLst/>
          </a:prstGeom>
          <a:noFill/>
        </p:spPr>
      </p:pic>
      <p:sp>
        <p:nvSpPr>
          <p:cNvPr id="3084" name="Rectangle 1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8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90600" y="4961343"/>
            <a:ext cx="5105400" cy="37265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212877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563562"/>
          </a:xfrm>
        </p:spPr>
        <p:txBody>
          <a:bodyPr>
            <a:normAutofit/>
          </a:bodyPr>
          <a:lstStyle/>
          <a:p>
            <a:r>
              <a:rPr lang="en-US" sz="2400" dirty="0" smtClean="0"/>
              <a:t>Homogeneous Linear Equations</a:t>
            </a:r>
            <a:endParaRPr lang="en-US" sz="2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90601"/>
            <a:ext cx="10972800" cy="51355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000" dirty="0" smtClean="0"/>
              <a:t>Consider the following system of n homogeneous equations in n unknowns x1, x2, …………., </a:t>
            </a:r>
            <a:r>
              <a:rPr lang="en-US" sz="2000" dirty="0" err="1" smtClean="0"/>
              <a:t>xn</a:t>
            </a:r>
            <a:r>
              <a:rPr lang="en-US" sz="2000" dirty="0" smtClean="0"/>
              <a:t>:</a:t>
            </a:r>
          </a:p>
          <a:p>
            <a:pPr>
              <a:buNone/>
            </a:pPr>
            <a:r>
              <a:rPr lang="en-US" sz="2000" dirty="0" smtClean="0"/>
              <a:t>a</a:t>
            </a:r>
            <a:r>
              <a:rPr lang="en-US" sz="2000" baseline="-25000" dirty="0" smtClean="0"/>
              <a:t>11</a:t>
            </a:r>
            <a:r>
              <a:rPr lang="en-US" sz="2000" dirty="0" smtClean="0"/>
              <a:t>x</a:t>
            </a:r>
            <a:r>
              <a:rPr lang="en-US" sz="2000" baseline="-25000" dirty="0" smtClean="0"/>
              <a:t>1 </a:t>
            </a:r>
            <a:r>
              <a:rPr lang="en-US" sz="2000" dirty="0" smtClean="0"/>
              <a:t>+ a</a:t>
            </a:r>
            <a:r>
              <a:rPr lang="en-US" sz="2000" baseline="-25000" dirty="0" smtClean="0"/>
              <a:t>12</a:t>
            </a:r>
            <a:r>
              <a:rPr lang="en-US" sz="2000" dirty="0" smtClean="0"/>
              <a:t>x</a:t>
            </a:r>
            <a:r>
              <a:rPr lang="en-US" sz="2000" baseline="-25000" dirty="0" smtClean="0"/>
              <a:t>2 </a:t>
            </a:r>
            <a:r>
              <a:rPr lang="en-US" sz="2000" dirty="0" smtClean="0"/>
              <a:t>+ ---------------- + a</a:t>
            </a:r>
            <a:r>
              <a:rPr lang="en-US" sz="2000" baseline="-25000" dirty="0" smtClean="0"/>
              <a:t>1n</a:t>
            </a:r>
            <a:r>
              <a:rPr lang="en-US" sz="2000" dirty="0" smtClean="0"/>
              <a:t>x </a:t>
            </a:r>
            <a:r>
              <a:rPr lang="en-US" sz="2000" baseline="-25000" dirty="0" smtClean="0"/>
              <a:t>n</a:t>
            </a:r>
            <a:r>
              <a:rPr lang="en-US" sz="2000" dirty="0" smtClean="0"/>
              <a:t>= 0</a:t>
            </a:r>
          </a:p>
          <a:p>
            <a:pPr>
              <a:buNone/>
            </a:pPr>
            <a:r>
              <a:rPr lang="en-US" sz="2000" dirty="0" smtClean="0"/>
              <a:t>a</a:t>
            </a:r>
            <a:r>
              <a:rPr lang="en-US" sz="2000" baseline="-25000" dirty="0" smtClean="0"/>
              <a:t>21</a:t>
            </a:r>
            <a:r>
              <a:rPr lang="en-US" sz="2000" dirty="0" smtClean="0"/>
              <a:t>x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+ a</a:t>
            </a:r>
            <a:r>
              <a:rPr lang="en-US" sz="2000" baseline="-25000" dirty="0" smtClean="0"/>
              <a:t>22</a:t>
            </a:r>
            <a:r>
              <a:rPr lang="en-US" sz="2000" dirty="0" smtClean="0"/>
              <a:t>x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 + ---------------- + a</a:t>
            </a:r>
            <a:r>
              <a:rPr lang="en-US" sz="2000" baseline="-25000" dirty="0" smtClean="0"/>
              <a:t>2n</a:t>
            </a:r>
            <a:r>
              <a:rPr lang="en-US" sz="2000" dirty="0" smtClean="0"/>
              <a:t>x</a:t>
            </a:r>
            <a:r>
              <a:rPr lang="en-US" sz="2000" baseline="-25000" dirty="0" smtClean="0"/>
              <a:t>n</a:t>
            </a:r>
            <a:r>
              <a:rPr lang="en-US" sz="2000" dirty="0" smtClean="0"/>
              <a:t> = 0</a:t>
            </a:r>
          </a:p>
          <a:p>
            <a:pPr>
              <a:buNone/>
            </a:pPr>
            <a:r>
              <a:rPr lang="en-US" sz="2000" dirty="0" smtClean="0"/>
              <a:t>-----------------------------------------------------</a:t>
            </a:r>
          </a:p>
          <a:p>
            <a:pPr>
              <a:buNone/>
            </a:pPr>
            <a:r>
              <a:rPr lang="en-US" sz="2000" dirty="0" smtClean="0"/>
              <a:t>-----------------------------------------------------</a:t>
            </a:r>
          </a:p>
          <a:p>
            <a:pPr>
              <a:buNone/>
            </a:pPr>
            <a:r>
              <a:rPr lang="en-US" sz="2000" dirty="0" smtClean="0"/>
              <a:t>a</a:t>
            </a:r>
            <a:r>
              <a:rPr lang="en-US" sz="2000" baseline="-25000" dirty="0" smtClean="0"/>
              <a:t>m1</a:t>
            </a:r>
            <a:r>
              <a:rPr lang="en-US" sz="2000" dirty="0" smtClean="0"/>
              <a:t>x</a:t>
            </a:r>
            <a:r>
              <a:rPr lang="en-US" sz="2000" baseline="-25000" dirty="0" smtClean="0"/>
              <a:t>1</a:t>
            </a:r>
            <a:r>
              <a:rPr lang="en-US" sz="2000" dirty="0" smtClean="0"/>
              <a:t> + a</a:t>
            </a:r>
            <a:r>
              <a:rPr lang="en-US" sz="2000" baseline="-25000" dirty="0" smtClean="0"/>
              <a:t>m2</a:t>
            </a:r>
            <a:r>
              <a:rPr lang="en-US" sz="2000" dirty="0" smtClean="0"/>
              <a:t>x </a:t>
            </a:r>
            <a:r>
              <a:rPr lang="en-US" sz="2000" baseline="-25000" dirty="0" smtClean="0"/>
              <a:t>2</a:t>
            </a:r>
            <a:r>
              <a:rPr lang="en-US" sz="2000" dirty="0" smtClean="0"/>
              <a:t>+ --------------+ </a:t>
            </a:r>
            <a:r>
              <a:rPr lang="en-US" sz="2000" dirty="0" err="1" smtClean="0"/>
              <a:t>a</a:t>
            </a:r>
            <a:r>
              <a:rPr lang="en-US" sz="2000" baseline="-25000" dirty="0" err="1" smtClean="0"/>
              <a:t>mn</a:t>
            </a:r>
            <a:r>
              <a:rPr lang="en-US" sz="2000" dirty="0" err="1" smtClean="0"/>
              <a:t>x</a:t>
            </a:r>
            <a:r>
              <a:rPr lang="en-US" sz="2000" baseline="-25000" dirty="0" err="1" smtClean="0"/>
              <a:t>n</a:t>
            </a:r>
            <a:r>
              <a:rPr lang="en-US" sz="2000" dirty="0" smtClean="0"/>
              <a:t>= 0</a:t>
            </a:r>
          </a:p>
          <a:p>
            <a:pPr>
              <a:buNone/>
            </a:pPr>
            <a:r>
              <a:rPr lang="en-US" sz="2000" dirty="0" smtClean="0"/>
              <a:t>The matrix form of this System is AX = 0. Where</a:t>
            </a:r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X = 0 is a solution of the given system of equations. This solution is called trivial solution of the given system. If |A| </a:t>
            </a:r>
            <a:r>
              <a:rPr lang="en-US" sz="2000" dirty="0" smtClean="0">
                <a:sym typeface="Symbol"/>
              </a:rPr>
              <a:t> 0 then the system have only trivial solutions.</a:t>
            </a:r>
          </a:p>
          <a:p>
            <a:pPr>
              <a:buNone/>
            </a:pPr>
            <a:r>
              <a:rPr lang="en-US" sz="2000" dirty="0" smtClean="0">
                <a:sym typeface="Symbol"/>
              </a:rPr>
              <a:t> For the system AX = 0 to have a non trivial solution, it is necessary that |A| = 0.</a:t>
            </a:r>
            <a:endParaRPr lang="en-US" sz="2000" dirty="0" smtClean="0"/>
          </a:p>
          <a:p>
            <a:pPr>
              <a:buNone/>
            </a:pPr>
            <a:endParaRPr lang="en-US" sz="2000" dirty="0" smtClean="0"/>
          </a:p>
          <a:p>
            <a:pPr>
              <a:buNone/>
            </a:pPr>
            <a:r>
              <a:rPr lang="en-US" sz="2000" dirty="0" smtClean="0"/>
              <a:t> </a:t>
            </a:r>
            <a:endParaRPr lang="en-US" sz="2000" dirty="0"/>
          </a:p>
        </p:txBody>
      </p:sp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8436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5714999" y="2895600"/>
            <a:ext cx="3975101" cy="1066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792162"/>
          </a:xfrm>
        </p:spPr>
        <p:txBody>
          <a:bodyPr>
            <a:normAutofit/>
          </a:bodyPr>
          <a:lstStyle/>
          <a:p>
            <a:r>
              <a:rPr lang="en-US" sz="2000" dirty="0" smtClean="0"/>
              <a:t>Solve the equations: x + 3y + 2z = 0, 2x – y + 3z = 0, 3x – 5y + 4z = 0, x + 17y + 4z = 0.</a:t>
            </a:r>
            <a:endParaRPr lang="en-US" sz="2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066801"/>
            <a:ext cx="10972800" cy="505936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sz="2400" dirty="0" smtClean="0"/>
              <a:t>The given system of equations can be written in matrix form as AX = 0, where</a:t>
            </a:r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endParaRPr lang="en-US" sz="2400" dirty="0" smtClean="0"/>
          </a:p>
          <a:p>
            <a:pPr>
              <a:buNone/>
            </a:pPr>
            <a:r>
              <a:rPr lang="en-US" sz="2400" dirty="0" smtClean="0">
                <a:sym typeface="Symbol"/>
              </a:rPr>
              <a:t>The system has an infinite number of non-trivial solutions given by x – 11y = 0,            -7x – z = o. x = 11k, y = k and z = -7k , k is any integer is the solution.</a:t>
            </a:r>
            <a:endParaRPr lang="en-US" sz="2400" dirty="0"/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57" name="Picture 1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762000" y="1676400"/>
            <a:ext cx="7155976" cy="1143000"/>
          </a:xfrm>
          <a:prstGeom prst="rect">
            <a:avLst/>
          </a:prstGeom>
          <a:noFill/>
        </p:spPr>
      </p:pic>
      <p:sp>
        <p:nvSpPr>
          <p:cNvPr id="19460" name="Rectangle 4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59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914400" y="3048000"/>
            <a:ext cx="4558352" cy="914400"/>
          </a:xfrm>
          <a:prstGeom prst="rect">
            <a:avLst/>
          </a:prstGeom>
          <a:noFill/>
        </p:spPr>
      </p:pic>
      <p:sp>
        <p:nvSpPr>
          <p:cNvPr id="19462" name="Rectangle 6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1" name="Picture 5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838200" y="4191000"/>
            <a:ext cx="3200400" cy="762000"/>
          </a:xfrm>
          <a:prstGeom prst="rect">
            <a:avLst/>
          </a:prstGeom>
          <a:noFill/>
        </p:spPr>
      </p:pic>
      <p:sp>
        <p:nvSpPr>
          <p:cNvPr id="19464" name="Rectangle 8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19463" name="Picture 7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191000" y="4114800"/>
            <a:ext cx="3886200" cy="8564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dirty="0" smtClean="0"/>
              <a:t>Summary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IN" dirty="0" smtClean="0"/>
              <a:t>We discussed the system of a homogeneous linear equations and its solutions.</a:t>
            </a:r>
            <a:endParaRPr lang="en-IN" dirty="0"/>
          </a:p>
        </p:txBody>
      </p:sp>
      <p:pic>
        <p:nvPicPr>
          <p:cNvPr id="4" name="Picture 2" descr="RIMT University">
            <a:extLst>
              <a:ext uri="{FF2B5EF4-FFF2-40B4-BE49-F238E27FC236}">
                <a16:creationId xmlns:a16="http://schemas.microsoft.com/office/drawing/2014/main" xmlns="" id="{B4E8E784-8F2B-A840-A113-9AC4CAE3D8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82200" y="9525"/>
            <a:ext cx="1970197" cy="89535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04C86E98-25B0-4342-9987-EF3973486A7D}"/>
              </a:ext>
            </a:extLst>
          </p:cNvPr>
          <p:cNvSpPr/>
          <p:nvPr/>
        </p:nvSpPr>
        <p:spPr>
          <a:xfrm>
            <a:off x="7713" y="6392862"/>
            <a:ext cx="6350000" cy="365125"/>
          </a:xfrm>
          <a:prstGeom prst="rect">
            <a:avLst/>
          </a:prstGeom>
          <a:solidFill>
            <a:srgbClr val="BD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b="1" dirty="0" smtClean="0">
                <a:ln w="22225">
                  <a:noFill/>
                  <a:prstDash val="solid"/>
                </a:ln>
                <a:solidFill>
                  <a:schemeClr val="bg1"/>
                </a:solidFill>
              </a:rPr>
              <a:t>education for life                                          www.rimt.ac.in</a:t>
            </a:r>
            <a:endParaRPr lang="en-GB" sz="2000" b="1" dirty="0">
              <a:ln w="22225">
                <a:noFill/>
                <a:prstDash val="solid"/>
              </a:ln>
              <a:solidFill>
                <a:schemeClr val="bg1"/>
              </a:solidFill>
            </a:endParaRPr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xmlns="" id="{DD4A000E-D220-0045-A2D1-8D39B19F67C4}"/>
              </a:ext>
            </a:extLst>
          </p:cNvPr>
          <p:cNvSpPr txBox="1">
            <a:spLocks/>
          </p:cNvSpPr>
          <p:nvPr/>
        </p:nvSpPr>
        <p:spPr>
          <a:xfrm>
            <a:off x="6357713" y="6365229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400" b="1" dirty="0" smtClean="0">
                <a:solidFill>
                  <a:schemeClr val="tx1"/>
                </a:solidFill>
              </a:rPr>
              <a:t>Department of Computer Science &amp; Engineering</a:t>
            </a:r>
            <a:endParaRPr lang="en-US" sz="1400" b="1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949115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542</TotalTime>
  <Words>399</Words>
  <Application>Microsoft Office PowerPoint</Application>
  <PresentationFormat>Custom</PresentationFormat>
  <Paragraphs>55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   Engineering Mathematics I BMAT 1111    </vt:lpstr>
      <vt:lpstr>For what values of  and , the system of equations:  x + y + z = 6 , x + 2y + 3z = 10 , x + 2y + z =  has (i) no solution (ii) a unique solution,  and (iii) an infinite number of solutions.</vt:lpstr>
      <vt:lpstr>Homogeneous Linear Equations</vt:lpstr>
      <vt:lpstr>Solve the equations: x + 3y + 2z = 0, 2x – y + 3z = 0, 3x – 5y + 4z = 0, x + 17y + 4z = 0.</vt:lpstr>
      <vt:lpstr>Summary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INTRODUCTION TO FINANCIAL MANAGEMENT</dc:title>
  <dc:creator>DELL</dc:creator>
  <cp:lastModifiedBy>admin</cp:lastModifiedBy>
  <cp:revision>92</cp:revision>
  <dcterms:created xsi:type="dcterms:W3CDTF">2020-11-12T04:35:12Z</dcterms:created>
  <dcterms:modified xsi:type="dcterms:W3CDTF">2023-06-14T09:07:47Z</dcterms:modified>
</cp:coreProperties>
</file>