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4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CD8F4-E57C-43A2-A639-3F32B3ACEDBA}" type="datetimeFigureOut">
              <a:rPr lang="en-US" smtClean="0"/>
              <a:pPr/>
              <a:t>20/06/2023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F8D7D-4BDA-467D-9447-A778B8C5D0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AD4380-0375-4ABF-8BD7-BBDC272F9D2C}" type="slidenum">
              <a:rPr lang="en-GB"/>
              <a:pPr/>
              <a:t>3</a:t>
            </a:fld>
            <a:endParaRPr lang="en-GB"/>
          </a:p>
        </p:txBody>
      </p:sp>
      <p:sp>
        <p:nvSpPr>
          <p:cNvPr id="25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8BE405-5FD2-4A24-A748-75F9E37E9EE5}" type="slidenum">
              <a:rPr lang="en-GB"/>
              <a:pPr/>
              <a:t>4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694082-15A2-4683-89DE-B8DBE8A84191}" type="slidenum">
              <a:rPr lang="en-GB"/>
              <a:pPr/>
              <a:t>5</a:t>
            </a:fld>
            <a:endParaRPr lang="en-GB"/>
          </a:p>
        </p:txBody>
      </p:sp>
      <p:sp>
        <p:nvSpPr>
          <p:cNvPr id="258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58EB88-1481-4303-813A-DBFCEB1809ED}" type="slidenum">
              <a:rPr lang="en-GB"/>
              <a:pPr/>
              <a:t>6</a:t>
            </a:fld>
            <a:endParaRPr lang="en-GB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76A575-0E2D-4007-B27B-712ADACE0D53}" type="slidenum">
              <a:rPr lang="en-GB"/>
              <a:pPr/>
              <a:t>7</a:t>
            </a:fld>
            <a:endParaRPr lang="en-GB"/>
          </a:p>
        </p:txBody>
      </p:sp>
      <p:sp>
        <p:nvSpPr>
          <p:cNvPr id="260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D5BB63-D5C3-422B-8427-820239893266}" type="slidenum">
              <a:rPr lang="en-GB"/>
              <a:pPr/>
              <a:t>8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689D6E-2B18-4AE7-A4B6-C170A8721373}" type="slidenum">
              <a:rPr lang="en-GB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C038A-99DD-4646-9B5A-709A600087B2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6D8B-6D5B-4C9B-A27D-EC243C2717A7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609D6-0B40-456D-9833-73536D3D3EE1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computer networks II (BTCS-501)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D7AB75-02B5-4D54-975E-10B63F001DE5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72E8D5D-4FC2-432D-B6C8-4587D4BA4310}" type="datetime1">
              <a:rPr lang="en-US" smtClean="0"/>
              <a:t>20/06/2023</a:t>
            </a:fld>
            <a:endParaRPr lang="en-GB"/>
          </a:p>
        </p:txBody>
      </p:sp>
    </p:spTree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computer networks II (BTCS-501)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2F0C1D-B035-4431-81A1-8D5D4BC71A72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F5978EB-F925-4836-BEE3-A2E9236EAE7F}" type="datetime1">
              <a:rPr lang="en-US" smtClean="0"/>
              <a:t>20/06/2023</a:t>
            </a:fld>
            <a:endParaRPr lang="en-GB"/>
          </a:p>
        </p:txBody>
      </p:sp>
    </p:spTree>
  </p:cSld>
  <p:clrMapOvr>
    <a:masterClrMapping/>
  </p:clrMapOvr>
  <p:transition spd="slow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C7D7-BC2C-486F-AB60-1103BA290B2E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4E042-B2DC-40D2-B386-34FCDE3B0660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42F99-618B-44DD-B18A-DA6E7A0E254E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E1EBC-9F78-4F60-B48C-46EF2657FD11}" type="datetime1">
              <a:rPr lang="en-US" smtClean="0"/>
              <a:t>20/06/2023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98FB6-3F9D-4136-9094-FCD5B9F5F2DC}" type="datetime1">
              <a:rPr lang="en-US" smtClean="0"/>
              <a:t>20/06/2023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E5DCF-F396-45A0-A236-CEC7DFAD1B65}" type="datetime1">
              <a:rPr lang="en-US" smtClean="0"/>
              <a:t>20/06/2023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28290-C61D-4ED9-B821-51FC5AD0CE1E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4F77-8A0F-40DD-975E-C57E0B9D55D6}" type="datetime1">
              <a:rPr lang="en-US" smtClean="0"/>
              <a:t>20/06/2023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A4DA6-3F1B-4F78-AF5C-F0DE132E72B3}" type="datetime1">
              <a:rPr lang="en-US" smtClean="0"/>
              <a:t>20/06/2023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 networks II (BTCS-501)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US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COMPUTER NETWORKS-II / BTCS-3501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125445" y="6392864"/>
            <a:ext cx="4018557" cy="365125"/>
          </a:xfrm>
          <a:prstGeom prst="rect">
            <a:avLst/>
          </a:prstGeom>
        </p:spPr>
        <p:txBody>
          <a:bodyPr vert="horz" lIns="91431" tIns="45716" rIns="91431" bIns="45716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Er. Jasdeep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5114934" cy="1447800"/>
          </a:xfrm>
          <a:prstGeom prst="rect">
            <a:avLst/>
          </a:prstGeom>
        </p:spPr>
        <p:txBody>
          <a:bodyPr vert="horz" lIns="91431" tIns="45716" rIns="91431" bIns="45716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B.Tech CSE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5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27" name="Rectangle 43"/>
          <p:cNvSpPr>
            <a:spLocks noChangeArrowheads="1"/>
          </p:cNvSpPr>
          <p:nvPr/>
        </p:nvSpPr>
        <p:spPr bwMode="auto">
          <a:xfrm>
            <a:off x="684213" y="1412875"/>
            <a:ext cx="84597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Time Division Multiple Access (TDMA)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sz="1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Guard Time:</a:t>
            </a:r>
            <a:r>
              <a:rPr lang="de-DE" sz="2100">
                <a:latin typeface="Times New Roman" pitchFamily="18" charset="0"/>
              </a:rPr>
              <a:t> Interval between bursts used to avoid overlapping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Preamble:</a:t>
            </a:r>
            <a:r>
              <a:rPr lang="de-DE" sz="2100">
                <a:latin typeface="Times New Roman" pitchFamily="18" charset="0"/>
              </a:rPr>
              <a:t>  First part of the burst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Message:</a:t>
            </a:r>
            <a:r>
              <a:rPr lang="de-DE" sz="2100">
                <a:latin typeface="Times New Roman" pitchFamily="18" charset="0"/>
              </a:rPr>
              <a:t> Part of burst that includes user data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Postamble:</a:t>
            </a:r>
            <a:r>
              <a:rPr lang="de-DE" sz="2100">
                <a:latin typeface="Times New Roman" pitchFamily="18" charset="0"/>
              </a:rPr>
              <a:t> Last part of burst – used to initialise following burst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sp>
        <p:nvSpPr>
          <p:cNvPr id="118829" name="Text Box 45"/>
          <p:cNvSpPr txBox="1">
            <a:spLocks noChangeArrowheads="1"/>
          </p:cNvSpPr>
          <p:nvPr/>
        </p:nvSpPr>
        <p:spPr bwMode="auto">
          <a:xfrm>
            <a:off x="1978025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1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30" name="Text Box 46"/>
          <p:cNvSpPr txBox="1">
            <a:spLocks noChangeArrowheads="1"/>
          </p:cNvSpPr>
          <p:nvPr/>
        </p:nvSpPr>
        <p:spPr bwMode="auto">
          <a:xfrm>
            <a:off x="2482850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2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31" name="Text Box 47"/>
          <p:cNvSpPr txBox="1">
            <a:spLocks noChangeArrowheads="1"/>
          </p:cNvSpPr>
          <p:nvPr/>
        </p:nvSpPr>
        <p:spPr bwMode="auto">
          <a:xfrm>
            <a:off x="4354513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8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32" name="Text Box 48"/>
          <p:cNvSpPr txBox="1">
            <a:spLocks noChangeArrowheads="1"/>
          </p:cNvSpPr>
          <p:nvPr/>
        </p:nvSpPr>
        <p:spPr bwMode="auto">
          <a:xfrm>
            <a:off x="7162800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8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33" name="Text Box 49"/>
          <p:cNvSpPr txBox="1">
            <a:spLocks noChangeArrowheads="1"/>
          </p:cNvSpPr>
          <p:nvPr/>
        </p:nvSpPr>
        <p:spPr bwMode="auto">
          <a:xfrm>
            <a:off x="5938838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1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34" name="Line 50"/>
          <p:cNvSpPr>
            <a:spLocks noChangeShapeType="1"/>
          </p:cNvSpPr>
          <p:nvPr/>
        </p:nvSpPr>
        <p:spPr bwMode="auto">
          <a:xfrm flipV="1">
            <a:off x="1978025" y="389255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35" name="Line 51"/>
          <p:cNvSpPr>
            <a:spLocks noChangeShapeType="1"/>
          </p:cNvSpPr>
          <p:nvPr/>
        </p:nvSpPr>
        <p:spPr bwMode="auto">
          <a:xfrm flipV="1">
            <a:off x="4859338" y="425291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36" name="Line 52"/>
          <p:cNvSpPr>
            <a:spLocks noChangeShapeType="1"/>
          </p:cNvSpPr>
          <p:nvPr/>
        </p:nvSpPr>
        <p:spPr bwMode="auto">
          <a:xfrm flipV="1">
            <a:off x="5938838" y="4252913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37" name="Line 53"/>
          <p:cNvSpPr>
            <a:spLocks noChangeShapeType="1"/>
          </p:cNvSpPr>
          <p:nvPr/>
        </p:nvSpPr>
        <p:spPr bwMode="auto">
          <a:xfrm flipV="1">
            <a:off x="7667625" y="3892550"/>
            <a:ext cx="0" cy="1008063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38" name="Line 54"/>
          <p:cNvSpPr>
            <a:spLocks noChangeShapeType="1"/>
          </p:cNvSpPr>
          <p:nvPr/>
        </p:nvSpPr>
        <p:spPr bwMode="auto">
          <a:xfrm>
            <a:off x="1978025" y="4468813"/>
            <a:ext cx="2881313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39" name="Line 55"/>
          <p:cNvSpPr>
            <a:spLocks noChangeShapeType="1"/>
          </p:cNvSpPr>
          <p:nvPr/>
        </p:nvSpPr>
        <p:spPr bwMode="auto">
          <a:xfrm>
            <a:off x="5938838" y="4468813"/>
            <a:ext cx="1728787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40" name="Text Box 56"/>
          <p:cNvSpPr txBox="1">
            <a:spLocks noChangeArrowheads="1"/>
          </p:cNvSpPr>
          <p:nvPr/>
        </p:nvSpPr>
        <p:spPr bwMode="auto">
          <a:xfrm>
            <a:off x="2627313" y="4181475"/>
            <a:ext cx="71913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>
                <a:latin typeface="Times New Roman" pitchFamily="18" charset="0"/>
              </a:rPr>
              <a:t>Frame 1</a:t>
            </a:r>
            <a:endParaRPr lang="en-US" sz="1200">
              <a:latin typeface="Times New Roman" pitchFamily="18" charset="0"/>
            </a:endParaRPr>
          </a:p>
        </p:txBody>
      </p:sp>
      <p:sp>
        <p:nvSpPr>
          <p:cNvPr id="118841" name="Text Box 57"/>
          <p:cNvSpPr txBox="1">
            <a:spLocks noChangeArrowheads="1"/>
          </p:cNvSpPr>
          <p:nvPr/>
        </p:nvSpPr>
        <p:spPr bwMode="auto">
          <a:xfrm>
            <a:off x="6443663" y="4181475"/>
            <a:ext cx="7921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>
                <a:latin typeface="Times New Roman" pitchFamily="18" charset="0"/>
              </a:rPr>
              <a:t>Frame  N</a:t>
            </a:r>
            <a:endParaRPr lang="en-US" sz="1200">
              <a:latin typeface="Times New Roman" pitchFamily="18" charset="0"/>
            </a:endParaRPr>
          </a:p>
        </p:txBody>
      </p:sp>
      <p:sp>
        <p:nvSpPr>
          <p:cNvPr id="118842" name="Line 58"/>
          <p:cNvSpPr>
            <a:spLocks noChangeShapeType="1"/>
          </p:cNvSpPr>
          <p:nvPr/>
        </p:nvSpPr>
        <p:spPr bwMode="auto">
          <a:xfrm>
            <a:off x="1979613" y="4078288"/>
            <a:ext cx="56896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43" name="Text Box 59"/>
          <p:cNvSpPr txBox="1">
            <a:spLocks noChangeArrowheads="1"/>
          </p:cNvSpPr>
          <p:nvPr/>
        </p:nvSpPr>
        <p:spPr bwMode="auto">
          <a:xfrm>
            <a:off x="4427538" y="3789363"/>
            <a:ext cx="1223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>
                <a:latin typeface="Times New Roman" pitchFamily="18" charset="0"/>
              </a:rPr>
              <a:t>Multiframe</a:t>
            </a:r>
            <a:endParaRPr lang="en-US" sz="1200">
              <a:latin typeface="Times New Roman" pitchFamily="18" charset="0"/>
            </a:endParaRPr>
          </a:p>
        </p:txBody>
      </p:sp>
      <p:sp>
        <p:nvSpPr>
          <p:cNvPr id="118844" name="Text Box 60"/>
          <p:cNvSpPr txBox="1">
            <a:spLocks noChangeArrowheads="1"/>
          </p:cNvSpPr>
          <p:nvPr/>
        </p:nvSpPr>
        <p:spPr bwMode="auto">
          <a:xfrm>
            <a:off x="1401763" y="5734050"/>
            <a:ext cx="865187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Guard Time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45" name="Text Box 61"/>
          <p:cNvSpPr txBox="1">
            <a:spLocks noChangeArrowheads="1"/>
          </p:cNvSpPr>
          <p:nvPr/>
        </p:nvSpPr>
        <p:spPr bwMode="auto">
          <a:xfrm>
            <a:off x="2266950" y="5734050"/>
            <a:ext cx="719138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Preamble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46" name="Text Box 62"/>
          <p:cNvSpPr txBox="1">
            <a:spLocks noChangeArrowheads="1"/>
          </p:cNvSpPr>
          <p:nvPr/>
        </p:nvSpPr>
        <p:spPr bwMode="auto">
          <a:xfrm>
            <a:off x="2986088" y="5734050"/>
            <a:ext cx="719137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Message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47" name="Text Box 63"/>
          <p:cNvSpPr txBox="1">
            <a:spLocks noChangeArrowheads="1"/>
          </p:cNvSpPr>
          <p:nvPr/>
        </p:nvSpPr>
        <p:spPr bwMode="auto">
          <a:xfrm>
            <a:off x="3706813" y="5734050"/>
            <a:ext cx="792162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Postamble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48" name="Text Box 64"/>
          <p:cNvSpPr txBox="1">
            <a:spLocks noChangeArrowheads="1"/>
          </p:cNvSpPr>
          <p:nvPr/>
        </p:nvSpPr>
        <p:spPr bwMode="auto">
          <a:xfrm>
            <a:off x="4498975" y="5734050"/>
            <a:ext cx="863600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Guard Time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49" name="Line 65"/>
          <p:cNvSpPr>
            <a:spLocks noChangeShapeType="1"/>
          </p:cNvSpPr>
          <p:nvPr/>
        </p:nvSpPr>
        <p:spPr bwMode="auto">
          <a:xfrm flipV="1">
            <a:off x="1403350" y="4972050"/>
            <a:ext cx="2014538" cy="762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50" name="Line 66"/>
          <p:cNvSpPr>
            <a:spLocks noChangeShapeType="1"/>
          </p:cNvSpPr>
          <p:nvPr/>
        </p:nvSpPr>
        <p:spPr bwMode="auto">
          <a:xfrm flipH="1" flipV="1">
            <a:off x="3922713" y="4972050"/>
            <a:ext cx="1441450" cy="762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8851" name="Text Box 67"/>
          <p:cNvSpPr txBox="1">
            <a:spLocks noChangeArrowheads="1"/>
          </p:cNvSpPr>
          <p:nvPr/>
        </p:nvSpPr>
        <p:spPr bwMode="auto">
          <a:xfrm>
            <a:off x="2987675" y="5418138"/>
            <a:ext cx="71913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>
                <a:latin typeface="Times New Roman" pitchFamily="18" charset="0"/>
              </a:rPr>
              <a:t>   Slot </a:t>
            </a:r>
            <a:endParaRPr lang="en-US" sz="1200">
              <a:latin typeface="Times New Roman" pitchFamily="18" charset="0"/>
            </a:endParaRPr>
          </a:p>
        </p:txBody>
      </p:sp>
      <p:sp>
        <p:nvSpPr>
          <p:cNvPr id="118852" name="Text Box 68"/>
          <p:cNvSpPr txBox="1">
            <a:spLocks noChangeArrowheads="1"/>
          </p:cNvSpPr>
          <p:nvPr/>
        </p:nvSpPr>
        <p:spPr bwMode="auto">
          <a:xfrm>
            <a:off x="3417888" y="4718050"/>
            <a:ext cx="504825" cy="254000"/>
          </a:xfrm>
          <a:prstGeom prst="rect">
            <a:avLst/>
          </a:prstGeom>
          <a:solidFill>
            <a:srgbClr val="F4FDFE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1000">
                <a:latin typeface="Times New Roman" pitchFamily="18" charset="0"/>
              </a:rPr>
              <a:t>Slot i</a:t>
            </a:r>
            <a:endParaRPr lang="en-US" sz="1000">
              <a:latin typeface="Times New Roman" pitchFamily="18" charset="0"/>
            </a:endParaRPr>
          </a:p>
        </p:txBody>
      </p:sp>
      <p:sp>
        <p:nvSpPr>
          <p:cNvPr id="118853" name="Text Box 69"/>
          <p:cNvSpPr txBox="1">
            <a:spLocks noChangeArrowheads="1"/>
          </p:cNvSpPr>
          <p:nvPr/>
        </p:nvSpPr>
        <p:spPr bwMode="auto">
          <a:xfrm>
            <a:off x="4930775" y="4613275"/>
            <a:ext cx="1008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latin typeface="Times New Roman" pitchFamily="18" charset="0"/>
              </a:rPr>
              <a:t>……..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118854" name="Text Box 70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30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92" name="Rectangle 20"/>
          <p:cNvSpPr>
            <a:spLocks noChangeArrowheads="1"/>
          </p:cNvSpPr>
          <p:nvPr/>
        </p:nvSpPr>
        <p:spPr bwMode="auto">
          <a:xfrm>
            <a:off x="684213" y="1412875"/>
            <a:ext cx="80645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Time Division Multiple Access (TDMA)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sp>
        <p:nvSpPr>
          <p:cNvPr id="131116" name="Text Box 44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131117" name="Picture 45" descr="j02303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35013" y="2995613"/>
            <a:ext cx="563562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18" name="Rectangle 46"/>
          <p:cNvSpPr>
            <a:spLocks noChangeArrowheads="1"/>
          </p:cNvSpPr>
          <p:nvPr/>
        </p:nvSpPr>
        <p:spPr bwMode="auto">
          <a:xfrm>
            <a:off x="3997325" y="2922588"/>
            <a:ext cx="503238" cy="3457575"/>
          </a:xfrm>
          <a:prstGeom prst="rect">
            <a:avLst/>
          </a:prstGeom>
          <a:pattFill prst="dkHorz">
            <a:fgClr>
              <a:schemeClr val="accent1">
                <a:alpha val="75000"/>
              </a:schemeClr>
            </a:fgClr>
            <a:bgClr>
              <a:schemeClr val="bg1">
                <a:alpha val="75000"/>
              </a:scheme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19" name="Line 47"/>
          <p:cNvSpPr>
            <a:spLocks noChangeShapeType="1"/>
          </p:cNvSpPr>
          <p:nvPr/>
        </p:nvSpPr>
        <p:spPr bwMode="auto">
          <a:xfrm flipV="1">
            <a:off x="1238250" y="3643313"/>
            <a:ext cx="3025775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31120" name="Picture 48" descr="j02303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382713" y="3930650"/>
            <a:ext cx="62230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1" name="Text Box 49"/>
          <p:cNvSpPr txBox="1">
            <a:spLocks noChangeArrowheads="1"/>
          </p:cNvSpPr>
          <p:nvPr/>
        </p:nvSpPr>
        <p:spPr bwMode="auto">
          <a:xfrm>
            <a:off x="2319338" y="2922588"/>
            <a:ext cx="1263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/>
              <a:t>Frequency</a:t>
            </a:r>
          </a:p>
        </p:txBody>
      </p:sp>
      <p:sp>
        <p:nvSpPr>
          <p:cNvPr id="131122" name="Rectangle 50"/>
          <p:cNvSpPr>
            <a:spLocks noChangeArrowheads="1"/>
          </p:cNvSpPr>
          <p:nvPr/>
        </p:nvSpPr>
        <p:spPr bwMode="auto">
          <a:xfrm>
            <a:off x="4498975" y="2924175"/>
            <a:ext cx="503238" cy="3457575"/>
          </a:xfrm>
          <a:prstGeom prst="rect">
            <a:avLst/>
          </a:prstGeom>
          <a:pattFill prst="dkHorz">
            <a:fgClr>
              <a:srgbClr val="99FF99">
                <a:alpha val="75000"/>
              </a:srgbClr>
            </a:fgClr>
            <a:bgClr>
              <a:schemeClr val="bg1">
                <a:alpha val="75000"/>
              </a:scheme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23" name="Rectangle 51" descr="Light horizontal"/>
          <p:cNvSpPr>
            <a:spLocks noChangeArrowheads="1"/>
          </p:cNvSpPr>
          <p:nvPr/>
        </p:nvSpPr>
        <p:spPr bwMode="auto">
          <a:xfrm>
            <a:off x="5013325" y="2924175"/>
            <a:ext cx="503238" cy="3457575"/>
          </a:xfrm>
          <a:prstGeom prst="rect">
            <a:avLst/>
          </a:prstGeom>
          <a:pattFill prst="ltHorz">
            <a:fgClr>
              <a:srgbClr val="996600">
                <a:alpha val="75000"/>
              </a:srgbClr>
            </a:fgClr>
            <a:bgClr>
              <a:srgbClr val="FFFFFF">
                <a:alpha val="75000"/>
              </a:srgb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24" name="Line 52"/>
          <p:cNvSpPr>
            <a:spLocks noChangeShapeType="1"/>
          </p:cNvSpPr>
          <p:nvPr/>
        </p:nvSpPr>
        <p:spPr bwMode="auto">
          <a:xfrm>
            <a:off x="3779838" y="2922588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1125" name="Text Box 53"/>
          <p:cNvSpPr txBox="1">
            <a:spLocks noChangeArrowheads="1"/>
          </p:cNvSpPr>
          <p:nvPr/>
        </p:nvSpPr>
        <p:spPr bwMode="auto">
          <a:xfrm>
            <a:off x="5653088" y="2419350"/>
            <a:ext cx="692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Time</a:t>
            </a:r>
          </a:p>
        </p:txBody>
      </p:sp>
      <p:sp>
        <p:nvSpPr>
          <p:cNvPr id="131126" name="Line 54"/>
          <p:cNvSpPr>
            <a:spLocks noChangeShapeType="1"/>
          </p:cNvSpPr>
          <p:nvPr/>
        </p:nvSpPr>
        <p:spPr bwMode="auto">
          <a:xfrm flipH="1">
            <a:off x="4213225" y="2779713"/>
            <a:ext cx="36718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1127" name="Line 55"/>
          <p:cNvSpPr>
            <a:spLocks noChangeShapeType="1"/>
          </p:cNvSpPr>
          <p:nvPr/>
        </p:nvSpPr>
        <p:spPr bwMode="auto">
          <a:xfrm flipV="1">
            <a:off x="2030413" y="3643313"/>
            <a:ext cx="2592387" cy="1079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31128" name="Picture 56" descr="j02303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463800" y="4291013"/>
            <a:ext cx="623888" cy="150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1129" name="Line 57"/>
          <p:cNvSpPr>
            <a:spLocks noChangeShapeType="1"/>
          </p:cNvSpPr>
          <p:nvPr/>
        </p:nvSpPr>
        <p:spPr bwMode="auto">
          <a:xfrm flipV="1">
            <a:off x="3111500" y="3643313"/>
            <a:ext cx="2160588" cy="1584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31130" name="Rectangle 58" descr="Light horizontal"/>
          <p:cNvSpPr>
            <a:spLocks noChangeArrowheads="1"/>
          </p:cNvSpPr>
          <p:nvPr/>
        </p:nvSpPr>
        <p:spPr bwMode="auto">
          <a:xfrm>
            <a:off x="5508625" y="2924175"/>
            <a:ext cx="503238" cy="3457575"/>
          </a:xfrm>
          <a:prstGeom prst="rect">
            <a:avLst/>
          </a:prstGeom>
          <a:pattFill prst="ltHorz">
            <a:fgClr>
              <a:schemeClr val="tx1">
                <a:alpha val="75000"/>
              </a:schemeClr>
            </a:fgClr>
            <a:bgClr>
              <a:srgbClr val="FFFFFF">
                <a:alpha val="75000"/>
              </a:srgb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31" name="Rectangle 59"/>
          <p:cNvSpPr>
            <a:spLocks noChangeArrowheads="1"/>
          </p:cNvSpPr>
          <p:nvPr/>
        </p:nvSpPr>
        <p:spPr bwMode="auto">
          <a:xfrm>
            <a:off x="6003925" y="2922588"/>
            <a:ext cx="503238" cy="3457575"/>
          </a:xfrm>
          <a:prstGeom prst="rect">
            <a:avLst/>
          </a:prstGeom>
          <a:pattFill prst="dkHorz">
            <a:fgClr>
              <a:schemeClr val="accent1">
                <a:alpha val="75000"/>
              </a:schemeClr>
            </a:fgClr>
            <a:bgClr>
              <a:schemeClr val="bg1">
                <a:alpha val="75000"/>
              </a:scheme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32" name="Rectangle 60"/>
          <p:cNvSpPr>
            <a:spLocks noChangeArrowheads="1"/>
          </p:cNvSpPr>
          <p:nvPr/>
        </p:nvSpPr>
        <p:spPr bwMode="auto">
          <a:xfrm>
            <a:off x="6505575" y="2924175"/>
            <a:ext cx="503238" cy="3457575"/>
          </a:xfrm>
          <a:prstGeom prst="rect">
            <a:avLst/>
          </a:prstGeom>
          <a:pattFill prst="dkHorz">
            <a:fgClr>
              <a:srgbClr val="99FF99">
                <a:alpha val="75000"/>
              </a:srgbClr>
            </a:fgClr>
            <a:bgClr>
              <a:schemeClr val="bg1">
                <a:alpha val="75000"/>
              </a:scheme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33" name="Rectangle 61" descr="Light horizontal"/>
          <p:cNvSpPr>
            <a:spLocks noChangeArrowheads="1"/>
          </p:cNvSpPr>
          <p:nvPr/>
        </p:nvSpPr>
        <p:spPr bwMode="auto">
          <a:xfrm>
            <a:off x="7019925" y="2924175"/>
            <a:ext cx="503238" cy="3457575"/>
          </a:xfrm>
          <a:prstGeom prst="rect">
            <a:avLst/>
          </a:prstGeom>
          <a:pattFill prst="ltHorz">
            <a:fgClr>
              <a:srgbClr val="996600">
                <a:alpha val="75000"/>
              </a:srgbClr>
            </a:fgClr>
            <a:bgClr>
              <a:srgbClr val="FFFFFF">
                <a:alpha val="75000"/>
              </a:srgb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31134" name="Rectangle 62" descr="Light horizontal"/>
          <p:cNvSpPr>
            <a:spLocks noChangeArrowheads="1"/>
          </p:cNvSpPr>
          <p:nvPr/>
        </p:nvSpPr>
        <p:spPr bwMode="auto">
          <a:xfrm>
            <a:off x="7515225" y="2924175"/>
            <a:ext cx="503238" cy="3457575"/>
          </a:xfrm>
          <a:prstGeom prst="rect">
            <a:avLst/>
          </a:prstGeom>
          <a:pattFill prst="ltHorz">
            <a:fgClr>
              <a:schemeClr val="tx1">
                <a:alpha val="75000"/>
              </a:schemeClr>
            </a:fgClr>
            <a:bgClr>
              <a:srgbClr val="FFFFFF">
                <a:alpha val="75000"/>
              </a:srgb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21" name="Rectangle 13"/>
          <p:cNvSpPr>
            <a:spLocks noChangeArrowheads="1"/>
          </p:cNvSpPr>
          <p:nvPr/>
        </p:nvSpPr>
        <p:spPr bwMode="auto">
          <a:xfrm>
            <a:off x="539750" y="1412875"/>
            <a:ext cx="828040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Code Division Multiple Access (CDMA)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Multiple access technique used by american System (</a:t>
            </a:r>
            <a:r>
              <a:rPr lang="de-DE" sz="2100" b="1" u="sng">
                <a:latin typeface="Times New Roman" pitchFamily="18" charset="0"/>
              </a:rPr>
              <a:t>NOT</a:t>
            </a:r>
            <a:r>
              <a:rPr lang="de-DE" sz="2100" b="1">
                <a:latin typeface="Times New Roman" pitchFamily="18" charset="0"/>
              </a:rPr>
              <a:t> </a:t>
            </a:r>
            <a:r>
              <a:rPr lang="de-DE" sz="2100">
                <a:latin typeface="Times New Roman" pitchFamily="18" charset="0"/>
              </a:rPr>
              <a:t>used by the European GSM system)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Based on the spread-spectrum technique: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600">
                <a:latin typeface="Times New Roman" pitchFamily="18" charset="0"/>
              </a:rPr>
              <a:t>„Spread spectrum“ indicates that the signal occupies more spectrum than in FDMA and TDMA system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600">
                <a:latin typeface="Times New Roman" pitchFamily="18" charset="0"/>
              </a:rPr>
              <a:t>Transmission mode where the transmitted data occupies a larger bandwidth than that required to transfer data</a:t>
            </a:r>
            <a:r>
              <a:rPr lang="de-DE" sz="19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Access technique realised before transmission by addition of a code that is independent of the data sequence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600">
                <a:latin typeface="Times New Roman" pitchFamily="18" charset="0"/>
              </a:rPr>
              <a:t> code used at the receive end which must operate synchronized with the transmitter, to despread the received signal in order to recover the initial data</a:t>
            </a:r>
            <a:r>
              <a:rPr lang="de-DE" sz="1900">
                <a:latin typeface="Times New Roman" pitchFamily="18" charset="0"/>
              </a:rPr>
              <a:t> </a:t>
            </a:r>
            <a:r>
              <a:rPr lang="en-US" sz="19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19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90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Allows many devices to transmit simultaneously in the same frequency band  </a:t>
            </a:r>
            <a:endParaRPr lang="en-GB" sz="800"/>
          </a:p>
        </p:txBody>
      </p:sp>
      <p:sp>
        <p:nvSpPr>
          <p:cNvPr id="119822" name="Text Box 14"/>
          <p:cNvSpPr txBox="1">
            <a:spLocks noChangeArrowheads="1"/>
          </p:cNvSpPr>
          <p:nvPr/>
        </p:nvSpPr>
        <p:spPr bwMode="auto">
          <a:xfrm>
            <a:off x="0" y="3810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87" name="Rectangle 15"/>
          <p:cNvSpPr>
            <a:spLocks noChangeArrowheads="1"/>
          </p:cNvSpPr>
          <p:nvPr/>
        </p:nvSpPr>
        <p:spPr bwMode="auto">
          <a:xfrm>
            <a:off x="684213" y="1412875"/>
            <a:ext cx="80645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Code Division Multiple Access (CDMA)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2124075" y="1916113"/>
            <a:ext cx="4738688" cy="4406900"/>
            <a:chOff x="2640" y="1152"/>
            <a:chExt cx="2755" cy="2776"/>
          </a:xfrm>
        </p:grpSpPr>
        <p:sp>
          <p:nvSpPr>
            <p:cNvPr id="105489" name="Line 17"/>
            <p:cNvSpPr>
              <a:spLocks noChangeShapeType="1"/>
            </p:cNvSpPr>
            <p:nvPr/>
          </p:nvSpPr>
          <p:spPr bwMode="auto">
            <a:xfrm>
              <a:off x="3700" y="1152"/>
              <a:ext cx="0" cy="1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0" name="Line 18"/>
            <p:cNvSpPr>
              <a:spLocks noChangeShapeType="1"/>
            </p:cNvSpPr>
            <p:nvPr/>
          </p:nvSpPr>
          <p:spPr bwMode="auto">
            <a:xfrm>
              <a:off x="3704" y="2732"/>
              <a:ext cx="1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1" name="Line 19"/>
            <p:cNvSpPr>
              <a:spLocks noChangeShapeType="1"/>
            </p:cNvSpPr>
            <p:nvPr/>
          </p:nvSpPr>
          <p:spPr bwMode="auto">
            <a:xfrm flipH="1">
              <a:off x="2640" y="2736"/>
              <a:ext cx="1064" cy="10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2" name="Rectangle 20"/>
            <p:cNvSpPr>
              <a:spLocks noChangeArrowheads="1"/>
            </p:cNvSpPr>
            <p:nvPr/>
          </p:nvSpPr>
          <p:spPr bwMode="auto">
            <a:xfrm>
              <a:off x="3783" y="1174"/>
              <a:ext cx="35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>
                  <a:latin typeface="Times New Roman" pitchFamily="18" charset="0"/>
                </a:rPr>
                <a:t>Code</a:t>
              </a:r>
            </a:p>
          </p:txBody>
        </p:sp>
        <p:sp>
          <p:nvSpPr>
            <p:cNvPr id="105493" name="Rectangle 21"/>
            <p:cNvSpPr>
              <a:spLocks noChangeArrowheads="1"/>
            </p:cNvSpPr>
            <p:nvPr/>
          </p:nvSpPr>
          <p:spPr bwMode="auto">
            <a:xfrm>
              <a:off x="4791" y="2806"/>
              <a:ext cx="604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>
                  <a:latin typeface="Times New Roman" pitchFamily="18" charset="0"/>
                </a:rPr>
                <a:t>Frequency</a:t>
              </a:r>
            </a:p>
          </p:txBody>
        </p:sp>
        <p:sp>
          <p:nvSpPr>
            <p:cNvPr id="105494" name="Rectangle 22"/>
            <p:cNvSpPr>
              <a:spLocks noChangeArrowheads="1"/>
            </p:cNvSpPr>
            <p:nvPr/>
          </p:nvSpPr>
          <p:spPr bwMode="auto">
            <a:xfrm>
              <a:off x="2775" y="3718"/>
              <a:ext cx="355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>
                  <a:latin typeface="Times New Roman" pitchFamily="18" charset="0"/>
                </a:rPr>
                <a:t>Time</a:t>
              </a:r>
            </a:p>
          </p:txBody>
        </p:sp>
        <p:sp>
          <p:nvSpPr>
            <p:cNvPr id="105495" name="AutoShape 23"/>
            <p:cNvSpPr>
              <a:spLocks noChangeArrowheads="1"/>
            </p:cNvSpPr>
            <p:nvPr/>
          </p:nvSpPr>
          <p:spPr bwMode="auto">
            <a:xfrm>
              <a:off x="3032" y="1488"/>
              <a:ext cx="1576" cy="1912"/>
            </a:xfrm>
            <a:prstGeom prst="cube">
              <a:avLst>
                <a:gd name="adj" fmla="val 42042"/>
              </a:avLst>
            </a:prstGeom>
            <a:solidFill>
              <a:srgbClr val="FFCC99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6" name="Line 24"/>
            <p:cNvSpPr>
              <a:spLocks noChangeShapeType="1"/>
            </p:cNvSpPr>
            <p:nvPr/>
          </p:nvSpPr>
          <p:spPr bwMode="auto">
            <a:xfrm>
              <a:off x="3032" y="2348"/>
              <a:ext cx="9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7" name="Line 25"/>
            <p:cNvSpPr>
              <a:spLocks noChangeShapeType="1"/>
            </p:cNvSpPr>
            <p:nvPr/>
          </p:nvSpPr>
          <p:spPr bwMode="auto">
            <a:xfrm>
              <a:off x="3032" y="2540"/>
              <a:ext cx="9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8" name="Line 26"/>
            <p:cNvSpPr>
              <a:spLocks noChangeShapeType="1"/>
            </p:cNvSpPr>
            <p:nvPr/>
          </p:nvSpPr>
          <p:spPr bwMode="auto">
            <a:xfrm>
              <a:off x="3032" y="2732"/>
              <a:ext cx="9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99" name="Line 27"/>
            <p:cNvSpPr>
              <a:spLocks noChangeShapeType="1"/>
            </p:cNvSpPr>
            <p:nvPr/>
          </p:nvSpPr>
          <p:spPr bwMode="auto">
            <a:xfrm>
              <a:off x="3032" y="3212"/>
              <a:ext cx="9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0" name="Line 28"/>
            <p:cNvSpPr>
              <a:spLocks noChangeShapeType="1"/>
            </p:cNvSpPr>
            <p:nvPr/>
          </p:nvSpPr>
          <p:spPr bwMode="auto">
            <a:xfrm>
              <a:off x="3460" y="2832"/>
              <a:ext cx="0" cy="28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1" name="Line 29"/>
            <p:cNvSpPr>
              <a:spLocks noChangeShapeType="1"/>
            </p:cNvSpPr>
            <p:nvPr/>
          </p:nvSpPr>
          <p:spPr bwMode="auto">
            <a:xfrm flipV="1">
              <a:off x="3944" y="1672"/>
              <a:ext cx="664" cy="6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2" name="Line 30"/>
            <p:cNvSpPr>
              <a:spLocks noChangeShapeType="1"/>
            </p:cNvSpPr>
            <p:nvPr/>
          </p:nvSpPr>
          <p:spPr bwMode="auto">
            <a:xfrm flipV="1">
              <a:off x="3944" y="1864"/>
              <a:ext cx="664" cy="6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3" name="Line 31"/>
            <p:cNvSpPr>
              <a:spLocks noChangeShapeType="1"/>
            </p:cNvSpPr>
            <p:nvPr/>
          </p:nvSpPr>
          <p:spPr bwMode="auto">
            <a:xfrm flipV="1">
              <a:off x="3944" y="2056"/>
              <a:ext cx="664" cy="6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4" name="Line 32"/>
            <p:cNvSpPr>
              <a:spLocks noChangeShapeType="1"/>
            </p:cNvSpPr>
            <p:nvPr/>
          </p:nvSpPr>
          <p:spPr bwMode="auto">
            <a:xfrm flipV="1">
              <a:off x="3944" y="2536"/>
              <a:ext cx="664" cy="68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05" name="Rectangle 33"/>
            <p:cNvSpPr>
              <a:spLocks noChangeArrowheads="1"/>
            </p:cNvSpPr>
            <p:nvPr/>
          </p:nvSpPr>
          <p:spPr bwMode="auto">
            <a:xfrm>
              <a:off x="3160" y="2128"/>
              <a:ext cx="620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 b="1">
                  <a:latin typeface="Times New Roman" pitchFamily="18" charset="0"/>
                </a:rPr>
                <a:t>Channel 1</a:t>
              </a:r>
              <a:endParaRPr kumimoji="1" lang="en-GB" sz="1600">
                <a:latin typeface="Times New Roman" pitchFamily="18" charset="0"/>
              </a:endParaRPr>
            </a:p>
          </p:txBody>
        </p:sp>
        <p:sp>
          <p:nvSpPr>
            <p:cNvPr id="105506" name="Rectangle 34"/>
            <p:cNvSpPr>
              <a:spLocks noChangeArrowheads="1"/>
            </p:cNvSpPr>
            <p:nvPr/>
          </p:nvSpPr>
          <p:spPr bwMode="auto">
            <a:xfrm>
              <a:off x="3160" y="2326"/>
              <a:ext cx="620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 b="1">
                  <a:latin typeface="Times New Roman" pitchFamily="18" charset="0"/>
                </a:rPr>
                <a:t>Channel 2</a:t>
              </a:r>
              <a:endParaRPr kumimoji="1" lang="en-GB" sz="1600">
                <a:latin typeface="Times New Roman" pitchFamily="18" charset="0"/>
              </a:endParaRPr>
            </a:p>
          </p:txBody>
        </p:sp>
        <p:sp>
          <p:nvSpPr>
            <p:cNvPr id="105507" name="Rectangle 35"/>
            <p:cNvSpPr>
              <a:spLocks noChangeArrowheads="1"/>
            </p:cNvSpPr>
            <p:nvPr/>
          </p:nvSpPr>
          <p:spPr bwMode="auto">
            <a:xfrm>
              <a:off x="3160" y="2526"/>
              <a:ext cx="649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 b="1">
                  <a:latin typeface="Times New Roman" pitchFamily="18" charset="0"/>
                </a:rPr>
                <a:t>Channel 3</a:t>
              </a:r>
              <a:r>
                <a:rPr kumimoji="1" lang="en-GB" sz="1600">
                  <a:latin typeface="Times New Roman" pitchFamily="18" charset="0"/>
                </a:rPr>
                <a:t> </a:t>
              </a:r>
            </a:p>
          </p:txBody>
        </p:sp>
        <p:sp>
          <p:nvSpPr>
            <p:cNvPr id="105508" name="Rectangle 36"/>
            <p:cNvSpPr>
              <a:spLocks noChangeArrowheads="1"/>
            </p:cNvSpPr>
            <p:nvPr/>
          </p:nvSpPr>
          <p:spPr bwMode="auto">
            <a:xfrm>
              <a:off x="3160" y="3190"/>
              <a:ext cx="646" cy="21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kumimoji="1" lang="en-GB" sz="1600" b="1">
                  <a:latin typeface="Times New Roman" pitchFamily="18" charset="0"/>
                </a:rPr>
                <a:t>Channel N</a:t>
              </a:r>
              <a:endParaRPr kumimoji="1" lang="en-GB" sz="1600">
                <a:latin typeface="Times New Roman" pitchFamily="18" charset="0"/>
              </a:endParaRPr>
            </a:p>
          </p:txBody>
        </p:sp>
      </p:grpSp>
      <p:sp>
        <p:nvSpPr>
          <p:cNvPr id="105509" name="Text Box 37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2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53" name="Rectangle 9"/>
          <p:cNvSpPr>
            <a:spLocks noChangeArrowheads="1"/>
          </p:cNvSpPr>
          <p:nvPr/>
        </p:nvSpPr>
        <p:spPr bwMode="auto">
          <a:xfrm>
            <a:off x="684213" y="1412875"/>
            <a:ext cx="813593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Code Division Multiple Access (CDMA)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Principle:</a:t>
            </a:r>
            <a:r>
              <a:rPr lang="de-DE" sz="2100">
                <a:latin typeface="Times New Roman" pitchFamily="18" charset="0"/>
              </a:rPr>
              <a:t> Each MH is allocated a random sequence or code – this must be different and orthogonal or quasi-orthogonal (i.e. decorrelated) from all other sequences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CDMA provides protection against multipath fading interference, privacy, interference rejection, anti-jamming capability, low probability of interception and allows macrodiversity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Three basic spread-spectrum techniques are defined: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 b="1">
                <a:latin typeface="Times New Roman" pitchFamily="18" charset="0"/>
              </a:rPr>
              <a:t>Direct Sequence CDMA</a:t>
            </a:r>
            <a:r>
              <a:rPr lang="de-DE" sz="1900">
                <a:latin typeface="Times New Roman" pitchFamily="18" charset="0"/>
              </a:rPr>
              <a:t> – DS-CDMA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 b="1">
                <a:latin typeface="Times New Roman" pitchFamily="18" charset="0"/>
              </a:rPr>
              <a:t>Fast Frequency Hopping CDMA</a:t>
            </a:r>
            <a:r>
              <a:rPr lang="de-DE" sz="1900">
                <a:latin typeface="Times New Roman" pitchFamily="18" charset="0"/>
              </a:rPr>
              <a:t> – FH-CDMA 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 b="1">
                <a:latin typeface="Times New Roman" pitchFamily="18" charset="0"/>
              </a:rPr>
              <a:t>Time Hopping CDMA</a:t>
            </a:r>
            <a:r>
              <a:rPr lang="de-DE" sz="1900">
                <a:latin typeface="Times New Roman" pitchFamily="18" charset="0"/>
              </a:rPr>
              <a:t> – TH-CDMA</a:t>
            </a:r>
            <a:endParaRPr lang="en-GB" sz="700"/>
          </a:p>
        </p:txBody>
      </p:sp>
      <p:sp>
        <p:nvSpPr>
          <p:cNvPr id="185354" name="Text Box 10"/>
          <p:cNvSpPr txBox="1">
            <a:spLocks noChangeArrowheads="1"/>
          </p:cNvSpPr>
          <p:nvPr/>
        </p:nvSpPr>
        <p:spPr bwMode="auto">
          <a:xfrm>
            <a:off x="0" y="3048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3" name="Text Box 3"/>
          <p:cNvSpPr txBox="1">
            <a:spLocks noChangeArrowheads="1"/>
          </p:cNvSpPr>
          <p:nvPr/>
        </p:nvSpPr>
        <p:spPr bwMode="auto">
          <a:xfrm>
            <a:off x="0" y="5334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     GSM System – Handover  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94564" name="Rectangle 4"/>
          <p:cNvSpPr>
            <a:spLocks noChangeArrowheads="1"/>
          </p:cNvSpPr>
          <p:nvPr/>
        </p:nvSpPr>
        <p:spPr bwMode="auto">
          <a:xfrm>
            <a:off x="684213" y="1412875"/>
            <a:ext cx="813593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Hard Handover Scheme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Mobile-assisted handover (MAHO) as mobile measure signal strength but network-controlled as the network makes decision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mobile device changes over to the new base-stations with a short interruption of the connection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To make sure the interruption is as short as possible the path to the new base-station is established in advance through the network before changing over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Switching to the new path and rerouting of the transmitted information are performed simultaneously</a:t>
            </a:r>
            <a:r>
              <a:rPr lang="en-US" sz="19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 b="1">
                <a:latin typeface="Times New Roman" pitchFamily="18" charset="0"/>
              </a:rPr>
              <a:t>Advantage:</a:t>
            </a:r>
            <a:r>
              <a:rPr lang="en-GB" sz="2100">
                <a:latin typeface="Times New Roman" pitchFamily="18" charset="0"/>
              </a:rPr>
              <a:t> The hard handover only uses one channel at any time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 b="1">
                <a:latin typeface="Times New Roman" pitchFamily="18" charset="0"/>
              </a:rPr>
              <a:t>Disadvantage:</a:t>
            </a:r>
            <a:r>
              <a:rPr lang="en-GB" sz="2100">
                <a:latin typeface="Times New Roman" pitchFamily="18" charset="0"/>
              </a:rPr>
              <a:t> Possible loss of connection – dropped call</a:t>
            </a: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90" name="Rectangle 6"/>
          <p:cNvSpPr>
            <a:spLocks noChangeArrowheads="1"/>
          </p:cNvSpPr>
          <p:nvPr/>
        </p:nvSpPr>
        <p:spPr bwMode="auto">
          <a:xfrm>
            <a:off x="684213" y="1412875"/>
            <a:ext cx="813593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Hard Handover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sz="25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3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graphicFrame>
        <p:nvGraphicFramePr>
          <p:cNvPr id="195592" name="Object 8"/>
          <p:cNvGraphicFramePr>
            <a:graphicFrameLocks noChangeAspect="1"/>
          </p:cNvGraphicFramePr>
          <p:nvPr/>
        </p:nvGraphicFramePr>
        <p:xfrm>
          <a:off x="611188" y="2060575"/>
          <a:ext cx="8208962" cy="4551363"/>
        </p:xfrm>
        <a:graphic>
          <a:graphicData uri="http://schemas.openxmlformats.org/presentationml/2006/ole">
            <p:oleObj spid="_x0000_s1026" name="VISIO" r:id="rId3" imgW="12801600" imgH="7098480" progId="">
              <p:embed/>
            </p:oleObj>
          </a:graphicData>
        </a:graphic>
      </p:graphicFrame>
      <p:sp>
        <p:nvSpPr>
          <p:cNvPr id="195593" name="Text Box 9"/>
          <p:cNvSpPr txBox="1">
            <a:spLocks noChangeArrowheads="1"/>
          </p:cNvSpPr>
          <p:nvPr/>
        </p:nvSpPr>
        <p:spPr bwMode="auto">
          <a:xfrm>
            <a:off x="0" y="5334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     GSM System – Handover  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Text Box 1027"/>
          <p:cNvSpPr txBox="1">
            <a:spLocks noChangeArrowheads="1"/>
          </p:cNvSpPr>
          <p:nvPr/>
        </p:nvSpPr>
        <p:spPr bwMode="auto">
          <a:xfrm>
            <a:off x="533400" y="838200"/>
            <a:ext cx="81724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GSM System – Subscriber Identification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200708" name="Rectangle 1028"/>
          <p:cNvSpPr>
            <a:spLocks noChangeArrowheads="1"/>
          </p:cNvSpPr>
          <p:nvPr/>
        </p:nvSpPr>
        <p:spPr bwMode="auto">
          <a:xfrm>
            <a:off x="684213" y="1412875"/>
            <a:ext cx="813593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US">
              <a:latin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</a:pPr>
            <a:r>
              <a:rPr lang="en-US" sz="2500">
                <a:latin typeface="Times New Roman" pitchFamily="18" charset="0"/>
              </a:rPr>
              <a:t>SIM Essential component for the GSM Network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GSM system introduced Subscriber Identity Card (SIM)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SIM card is a chip based smart card that stores ...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US" sz="1900">
                <a:latin typeface="Times New Roman" pitchFamily="18" charset="0"/>
              </a:rPr>
              <a:t>Identity of subscriber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US" sz="1900">
                <a:latin typeface="Times New Roman" pitchFamily="18" charset="0"/>
              </a:rPr>
              <a:t>Personal password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US" sz="1900">
                <a:latin typeface="Times New Roman" pitchFamily="18" charset="0"/>
              </a:rPr>
              <a:t>Subscription data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US" sz="1900">
                <a:latin typeface="Times New Roman" pitchFamily="18" charset="0"/>
              </a:rPr>
              <a:t>Temporary Number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US" sz="1900">
                <a:latin typeface="Times New Roman" pitchFamily="18" charset="0"/>
              </a:rPr>
              <a:t>Authentication and ciphering algorithms, etc.  </a:t>
            </a: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Use of SIM cards allows the user to personalise mobile device (e.g. Access to services, routing of calls)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Required to be able to access GSM system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User will only have access to GSM services with mobile device if he/she has already subscribed to these services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US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US" sz="2100">
                <a:latin typeface="Times New Roman" pitchFamily="18" charset="0"/>
              </a:rPr>
              <a:t>User may have to enter a Personal Identification Number (PIN)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Text Box 3"/>
          <p:cNvSpPr txBox="1">
            <a:spLocks noChangeArrowheads="1"/>
          </p:cNvSpPr>
          <p:nvPr/>
        </p:nvSpPr>
        <p:spPr bwMode="auto">
          <a:xfrm>
            <a:off x="457200" y="9144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GSM System – Location Management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203780" name="Rectangle 4"/>
          <p:cNvSpPr>
            <a:spLocks noChangeArrowheads="1"/>
          </p:cNvSpPr>
          <p:nvPr/>
        </p:nvSpPr>
        <p:spPr bwMode="auto">
          <a:xfrm>
            <a:off x="684213" y="1295400"/>
            <a:ext cx="82311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GSM consists of three major systems: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The Switching System (SS)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Base-station System (BSS)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Operation and Support System (OSS)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Switching System performs call processing and subscriber related functions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system contains the following functional units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Home Location Register (HLR)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Mobile Switching Center (MSC)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Visitor Location Register (VLR)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Authentication Center (AUC)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Equipment Identity Register (EIR)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8" name="Rectangle 4"/>
          <p:cNvSpPr>
            <a:spLocks noChangeArrowheads="1"/>
          </p:cNvSpPr>
          <p:nvPr/>
        </p:nvSpPr>
        <p:spPr bwMode="auto">
          <a:xfrm>
            <a:off x="684213" y="1066800"/>
            <a:ext cx="762158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HLR is the most important database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Storage and management of subscriptions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Permanent data includes: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Subscribers‘s service profile 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Subscribers‘s location information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Subscriber‘s activity status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Subscribing to a particular provider‘s service registers you in              the HLR of that provider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MSC performs the telephony switching functions of the  network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Controlls call to and from other telephone and data systems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Also performs functions such as 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Toll ticketing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Network interfacing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Common Channel signalling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sp>
        <p:nvSpPr>
          <p:cNvPr id="205829" name="Text Box 5"/>
          <p:cNvSpPr txBox="1">
            <a:spLocks noChangeArrowheads="1"/>
          </p:cNvSpPr>
          <p:nvPr/>
        </p:nvSpPr>
        <p:spPr bwMode="auto">
          <a:xfrm>
            <a:off x="533400" y="838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GSM System – Location Management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Topics to be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>
              <a:buNone/>
            </a:pPr>
            <a:r>
              <a:rPr lang="en-US" dirty="0" smtClean="0"/>
              <a:t>Wireless Communication System </a:t>
            </a:r>
            <a:endParaRPr lang="en-US" dirty="0" smtClean="0"/>
          </a:p>
          <a:p>
            <a:r>
              <a:rPr lang="en-US" dirty="0" smtClean="0"/>
              <a:t>2G </a:t>
            </a:r>
            <a:r>
              <a:rPr lang="en-US" dirty="0" smtClean="0"/>
              <a:t>Cellular  networks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4" name="Rectangle 6"/>
          <p:cNvSpPr>
            <a:spLocks noChangeArrowheads="1"/>
          </p:cNvSpPr>
          <p:nvPr/>
        </p:nvSpPr>
        <p:spPr bwMode="auto">
          <a:xfrm>
            <a:off x="684213" y="1219200"/>
            <a:ext cx="799147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VLR contains data on visiting (roaming) subscribers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Integrated with the MSC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When a roamer enters the service area the VLR queries the appropriate HLR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If a roamer makes a call the VLR will already have the information it needs for call setup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AUC verifies the identity of the user and ensures and ensures the confidentiality of each call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By provide authenticity and encryption parameters for every call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Protects network operators from fraud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Assures a certain level of security for the content of each call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EIR is a database that includes info solely about the identity mobile equipment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>
                <a:latin typeface="Times New Roman" pitchFamily="18" charset="0"/>
              </a:rPr>
              <a:t>Prevents calls from stolen, unauthorised or defective mobile devices</a:t>
            </a:r>
            <a:r>
              <a:rPr lang="de-DE" sz="19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sp>
        <p:nvSpPr>
          <p:cNvPr id="196616" name="Text Box 8"/>
          <p:cNvSpPr txBox="1">
            <a:spLocks noChangeArrowheads="1"/>
          </p:cNvSpPr>
          <p:nvPr/>
        </p:nvSpPr>
        <p:spPr bwMode="auto">
          <a:xfrm>
            <a:off x="152400" y="9144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GSM System – Location Management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0" y="9906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GSM System – Location Management</a:t>
            </a:r>
            <a:endParaRPr lang="en-GB" sz="3600" b="1" dirty="0">
              <a:latin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5106988" y="4281488"/>
            <a:ext cx="2057400" cy="1524000"/>
            <a:chOff x="816" y="2016"/>
            <a:chExt cx="1296" cy="960"/>
          </a:xfrm>
        </p:grpSpPr>
        <p:sp>
          <p:nvSpPr>
            <p:cNvPr id="207878" name="AutoShape 6"/>
            <p:cNvSpPr>
              <a:spLocks noChangeArrowheads="1"/>
            </p:cNvSpPr>
            <p:nvPr/>
          </p:nvSpPr>
          <p:spPr bwMode="auto">
            <a:xfrm>
              <a:off x="1200" y="2016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79" name="AutoShape 7"/>
            <p:cNvSpPr>
              <a:spLocks noChangeArrowheads="1"/>
            </p:cNvSpPr>
            <p:nvPr/>
          </p:nvSpPr>
          <p:spPr bwMode="auto">
            <a:xfrm>
              <a:off x="816" y="2256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80" name="AutoShape 8"/>
            <p:cNvSpPr>
              <a:spLocks noChangeArrowheads="1"/>
            </p:cNvSpPr>
            <p:nvPr/>
          </p:nvSpPr>
          <p:spPr bwMode="auto">
            <a:xfrm>
              <a:off x="1200" y="2496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81" name="AutoShape 9"/>
            <p:cNvSpPr>
              <a:spLocks noChangeArrowheads="1"/>
            </p:cNvSpPr>
            <p:nvPr/>
          </p:nvSpPr>
          <p:spPr bwMode="auto">
            <a:xfrm>
              <a:off x="1584" y="2256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07882" name="AutoShape 10"/>
          <p:cNvSpPr>
            <a:spLocks noChangeArrowheads="1"/>
          </p:cNvSpPr>
          <p:nvPr/>
        </p:nvSpPr>
        <p:spPr bwMode="auto">
          <a:xfrm>
            <a:off x="6021388" y="44338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83" name="AutoShape 11"/>
          <p:cNvSpPr>
            <a:spLocks noChangeArrowheads="1"/>
          </p:cNvSpPr>
          <p:nvPr/>
        </p:nvSpPr>
        <p:spPr bwMode="auto">
          <a:xfrm>
            <a:off x="5435600" y="4772025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84" name="AutoShape 12"/>
          <p:cNvSpPr>
            <a:spLocks noChangeArrowheads="1"/>
          </p:cNvSpPr>
          <p:nvPr/>
        </p:nvSpPr>
        <p:spPr bwMode="auto">
          <a:xfrm>
            <a:off x="6118225" y="52085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85" name="AutoShape 13"/>
          <p:cNvSpPr>
            <a:spLocks noChangeArrowheads="1"/>
          </p:cNvSpPr>
          <p:nvPr/>
        </p:nvSpPr>
        <p:spPr bwMode="auto">
          <a:xfrm>
            <a:off x="6659563" y="48148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2592388" y="2641600"/>
            <a:ext cx="2590800" cy="1828800"/>
            <a:chOff x="336" y="1200"/>
            <a:chExt cx="1296" cy="960"/>
          </a:xfrm>
        </p:grpSpPr>
        <p:sp>
          <p:nvSpPr>
            <p:cNvPr id="207887" name="AutoShape 15"/>
            <p:cNvSpPr>
              <a:spLocks noChangeArrowheads="1"/>
            </p:cNvSpPr>
            <p:nvPr/>
          </p:nvSpPr>
          <p:spPr bwMode="auto">
            <a:xfrm>
              <a:off x="720" y="1200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88" name="AutoShape 16"/>
            <p:cNvSpPr>
              <a:spLocks noChangeArrowheads="1"/>
            </p:cNvSpPr>
            <p:nvPr/>
          </p:nvSpPr>
          <p:spPr bwMode="auto">
            <a:xfrm>
              <a:off x="336" y="1440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89" name="AutoShape 17"/>
            <p:cNvSpPr>
              <a:spLocks noChangeArrowheads="1"/>
            </p:cNvSpPr>
            <p:nvPr/>
          </p:nvSpPr>
          <p:spPr bwMode="auto">
            <a:xfrm>
              <a:off x="720" y="1680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  <p:sp>
          <p:nvSpPr>
            <p:cNvPr id="207890" name="AutoShape 18"/>
            <p:cNvSpPr>
              <a:spLocks noChangeArrowheads="1"/>
            </p:cNvSpPr>
            <p:nvPr/>
          </p:nvSpPr>
          <p:spPr bwMode="auto">
            <a:xfrm>
              <a:off x="1104" y="1440"/>
              <a:ext cx="528" cy="480"/>
            </a:xfrm>
            <a:prstGeom prst="hexagon">
              <a:avLst>
                <a:gd name="adj" fmla="val 27500"/>
                <a:gd name="vf" fmla="val 115470"/>
              </a:avLst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lIns="90000" tIns="46800" rIns="90000" bIns="46800"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207891" name="AutoShape 19"/>
          <p:cNvSpPr>
            <a:spLocks noChangeArrowheads="1"/>
          </p:cNvSpPr>
          <p:nvPr/>
        </p:nvSpPr>
        <p:spPr bwMode="auto">
          <a:xfrm>
            <a:off x="3822700" y="37480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2" name="AutoShape 20"/>
          <p:cNvSpPr>
            <a:spLocks noChangeArrowheads="1"/>
          </p:cNvSpPr>
          <p:nvPr/>
        </p:nvSpPr>
        <p:spPr bwMode="auto">
          <a:xfrm>
            <a:off x="4606925" y="32654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3" name="AutoShape 21"/>
          <p:cNvSpPr>
            <a:spLocks noChangeArrowheads="1"/>
          </p:cNvSpPr>
          <p:nvPr/>
        </p:nvSpPr>
        <p:spPr bwMode="auto">
          <a:xfrm>
            <a:off x="3030538" y="3290888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4" name="AutoShape 22"/>
          <p:cNvSpPr>
            <a:spLocks noChangeArrowheads="1"/>
          </p:cNvSpPr>
          <p:nvPr/>
        </p:nvSpPr>
        <p:spPr bwMode="auto">
          <a:xfrm>
            <a:off x="3814763" y="2857500"/>
            <a:ext cx="152400" cy="457200"/>
          </a:xfrm>
          <a:prstGeom prst="triangle">
            <a:avLst>
              <a:gd name="adj" fmla="val 50000"/>
            </a:avLst>
          </a:prstGeom>
          <a:solidFill>
            <a:srgbClr val="000000"/>
          </a:solidFill>
          <a:ln w="1905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6" name="AutoShape 24"/>
          <p:cNvSpPr>
            <a:spLocks noChangeArrowheads="1"/>
          </p:cNvSpPr>
          <p:nvPr/>
        </p:nvSpPr>
        <p:spPr bwMode="auto">
          <a:xfrm>
            <a:off x="4116388" y="1538288"/>
            <a:ext cx="457200" cy="609600"/>
          </a:xfrm>
          <a:prstGeom prst="can">
            <a:avLst>
              <a:gd name="adj" fmla="val 33333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7" name="Text Box 25"/>
          <p:cNvSpPr txBox="1">
            <a:spLocks noChangeArrowheads="1"/>
          </p:cNvSpPr>
          <p:nvPr/>
        </p:nvSpPr>
        <p:spPr bwMode="auto">
          <a:xfrm>
            <a:off x="3851275" y="1690688"/>
            <a:ext cx="99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>
                <a:latin typeface="Tahoma" pitchFamily="34" charset="0"/>
              </a:rPr>
              <a:t>VLR</a:t>
            </a:r>
            <a:endParaRPr lang="en-US" sz="1600">
              <a:latin typeface="Tahoma" pitchFamily="34" charset="0"/>
            </a:endParaRPr>
          </a:p>
        </p:txBody>
      </p:sp>
      <p:sp>
        <p:nvSpPr>
          <p:cNvPr id="207898" name="Oval 26"/>
          <p:cNvSpPr>
            <a:spLocks noChangeArrowheads="1"/>
          </p:cNvSpPr>
          <p:nvPr/>
        </p:nvSpPr>
        <p:spPr bwMode="auto">
          <a:xfrm>
            <a:off x="3278188" y="1614488"/>
            <a:ext cx="838200" cy="5334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899" name="Text Box 27"/>
          <p:cNvSpPr txBox="1">
            <a:spLocks noChangeArrowheads="1"/>
          </p:cNvSpPr>
          <p:nvPr/>
        </p:nvSpPr>
        <p:spPr bwMode="auto">
          <a:xfrm>
            <a:off x="3201988" y="16906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latin typeface="Tahoma" pitchFamily="34" charset="0"/>
              </a:rPr>
              <a:t>MSC</a:t>
            </a:r>
            <a:endParaRPr lang="en-US">
              <a:latin typeface="Tahoma" pitchFamily="34" charset="0"/>
            </a:endParaRPr>
          </a:p>
        </p:txBody>
      </p:sp>
      <p:sp>
        <p:nvSpPr>
          <p:cNvPr id="207900" name="AutoShape 28"/>
          <p:cNvSpPr>
            <a:spLocks noChangeArrowheads="1"/>
          </p:cNvSpPr>
          <p:nvPr/>
        </p:nvSpPr>
        <p:spPr bwMode="auto">
          <a:xfrm>
            <a:off x="5564188" y="3138488"/>
            <a:ext cx="457200" cy="609600"/>
          </a:xfrm>
          <a:prstGeom prst="can">
            <a:avLst>
              <a:gd name="adj" fmla="val 33333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901" name="Text Box 29"/>
          <p:cNvSpPr txBox="1">
            <a:spLocks noChangeArrowheads="1"/>
          </p:cNvSpPr>
          <p:nvPr/>
        </p:nvSpPr>
        <p:spPr bwMode="auto">
          <a:xfrm>
            <a:off x="5292725" y="3290888"/>
            <a:ext cx="99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>
                <a:latin typeface="Tahoma" pitchFamily="34" charset="0"/>
              </a:rPr>
              <a:t>VLR</a:t>
            </a:r>
            <a:endParaRPr lang="en-US" sz="1600">
              <a:latin typeface="Tahoma" pitchFamily="34" charset="0"/>
            </a:endParaRPr>
          </a:p>
        </p:txBody>
      </p:sp>
      <p:sp>
        <p:nvSpPr>
          <p:cNvPr id="207902" name="Oval 30"/>
          <p:cNvSpPr>
            <a:spLocks noChangeArrowheads="1"/>
          </p:cNvSpPr>
          <p:nvPr/>
        </p:nvSpPr>
        <p:spPr bwMode="auto">
          <a:xfrm>
            <a:off x="6021388" y="3214688"/>
            <a:ext cx="838200" cy="53340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903" name="Text Box 31"/>
          <p:cNvSpPr txBox="1">
            <a:spLocks noChangeArrowheads="1"/>
          </p:cNvSpPr>
          <p:nvPr/>
        </p:nvSpPr>
        <p:spPr bwMode="auto">
          <a:xfrm>
            <a:off x="5945188" y="32908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latin typeface="Tahoma" pitchFamily="34" charset="0"/>
              </a:rPr>
              <a:t>MSC</a:t>
            </a:r>
            <a:endParaRPr lang="en-US">
              <a:latin typeface="Tahoma" pitchFamily="34" charset="0"/>
            </a:endParaRPr>
          </a:p>
        </p:txBody>
      </p:sp>
      <p:sp>
        <p:nvSpPr>
          <p:cNvPr id="207904" name="AutoShape 32"/>
          <p:cNvSpPr>
            <a:spLocks noChangeArrowheads="1"/>
          </p:cNvSpPr>
          <p:nvPr/>
        </p:nvSpPr>
        <p:spPr bwMode="auto">
          <a:xfrm>
            <a:off x="5259388" y="1919288"/>
            <a:ext cx="457200" cy="609600"/>
          </a:xfrm>
          <a:prstGeom prst="can">
            <a:avLst>
              <a:gd name="adj" fmla="val 33333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en-US"/>
          </a:p>
        </p:txBody>
      </p:sp>
      <p:sp>
        <p:nvSpPr>
          <p:cNvPr id="207905" name="Text Box 33"/>
          <p:cNvSpPr txBox="1">
            <a:spLocks noChangeArrowheads="1"/>
          </p:cNvSpPr>
          <p:nvPr/>
        </p:nvSpPr>
        <p:spPr bwMode="auto">
          <a:xfrm>
            <a:off x="5003800" y="2071688"/>
            <a:ext cx="990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>
                <a:latin typeface="Tahoma" pitchFamily="34" charset="0"/>
              </a:rPr>
              <a:t>HLR</a:t>
            </a:r>
            <a:endParaRPr lang="en-US" sz="1600">
              <a:latin typeface="Tahoma" pitchFamily="34" charset="0"/>
            </a:endParaRPr>
          </a:p>
        </p:txBody>
      </p:sp>
      <p:sp>
        <p:nvSpPr>
          <p:cNvPr id="207906" name="Line 34"/>
          <p:cNvSpPr>
            <a:spLocks noChangeShapeType="1"/>
          </p:cNvSpPr>
          <p:nvPr/>
        </p:nvSpPr>
        <p:spPr bwMode="auto">
          <a:xfrm flipV="1">
            <a:off x="5508625" y="3671888"/>
            <a:ext cx="588963" cy="11255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07" name="Line 35"/>
          <p:cNvSpPr>
            <a:spLocks noChangeShapeType="1"/>
          </p:cNvSpPr>
          <p:nvPr/>
        </p:nvSpPr>
        <p:spPr bwMode="auto">
          <a:xfrm flipH="1" flipV="1">
            <a:off x="6588125" y="3716338"/>
            <a:ext cx="157163" cy="1076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08" name="Line 36"/>
          <p:cNvSpPr>
            <a:spLocks noChangeShapeType="1"/>
          </p:cNvSpPr>
          <p:nvPr/>
        </p:nvSpPr>
        <p:spPr bwMode="auto">
          <a:xfrm flipV="1">
            <a:off x="6097588" y="3748088"/>
            <a:ext cx="152400" cy="76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09" name="Line 37"/>
          <p:cNvSpPr>
            <a:spLocks noChangeShapeType="1"/>
          </p:cNvSpPr>
          <p:nvPr/>
        </p:nvSpPr>
        <p:spPr bwMode="auto">
          <a:xfrm flipV="1">
            <a:off x="6199188" y="3748088"/>
            <a:ext cx="203200" cy="141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10" name="Line 38"/>
          <p:cNvSpPr>
            <a:spLocks noChangeShapeType="1"/>
          </p:cNvSpPr>
          <p:nvPr/>
        </p:nvSpPr>
        <p:spPr bwMode="auto">
          <a:xfrm>
            <a:off x="4573588" y="2071688"/>
            <a:ext cx="685800" cy="762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11" name="Line 39"/>
          <p:cNvSpPr>
            <a:spLocks noChangeShapeType="1"/>
          </p:cNvSpPr>
          <p:nvPr/>
        </p:nvSpPr>
        <p:spPr bwMode="auto">
          <a:xfrm flipH="1" flipV="1">
            <a:off x="5487988" y="2528888"/>
            <a:ext cx="381000" cy="6096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12" name="Text Box 40"/>
          <p:cNvSpPr txBox="1">
            <a:spLocks noChangeArrowheads="1"/>
          </p:cNvSpPr>
          <p:nvPr/>
        </p:nvSpPr>
        <p:spPr bwMode="auto">
          <a:xfrm>
            <a:off x="1403350" y="4797425"/>
            <a:ext cx="30956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>
                <a:latin typeface="Times New Roman" pitchFamily="18" charset="0"/>
              </a:rPr>
              <a:t>MSC Mobile Switching Center</a:t>
            </a:r>
          </a:p>
          <a:p>
            <a:pPr>
              <a:spcBef>
                <a:spcPct val="50000"/>
              </a:spcBef>
            </a:pPr>
            <a:r>
              <a:rPr lang="it-IT" sz="1600">
                <a:latin typeface="Times New Roman" pitchFamily="18" charset="0"/>
              </a:rPr>
              <a:t>VLR Visitor Location Register</a:t>
            </a:r>
          </a:p>
          <a:p>
            <a:pPr>
              <a:spcBef>
                <a:spcPct val="50000"/>
              </a:spcBef>
            </a:pPr>
            <a:r>
              <a:rPr lang="it-IT" sz="1600">
                <a:latin typeface="Times New Roman" pitchFamily="18" charset="0"/>
              </a:rPr>
              <a:t>HLR Home Location Register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07922" name="Line 50"/>
          <p:cNvSpPr>
            <a:spLocks noChangeShapeType="1"/>
          </p:cNvSpPr>
          <p:nvPr/>
        </p:nvSpPr>
        <p:spPr bwMode="auto">
          <a:xfrm flipH="1" flipV="1">
            <a:off x="4040188" y="2071688"/>
            <a:ext cx="646112" cy="11461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23" name="Line 51"/>
          <p:cNvSpPr>
            <a:spLocks noChangeShapeType="1"/>
          </p:cNvSpPr>
          <p:nvPr/>
        </p:nvSpPr>
        <p:spPr bwMode="auto">
          <a:xfrm flipH="1" flipV="1">
            <a:off x="3606800" y="2138363"/>
            <a:ext cx="300038" cy="16716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24" name="Line 52"/>
          <p:cNvSpPr>
            <a:spLocks noChangeShapeType="1"/>
          </p:cNvSpPr>
          <p:nvPr/>
        </p:nvSpPr>
        <p:spPr bwMode="auto">
          <a:xfrm flipH="1" flipV="1">
            <a:off x="3779838" y="2133600"/>
            <a:ext cx="114300" cy="7239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207925" name="Line 53"/>
          <p:cNvSpPr>
            <a:spLocks noChangeShapeType="1"/>
          </p:cNvSpPr>
          <p:nvPr/>
        </p:nvSpPr>
        <p:spPr bwMode="auto">
          <a:xfrm flipV="1">
            <a:off x="3101975" y="2147888"/>
            <a:ext cx="404813" cy="1143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pic>
        <p:nvPicPr>
          <p:cNvPr id="4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9" name="Text Box 3"/>
          <p:cNvSpPr txBox="1">
            <a:spLocks noChangeArrowheads="1"/>
          </p:cNvSpPr>
          <p:nvPr/>
        </p:nvSpPr>
        <p:spPr bwMode="auto">
          <a:xfrm>
            <a:off x="97155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>
                <a:latin typeface="Times New Roman" pitchFamily="18" charset="0"/>
              </a:rPr>
              <a:t>          GSM System – Services</a:t>
            </a:r>
            <a:endParaRPr lang="en-GB" sz="3600" b="1">
              <a:latin typeface="Times New Roman" pitchFamily="18" charset="0"/>
            </a:endParaRPr>
          </a:p>
        </p:txBody>
      </p:sp>
      <p:sp>
        <p:nvSpPr>
          <p:cNvPr id="198660" name="Rectangle 4"/>
          <p:cNvSpPr>
            <a:spLocks noChangeArrowheads="1"/>
          </p:cNvSpPr>
          <p:nvPr/>
        </p:nvSpPr>
        <p:spPr bwMode="auto">
          <a:xfrm>
            <a:off x="684213" y="1412875"/>
            <a:ext cx="8135937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Services provided by GSM system: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Teleservices</a:t>
            </a:r>
            <a:r>
              <a:rPr lang="de-DE" sz="2100">
                <a:latin typeface="Times New Roman" pitchFamily="18" charset="0"/>
              </a:rPr>
              <a:t> 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Services that relate to the terminal equipment (e.g. Telephone, videotext and mail)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00">
                <a:latin typeface="Times New Roman" pitchFamily="18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Data Services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Different services available, dependin on end-to-end transmission type, transmission mode, terminal capability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Supports data rates of 300bps up to 9600bps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Facsimile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Group III Standard</a:t>
            </a:r>
            <a:endParaRPr lang="de-DE" sz="17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b="1">
                <a:latin typeface="Times New Roman" pitchFamily="18" charset="0"/>
              </a:rPr>
              <a:t>Short Message Service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Point-to-point transmission of alphanumeric messages with a maximum of 160 characters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Messages saved on SIM </a:t>
            </a:r>
            <a:endParaRPr lang="en-GB" sz="7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Text Box 2"/>
          <p:cNvSpPr txBox="1">
            <a:spLocks noChangeArrowheads="1"/>
          </p:cNvSpPr>
          <p:nvPr/>
        </p:nvSpPr>
        <p:spPr bwMode="auto">
          <a:xfrm>
            <a:off x="97155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>
                <a:latin typeface="Times New Roman" pitchFamily="18" charset="0"/>
              </a:rPr>
              <a:t>          GSM System – Services</a:t>
            </a:r>
            <a:endParaRPr lang="en-GB" sz="3600" b="1">
              <a:latin typeface="Times New Roman" pitchFamily="18" charset="0"/>
            </a:endParaRPr>
          </a:p>
        </p:txBody>
      </p:sp>
      <p:sp>
        <p:nvSpPr>
          <p:cNvPr id="251907" name="Rectangle 3"/>
          <p:cNvSpPr>
            <a:spLocks noChangeArrowheads="1"/>
          </p:cNvSpPr>
          <p:nvPr/>
        </p:nvSpPr>
        <p:spPr bwMode="auto">
          <a:xfrm>
            <a:off x="179388" y="1412875"/>
            <a:ext cx="8964612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SMS: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800"/>
              <a:t>Allows a text message to be sent using 7-bit alaphnumeric characters based on the western alaphbet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800"/>
              <a:t>ETSI standard for SMS is detailed in “GSM 03.40”</a:t>
            </a:r>
          </a:p>
          <a:p>
            <a:pPr marL="1143000" lvl="2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GB" sz="2400"/>
              <a:t>Two character Sets</a:t>
            </a:r>
          </a:p>
          <a:p>
            <a:pPr marL="1600200" lvl="3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r>
              <a:rPr lang="en-GB" sz="2000"/>
              <a:t>ASCII + limited additional European characters (GSM Default)</a:t>
            </a:r>
          </a:p>
          <a:p>
            <a:pPr marL="1600200" lvl="3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r>
              <a:rPr lang="en-GB" sz="2000"/>
              <a:t>Unicode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800"/>
              <a:t>The success was never planned for!</a:t>
            </a:r>
          </a:p>
          <a:p>
            <a:pPr marL="1143000" lvl="2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en-GB" sz="2400"/>
              <a:t>It was designed as a replacement for the pager, which is one way text communication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</p:spPr>
        <p:txBody>
          <a:bodyPr/>
          <a:lstStyle/>
          <a:p>
            <a:r>
              <a:rPr lang="de-DE" sz="3600" b="1">
                <a:latin typeface="Times New Roman" pitchFamily="18" charset="0"/>
              </a:rPr>
              <a:t>GSM System –</a:t>
            </a:r>
            <a:r>
              <a:rPr lang="de-DE" b="1"/>
              <a:t> </a:t>
            </a:r>
            <a:r>
              <a:rPr lang="de-DE" sz="3600" b="1">
                <a:latin typeface="Times New Roman" pitchFamily="18" charset="0"/>
              </a:rPr>
              <a:t>Services</a:t>
            </a:r>
            <a:endParaRPr lang="en-GB" sz="3600" b="1">
              <a:latin typeface="Times New Roman" pitchFamily="18" charset="0"/>
            </a:endParaRPr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82738"/>
            <a:ext cx="7499350" cy="4094162"/>
          </a:xfrm>
        </p:spPr>
        <p:txBody>
          <a:bodyPr/>
          <a:lstStyle/>
          <a:p>
            <a:r>
              <a:rPr lang="en-GB" sz="2800"/>
              <a:t>SMS Continued</a:t>
            </a:r>
          </a:p>
          <a:p>
            <a:pPr lvl="1"/>
            <a:r>
              <a:rPr lang="en-GB" sz="2400"/>
              <a:t>Transfers the SMS message in a single packet</a:t>
            </a:r>
          </a:p>
          <a:p>
            <a:pPr lvl="2"/>
            <a:r>
              <a:rPr lang="en-GB" sz="2000"/>
              <a:t>Octet = 8 Bytes</a:t>
            </a:r>
          </a:p>
        </p:txBody>
      </p:sp>
      <p:sp>
        <p:nvSpPr>
          <p:cNvPr id="252932" name="Rectangle 4"/>
          <p:cNvSpPr>
            <a:spLocks noChangeArrowheads="1"/>
          </p:cNvSpPr>
          <p:nvPr/>
        </p:nvSpPr>
        <p:spPr bwMode="auto">
          <a:xfrm>
            <a:off x="0" y="2619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529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2852738"/>
            <a:ext cx="7704138" cy="2447925"/>
          </a:xfrm>
          <a:prstGeom prst="rect">
            <a:avLst/>
          </a:prstGeom>
          <a:noFill/>
        </p:spPr>
      </p:pic>
      <p:graphicFrame>
        <p:nvGraphicFramePr>
          <p:cNvPr id="252934" name="Group 6"/>
          <p:cNvGraphicFramePr>
            <a:graphicFrameLocks noGrp="1"/>
          </p:cNvGraphicFramePr>
          <p:nvPr>
            <p:ph sz="half" idx="2"/>
          </p:nvPr>
        </p:nvGraphicFramePr>
        <p:xfrm>
          <a:off x="179388" y="5300663"/>
          <a:ext cx="8785225" cy="1491933"/>
        </p:xfrm>
        <a:graphic>
          <a:graphicData uri="http://schemas.openxmlformats.org/drawingml/2006/table">
            <a:tbl>
              <a:tblPr/>
              <a:tblGrid>
                <a:gridCol w="1079500"/>
                <a:gridCol w="1849437"/>
                <a:gridCol w="671513"/>
                <a:gridCol w="1944687"/>
                <a:gridCol w="719138"/>
                <a:gridCol w="2520950"/>
              </a:tblGrid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Service Centre Address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Message Reference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PID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Protocol Identifier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PDU Type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Protocol Data Unit Type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Destination Address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DCS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Data Coding Scheme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5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Validity Period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UDL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User Data Length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User Data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989138"/>
            <a:ext cx="8569325" cy="3886200"/>
          </a:xfrm>
        </p:spPr>
        <p:txBody>
          <a:bodyPr/>
          <a:lstStyle/>
          <a:p>
            <a:r>
              <a:rPr lang="en-GB" sz="2800"/>
              <a:t>SMS Continued</a:t>
            </a:r>
          </a:p>
          <a:p>
            <a:pPr lvl="1"/>
            <a:r>
              <a:rPr lang="en-GB" sz="2400"/>
              <a:t>Infrastructure</a:t>
            </a:r>
            <a:endParaRPr lang="en-GB" sz="1800"/>
          </a:p>
          <a:p>
            <a:pPr lvl="1"/>
            <a:endParaRPr lang="en-GB" sz="1800"/>
          </a:p>
        </p:txBody>
      </p:sp>
      <p:sp>
        <p:nvSpPr>
          <p:cNvPr id="263171" name="Rectangle 3"/>
          <p:cNvSpPr>
            <a:spLocks noChangeArrowheads="1"/>
          </p:cNvSpPr>
          <p:nvPr/>
        </p:nvSpPr>
        <p:spPr bwMode="auto">
          <a:xfrm>
            <a:off x="0" y="2619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3172" name="Text Box 4"/>
          <p:cNvSpPr txBox="1">
            <a:spLocks noChangeArrowheads="1"/>
          </p:cNvSpPr>
          <p:nvPr/>
        </p:nvSpPr>
        <p:spPr bwMode="auto">
          <a:xfrm>
            <a:off x="4932363" y="2636838"/>
            <a:ext cx="3775075" cy="61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 sz="1600"/>
              <a:t>SMSC = Short Message Service Centre</a:t>
            </a:r>
          </a:p>
          <a:p>
            <a:r>
              <a:rPr lang="en-GB" sz="1600"/>
              <a:t>HLR = Home Location Register</a:t>
            </a:r>
            <a:r>
              <a:rPr lang="en-GB"/>
              <a:t> 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547813" y="3789363"/>
            <a:ext cx="5691187" cy="1944687"/>
            <a:chOff x="204" y="2931"/>
            <a:chExt cx="3585" cy="1225"/>
          </a:xfrm>
        </p:grpSpPr>
        <p:pic>
          <p:nvPicPr>
            <p:cNvPr id="263174" name="Picture 6" descr="j023032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204" y="3747"/>
              <a:ext cx="158" cy="406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63175" name="AutoShape 7"/>
            <p:cNvSpPr>
              <a:spLocks noChangeArrowheads="1"/>
            </p:cNvSpPr>
            <p:nvPr/>
          </p:nvSpPr>
          <p:spPr bwMode="auto">
            <a:xfrm>
              <a:off x="683" y="3577"/>
              <a:ext cx="192" cy="23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76" name="Line 8"/>
            <p:cNvSpPr>
              <a:spLocks noChangeShapeType="1"/>
            </p:cNvSpPr>
            <p:nvPr/>
          </p:nvSpPr>
          <p:spPr bwMode="auto">
            <a:xfrm flipV="1">
              <a:off x="843" y="3509"/>
              <a:ext cx="1022" cy="17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63177" name="Oval 9"/>
            <p:cNvSpPr>
              <a:spLocks noChangeArrowheads="1"/>
            </p:cNvSpPr>
            <p:nvPr/>
          </p:nvSpPr>
          <p:spPr bwMode="auto">
            <a:xfrm>
              <a:off x="971" y="2931"/>
              <a:ext cx="2109" cy="1122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78" name="AutoShape 10"/>
            <p:cNvSpPr>
              <a:spLocks noChangeArrowheads="1"/>
            </p:cNvSpPr>
            <p:nvPr/>
          </p:nvSpPr>
          <p:spPr bwMode="auto">
            <a:xfrm>
              <a:off x="1834" y="3339"/>
              <a:ext cx="383" cy="237"/>
            </a:xfrm>
            <a:prstGeom prst="hexagon">
              <a:avLst>
                <a:gd name="adj" fmla="val 40401"/>
                <a:gd name="vf" fmla="val 11547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400"/>
                <a:t>SMSC</a:t>
              </a:r>
            </a:p>
          </p:txBody>
        </p:sp>
        <p:sp>
          <p:nvSpPr>
            <p:cNvPr id="263179" name="AutoShape 11"/>
            <p:cNvSpPr>
              <a:spLocks noChangeArrowheads="1"/>
            </p:cNvSpPr>
            <p:nvPr/>
          </p:nvSpPr>
          <p:spPr bwMode="auto">
            <a:xfrm>
              <a:off x="3176" y="3475"/>
              <a:ext cx="191" cy="239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0" name="Line 12"/>
            <p:cNvSpPr>
              <a:spLocks noChangeShapeType="1"/>
            </p:cNvSpPr>
            <p:nvPr/>
          </p:nvSpPr>
          <p:spPr bwMode="auto">
            <a:xfrm flipH="1" flipV="1">
              <a:off x="2217" y="3475"/>
              <a:ext cx="99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pic>
          <p:nvPicPr>
            <p:cNvPr id="263181" name="Picture 13" descr="j0230328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3632" y="3747"/>
              <a:ext cx="157" cy="409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263182" name="Text Box 14"/>
            <p:cNvSpPr txBox="1">
              <a:spLocks noChangeArrowheads="1"/>
            </p:cNvSpPr>
            <p:nvPr/>
          </p:nvSpPr>
          <p:spPr bwMode="auto">
            <a:xfrm>
              <a:off x="1194" y="3093"/>
              <a:ext cx="168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/>
                <a:t>GSM SMS Infrastructure</a:t>
              </a:r>
            </a:p>
          </p:txBody>
        </p:sp>
        <p:sp>
          <p:nvSpPr>
            <p:cNvPr id="263183" name="Text Box 15"/>
            <p:cNvSpPr txBox="1">
              <a:spLocks noChangeArrowheads="1"/>
            </p:cNvSpPr>
            <p:nvPr/>
          </p:nvSpPr>
          <p:spPr bwMode="auto">
            <a:xfrm>
              <a:off x="476" y="3203"/>
              <a:ext cx="5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1600"/>
                <a:t>Base</a:t>
              </a:r>
            </a:p>
            <a:p>
              <a:r>
                <a:rPr lang="en-GB" sz="1600"/>
                <a:t>Station</a:t>
              </a:r>
            </a:p>
          </p:txBody>
        </p:sp>
        <p:sp>
          <p:nvSpPr>
            <p:cNvPr id="263184" name="Text Box 16"/>
            <p:cNvSpPr txBox="1">
              <a:spLocks noChangeArrowheads="1"/>
            </p:cNvSpPr>
            <p:nvPr/>
          </p:nvSpPr>
          <p:spPr bwMode="auto">
            <a:xfrm>
              <a:off x="3107" y="3113"/>
              <a:ext cx="51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GB" sz="1600"/>
                <a:t>Base</a:t>
              </a:r>
            </a:p>
            <a:p>
              <a:r>
                <a:rPr lang="en-GB" sz="1600"/>
                <a:t>Station</a:t>
              </a:r>
            </a:p>
          </p:txBody>
        </p:sp>
        <p:sp>
          <p:nvSpPr>
            <p:cNvPr id="263185" name="AutoShape 17"/>
            <p:cNvSpPr>
              <a:spLocks noChangeArrowheads="1"/>
            </p:cNvSpPr>
            <p:nvPr/>
          </p:nvSpPr>
          <p:spPr bwMode="auto">
            <a:xfrm rot="-4894049">
              <a:off x="373" y="3770"/>
              <a:ext cx="265" cy="219"/>
            </a:xfrm>
            <a:prstGeom prst="lightningBol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6" name="AutoShape 18"/>
            <p:cNvSpPr>
              <a:spLocks noChangeArrowheads="1"/>
            </p:cNvSpPr>
            <p:nvPr/>
          </p:nvSpPr>
          <p:spPr bwMode="auto">
            <a:xfrm rot="-1065774" flipH="1" flipV="1">
              <a:off x="3400" y="3645"/>
              <a:ext cx="248" cy="233"/>
            </a:xfrm>
            <a:prstGeom prst="lightningBol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3187" name="AutoShape 19"/>
            <p:cNvSpPr>
              <a:spLocks noChangeArrowheads="1"/>
            </p:cNvSpPr>
            <p:nvPr/>
          </p:nvSpPr>
          <p:spPr bwMode="auto">
            <a:xfrm>
              <a:off x="1898" y="3713"/>
              <a:ext cx="255" cy="272"/>
            </a:xfrm>
            <a:prstGeom prst="octagon">
              <a:avLst>
                <a:gd name="adj" fmla="val 29287"/>
              </a:avLst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r>
                <a:rPr lang="en-GB" sz="1400"/>
                <a:t>HLR</a:t>
              </a:r>
            </a:p>
          </p:txBody>
        </p:sp>
        <p:sp>
          <p:nvSpPr>
            <p:cNvPr id="263188" name="Line 20"/>
            <p:cNvSpPr>
              <a:spLocks noChangeShapeType="1"/>
            </p:cNvSpPr>
            <p:nvPr/>
          </p:nvSpPr>
          <p:spPr bwMode="auto">
            <a:xfrm>
              <a:off x="1993" y="3577"/>
              <a:ext cx="32" cy="1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3189" name="Rectangle 21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371600"/>
          </a:xfrm>
          <a:noFill/>
          <a:ln/>
        </p:spPr>
        <p:txBody>
          <a:bodyPr/>
          <a:lstStyle/>
          <a:p>
            <a:r>
              <a:rPr lang="de-DE" b="1"/>
              <a:t>GSM System – Services</a:t>
            </a:r>
            <a:endParaRPr lang="en-GB" b="1"/>
          </a:p>
        </p:txBody>
      </p:sp>
      <p:pic>
        <p:nvPicPr>
          <p:cNvPr id="2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Topics to be covered in next lecture</a:t>
            </a:r>
            <a:endParaRPr lang="en-US" sz="36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Evolution for 2.5G TDMA Standards</a:t>
            </a:r>
            <a:endParaRPr lang="en-US" dirty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1026"/>
          <p:cNvSpPr txBox="1">
            <a:spLocks noChangeArrowheads="1"/>
          </p:cNvSpPr>
          <p:nvPr/>
        </p:nvSpPr>
        <p:spPr bwMode="auto">
          <a:xfrm>
            <a:off x="1066800" y="2133600"/>
            <a:ext cx="548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80228" name="Text Box 1028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First Generation Cellular Systems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80231" name="Rectangle 1031"/>
          <p:cNvSpPr>
            <a:spLocks noChangeArrowheads="1"/>
          </p:cNvSpPr>
          <p:nvPr/>
        </p:nvSpPr>
        <p:spPr bwMode="auto">
          <a:xfrm>
            <a:off x="755650" y="1268413"/>
            <a:ext cx="7920038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GB" sz="1600" b="1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First generation (1G) of cellular systems introduced in the late 1970s and early 1980s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Evolved out of the growing number of mobile communication users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use of semiconductor technology and microprocessors made mobile devices smaller and lighter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1G systems were based on analogue communication in the 900MHz frequency range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Voice transmission only – easy to tap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most prominent 1G systems are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Advanced Mobile Phone Systems (AMPS) - America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Nordic Mobile Telephone (NMT) - France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Total Access Communications System (TACS) – UK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</a:pPr>
            <a:r>
              <a:rPr lang="de-DE" sz="1700">
                <a:latin typeface="Times New Roman" pitchFamily="18" charset="0"/>
              </a:rPr>
              <a:t>Jan 1985 Vodafone introduced the TACS system</a:t>
            </a:r>
          </a:p>
          <a:p>
            <a:pPr marL="1600200" lvl="3" indent="-2286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None/>
            </a:pPr>
            <a:endParaRPr lang="de-DE" sz="17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28" name="Text Box 16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First Generation Cellular Systems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41330" name="Rectangle 18"/>
          <p:cNvSpPr>
            <a:spLocks noChangeArrowheads="1"/>
          </p:cNvSpPr>
          <p:nvPr/>
        </p:nvSpPr>
        <p:spPr bwMode="auto">
          <a:xfrm>
            <a:off x="684213" y="1412875"/>
            <a:ext cx="8064500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Frequency Division Multiple Access (FDMA)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Splits allocated spectrum into 30 channels, each channel is 30kHz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Allocates a single channel to each established phone call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channel is agreed with the serving base-station before transmission takes place on agreed and reserved channel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Channel used by device to transmit and receive on this channel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Ineffective methods since each analogue channel can only be used by one user at a time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FDMA does not take full advantage of available spectrum 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63" name="Rectangle 15"/>
          <p:cNvSpPr>
            <a:spLocks noChangeArrowheads="1"/>
          </p:cNvSpPr>
          <p:nvPr/>
        </p:nvSpPr>
        <p:spPr bwMode="auto">
          <a:xfrm>
            <a:off x="684213" y="1412875"/>
            <a:ext cx="80645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Frequency Division Multiple Access (FDMA)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0" y="3810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First Generation Cellular Systems </a:t>
            </a:r>
            <a:endParaRPr lang="en-GB" sz="3600" b="1" dirty="0">
              <a:latin typeface="Times New Roman" pitchFamily="18" charset="0"/>
            </a:endParaRPr>
          </a:p>
        </p:txBody>
      </p:sp>
      <p:pic>
        <p:nvPicPr>
          <p:cNvPr id="104488" name="Picture 40" descr="j02303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331913" y="2463800"/>
            <a:ext cx="773112" cy="211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89" name="Rectangle 41"/>
          <p:cNvSpPr>
            <a:spLocks noChangeArrowheads="1"/>
          </p:cNvSpPr>
          <p:nvPr/>
        </p:nvSpPr>
        <p:spPr bwMode="auto">
          <a:xfrm>
            <a:off x="5076825" y="2708275"/>
            <a:ext cx="503238" cy="3457575"/>
          </a:xfrm>
          <a:prstGeom prst="rect">
            <a:avLst/>
          </a:prstGeom>
          <a:pattFill prst="dkHorz">
            <a:fgClr>
              <a:schemeClr val="accent1">
                <a:alpha val="75000"/>
              </a:schemeClr>
            </a:fgClr>
            <a:bgClr>
              <a:schemeClr val="bg1">
                <a:alpha val="75000"/>
              </a:schemeClr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4490" name="Line 42"/>
          <p:cNvSpPr>
            <a:spLocks noChangeShapeType="1"/>
          </p:cNvSpPr>
          <p:nvPr/>
        </p:nvSpPr>
        <p:spPr bwMode="auto">
          <a:xfrm flipV="1">
            <a:off x="2051050" y="3429000"/>
            <a:ext cx="302577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04491" name="Picture 43" descr="j02303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547813" y="4724400"/>
            <a:ext cx="773112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92" name="Line 44"/>
          <p:cNvSpPr>
            <a:spLocks noChangeShapeType="1"/>
          </p:cNvSpPr>
          <p:nvPr/>
        </p:nvSpPr>
        <p:spPr bwMode="auto">
          <a:xfrm flipV="1">
            <a:off x="2339975" y="4437063"/>
            <a:ext cx="273685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93" name="Text Box 45"/>
          <p:cNvSpPr txBox="1">
            <a:spLocks noChangeArrowheads="1"/>
          </p:cNvSpPr>
          <p:nvPr/>
        </p:nvSpPr>
        <p:spPr bwMode="auto">
          <a:xfrm>
            <a:off x="4716463" y="2133600"/>
            <a:ext cx="1263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/>
              <a:t>Frequency</a:t>
            </a:r>
          </a:p>
        </p:txBody>
      </p:sp>
      <p:sp>
        <p:nvSpPr>
          <p:cNvPr id="104494" name="Line 46"/>
          <p:cNvSpPr>
            <a:spLocks noChangeShapeType="1"/>
          </p:cNvSpPr>
          <p:nvPr/>
        </p:nvSpPr>
        <p:spPr bwMode="auto">
          <a:xfrm flipH="1">
            <a:off x="2124075" y="3860800"/>
            <a:ext cx="295275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95" name="Line 47"/>
          <p:cNvSpPr>
            <a:spLocks noChangeShapeType="1"/>
          </p:cNvSpPr>
          <p:nvPr/>
        </p:nvSpPr>
        <p:spPr bwMode="auto">
          <a:xfrm flipH="1">
            <a:off x="2268538" y="5661025"/>
            <a:ext cx="2952750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pic>
        <p:nvPicPr>
          <p:cNvPr id="13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11" name="Text Box 15"/>
          <p:cNvSpPr txBox="1">
            <a:spLocks noChangeArrowheads="1"/>
          </p:cNvSpPr>
          <p:nvPr/>
        </p:nvSpPr>
        <p:spPr bwMode="auto">
          <a:xfrm>
            <a:off x="0" y="5334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Second Generation Cellular Systems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32112" name="Rectangle 16"/>
          <p:cNvSpPr>
            <a:spLocks noChangeArrowheads="1"/>
          </p:cNvSpPr>
          <p:nvPr/>
        </p:nvSpPr>
        <p:spPr bwMode="auto">
          <a:xfrm>
            <a:off x="684213" y="1052513"/>
            <a:ext cx="7775575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Development driven by the need to improve speech quality, system capacity, coverage and security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First system that used digital transmission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Examples of Second Generation (2G) cellular systems ...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>
              <a:latin typeface="Times New Roman" pitchFamily="18" charset="0"/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Digital AMPS (D-AMPS)  in the US,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Personal Digital Communication (PDC)  in Japan,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Intrim Standard `94 (IS-94) in Korea and the US 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Global System for Mobile Communication (GSM)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The GSM standard was defined by ETSI in 1989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Originally called „Groupe Sp</a:t>
            </a:r>
            <a:r>
              <a:rPr lang="en-US" sz="1900">
                <a:latin typeface="Times New Roman" pitchFamily="18" charset="0"/>
                <a:cs typeface="Times New Roman" pitchFamily="18" charset="0"/>
              </a:rPr>
              <a:t>é</a:t>
            </a:r>
            <a:r>
              <a:rPr lang="de-DE" sz="1900">
                <a:latin typeface="Times New Roman" pitchFamily="18" charset="0"/>
              </a:rPr>
              <a:t>ciale Mobile“ which later changed to the English version 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A majority of countries over the world have adopted GSM900 and the GSM1800 which are all based on the same original GSM specification.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>
                <a:latin typeface="Times New Roman" pitchFamily="18" charset="0"/>
              </a:rPr>
              <a:t>The US uses an additional GSM 1900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31" name="Rectangle 19"/>
          <p:cNvSpPr>
            <a:spLocks noChangeArrowheads="1"/>
          </p:cNvSpPr>
          <p:nvPr/>
        </p:nvSpPr>
        <p:spPr bwMode="auto">
          <a:xfrm>
            <a:off x="2905125" y="22050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15734" name="Text Box 22"/>
          <p:cNvSpPr txBox="1">
            <a:spLocks noChangeArrowheads="1"/>
          </p:cNvSpPr>
          <p:nvPr/>
        </p:nvSpPr>
        <p:spPr bwMode="auto">
          <a:xfrm>
            <a:off x="1042988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</a:t>
            </a:r>
            <a:r>
              <a:rPr lang="de-DE" sz="3600" b="1" dirty="0" smtClean="0">
                <a:latin typeface="Times New Roman" pitchFamily="18" charset="0"/>
              </a:rPr>
              <a:t>GSM </a:t>
            </a:r>
            <a:r>
              <a:rPr lang="de-DE" sz="3600" b="1" dirty="0">
                <a:latin typeface="Times New Roman" pitchFamily="18" charset="0"/>
              </a:rPr>
              <a:t>System – Radio Interface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15735" name="Rectangle 23"/>
          <p:cNvSpPr>
            <a:spLocks noChangeArrowheads="1"/>
          </p:cNvSpPr>
          <p:nvPr/>
        </p:nvSpPr>
        <p:spPr bwMode="auto">
          <a:xfrm>
            <a:off x="684213" y="1412875"/>
            <a:ext cx="7559675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Base frequency: 900MHz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Two frequency bands of 25MHz each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 dirty="0">
                <a:latin typeface="Times New Roman" pitchFamily="18" charset="0"/>
              </a:rPr>
              <a:t>    (890-915MHz uplink, 935-960MHz downlink)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Channel spacing 200kHz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8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124 channels per frequency band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Gaussian Minimum Shift Keyring (GMSK)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8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Time Division Multiple Access (TDMA)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8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Hard Handover (MAHO)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800" dirty="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 dirty="0">
                <a:latin typeface="Times New Roman" pitchFamily="18" charset="0"/>
              </a:rPr>
              <a:t>Maximum Bandwidth available: 9600 bits per second</a:t>
            </a: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r>
              <a:rPr lang="de-DE" sz="1900" dirty="0">
                <a:latin typeface="Times New Roman" pitchFamily="18" charset="0"/>
              </a:rPr>
              <a:t>Full Rate = 9600bps, Half rate 4800 Bps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 dirty="0">
              <a:solidFill>
                <a:srgbClr val="FF0000"/>
              </a:solidFill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 dirty="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 dirty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 dirty="0"/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Text Box 3"/>
          <p:cNvSpPr txBox="1">
            <a:spLocks noChangeArrowheads="1"/>
          </p:cNvSpPr>
          <p:nvPr/>
        </p:nvSpPr>
        <p:spPr bwMode="auto">
          <a:xfrm>
            <a:off x="97155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>
                <a:latin typeface="Times New Roman" pitchFamily="18" charset="0"/>
              </a:rPr>
              <a:t>        GSM System – Modulation </a:t>
            </a:r>
            <a:endParaRPr lang="en-GB" sz="3600" b="1">
              <a:latin typeface="Times New Roman" pitchFamily="18" charset="0"/>
            </a:endParaRPr>
          </a:p>
        </p:txBody>
      </p:sp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685800" y="1143000"/>
            <a:ext cx="8153400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en-GB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>
                <a:latin typeface="Times New Roman" pitchFamily="18" charset="0"/>
              </a:rPr>
              <a:t>Gaussian Minimum Shift Keying (GMSK) – Phase modulation technique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>
                <a:latin typeface="Times New Roman" pitchFamily="18" charset="0"/>
              </a:rPr>
              <a:t>Intended to encode the binary with the minimum of changes to the carrier wave.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>
                <a:latin typeface="Times New Roman" pitchFamily="18" charset="0"/>
              </a:rPr>
              <a:t>The carrier wave only changes when a sequence of data is broken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GB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>
                <a:latin typeface="Times New Roman" pitchFamily="18" charset="0"/>
              </a:rPr>
              <a:t>The phase of the signal varies linearly with exactly </a:t>
            </a:r>
            <a:r>
              <a:rPr lang="en-GB" sz="2100">
                <a:latin typeface="Times New Roman" pitchFamily="18" charset="0"/>
                <a:cs typeface="Times New Roman" pitchFamily="18" charset="0"/>
              </a:rPr>
              <a:t>±90deg</a:t>
            </a:r>
            <a:endParaRPr lang="en-GB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2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en-GB" sz="2100">
                <a:latin typeface="Times New Roman" pitchFamily="18" charset="0"/>
              </a:rPr>
              <a:t>Technique gives fairly good spectral efficiency and constant signal amplitude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en-GB" sz="200">
              <a:solidFill>
                <a:srgbClr val="FF0000"/>
              </a:solidFill>
            </a:endParaRPr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en-GB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en-GB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42" name="Text Box 1038"/>
          <p:cNvSpPr txBox="1">
            <a:spLocks noChangeArrowheads="1"/>
          </p:cNvSpPr>
          <p:nvPr/>
        </p:nvSpPr>
        <p:spPr bwMode="auto">
          <a:xfrm>
            <a:off x="0" y="457200"/>
            <a:ext cx="79216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 sz="3600" b="1" dirty="0">
                <a:latin typeface="Times New Roman" pitchFamily="18" charset="0"/>
              </a:rPr>
              <a:t>       GSM System – Multiple Access  </a:t>
            </a:r>
            <a:endParaRPr lang="en-GB" sz="3600" b="1" dirty="0">
              <a:latin typeface="Times New Roman" pitchFamily="18" charset="0"/>
            </a:endParaRPr>
          </a:p>
        </p:txBody>
      </p:sp>
      <p:sp>
        <p:nvSpPr>
          <p:cNvPr id="176143" name="Rectangle 1039"/>
          <p:cNvSpPr>
            <a:spLocks noChangeArrowheads="1"/>
          </p:cNvSpPr>
          <p:nvPr/>
        </p:nvSpPr>
        <p:spPr bwMode="auto">
          <a:xfrm>
            <a:off x="684213" y="1412875"/>
            <a:ext cx="8064500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r>
              <a:rPr lang="de-DE" sz="2500" b="1">
                <a:latin typeface="Times New Roman" pitchFamily="18" charset="0"/>
              </a:rPr>
              <a:t>Time Division Multiple Access (TDMA)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None/>
            </a:pPr>
            <a:endParaRPr lang="de-DE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Allows larger transmission rates than in an FDMA system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Used in combination with FDMA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Based on the idea to break individual frequencies into 8 timeslots of </a:t>
            </a:r>
            <a:r>
              <a:rPr lang="en-GB" sz="2100">
                <a:latin typeface="Times New Roman" pitchFamily="18" charset="0"/>
              </a:rPr>
              <a:t>is </a:t>
            </a:r>
            <a:r>
              <a:rPr lang="en-US" sz="2100">
                <a:latin typeface="Times New Roman" pitchFamily="18" charset="0"/>
              </a:rPr>
              <a:t>0.577 </a:t>
            </a:r>
            <a:r>
              <a:rPr lang="en-GB" sz="2100">
                <a:latin typeface="Times New Roman" pitchFamily="18" charset="0"/>
              </a:rPr>
              <a:t> ms</a:t>
            </a:r>
            <a:r>
              <a:rPr lang="en-US" sz="2100">
                <a:latin typeface="Times New Roman" pitchFamily="18" charset="0"/>
                <a:cs typeface="Times New Roman" pitchFamily="18" charset="0"/>
              </a:rPr>
              <a:t> length (total 4.615ms) – these are referred to as a frame </a:t>
            </a:r>
            <a:r>
              <a:rPr lang="en-GB" sz="21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100">
              <a:latin typeface="Times New Roman" pitchFamily="18" charset="0"/>
              <a:cs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Each mobile device uses a particular slot different from slots used by other users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Information transmitted in one slot is referred to as burst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To allow transmission all voice communication needs to be converted into binary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r>
              <a:rPr lang="de-DE" sz="2100">
                <a:latin typeface="Times New Roman" pitchFamily="18" charset="0"/>
              </a:rPr>
              <a:t>TDMA requires timeslot synchronisation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4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de-DE" sz="2100">
                <a:latin typeface="Times New Roman" pitchFamily="18" charset="0"/>
              </a:rPr>
              <a:t>	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endParaRPr lang="de-DE" sz="2100">
              <a:latin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1143000" lvl="2" indent="-228600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de-DE" sz="20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</a:pPr>
            <a:endParaRPr lang="en-GB" sz="80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4" y="6392864"/>
            <a:ext cx="4992915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1765</Words>
  <Application>Microsoft Office PowerPoint</Application>
  <PresentationFormat>On-screen Show (4:3)</PresentationFormat>
  <Paragraphs>430</Paragraphs>
  <Slides>26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VISIO</vt:lpstr>
      <vt:lpstr>   COMPUTER NETWORKS-II / BTCS-3501    </vt:lpstr>
      <vt:lpstr>Topics to be covered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GSM System – Services</vt:lpstr>
      <vt:lpstr>GSM System – Services</vt:lpstr>
      <vt:lpstr>Topics to be covered in next lecture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Wireless Communication System (cont.)</dc:title>
  <dc:creator>Windows 8</dc:creator>
  <cp:lastModifiedBy>Admin</cp:lastModifiedBy>
  <cp:revision>4</cp:revision>
  <dcterms:created xsi:type="dcterms:W3CDTF">2006-08-16T00:00:00Z</dcterms:created>
  <dcterms:modified xsi:type="dcterms:W3CDTF">2023-06-20T08:10:38Z</dcterms:modified>
</cp:coreProperties>
</file>