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doc" ContentType="application/msword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BE4E7-30F3-40EA-90A5-4BDBB2A70F6E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73B81-D48E-4454-BA47-F622CD3F07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BE4E7-30F3-40EA-90A5-4BDBB2A70F6E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73B81-D48E-4454-BA47-F622CD3F07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BE4E7-30F3-40EA-90A5-4BDBB2A70F6E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73B81-D48E-4454-BA47-F622CD3F07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BE4E7-30F3-40EA-90A5-4BDBB2A70F6E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73B81-D48E-4454-BA47-F622CD3F07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BE4E7-30F3-40EA-90A5-4BDBB2A70F6E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73B81-D48E-4454-BA47-F622CD3F07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BE4E7-30F3-40EA-90A5-4BDBB2A70F6E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73B81-D48E-4454-BA47-F622CD3F07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BE4E7-30F3-40EA-90A5-4BDBB2A70F6E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73B81-D48E-4454-BA47-F622CD3F07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BE4E7-30F3-40EA-90A5-4BDBB2A70F6E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73B81-D48E-4454-BA47-F622CD3F07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BE4E7-30F3-40EA-90A5-4BDBB2A70F6E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73B81-D48E-4454-BA47-F622CD3F07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BE4E7-30F3-40EA-90A5-4BDBB2A70F6E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73B81-D48E-4454-BA47-F622CD3F07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BE4E7-30F3-40EA-90A5-4BDBB2A70F6E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73B81-D48E-4454-BA47-F622CD3F07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BE4E7-30F3-40EA-90A5-4BDBB2A70F6E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173B81-D48E-4454-BA47-F622CD3F07E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Word_97_-_2003_Document3.doc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.jpeg"/><Relationship Id="rId4" Type="http://schemas.openxmlformats.org/officeDocument/2006/relationships/oleObject" Target="../embeddings/oleObject3.bin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Word_97_-_2003_Document1.doc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jpeg"/><Relationship Id="rId4" Type="http://schemas.openxmlformats.org/officeDocument/2006/relationships/oleObject" Target="../embeddings/Microsoft_Office_Word_97_-_2003_Document2.doc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.jpeg"/><Relationship Id="rId4" Type="http://schemas.openxmlformats.org/officeDocument/2006/relationships/oleObject" Target="../embeddings/oleObject2.bin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>
          <a:xfrm>
            <a:off x="381000" y="1066800"/>
            <a:ext cx="8229600" cy="1470025"/>
          </a:xfrm>
        </p:spPr>
        <p:txBody>
          <a:bodyPr/>
          <a:lstStyle/>
          <a:p>
            <a:pPr eaLnBrk="1" hangingPunct="1"/>
            <a:r>
              <a:rPr lang="en-US" sz="3200" dirty="0" smtClean="0">
                <a:solidFill>
                  <a:srgbClr val="7030A0"/>
                </a:solidFill>
                <a:latin typeface="American Typewriter"/>
              </a:rPr>
              <a:t>	Data Structure/BTCS-2304</a:t>
            </a:r>
          </a:p>
        </p:txBody>
      </p:sp>
      <p:pic>
        <p:nvPicPr>
          <p:cNvPr id="2051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2" name="Footer Placeholder 4"/>
          <p:cNvSpPr txBox="1">
            <a:spLocks/>
          </p:cNvSpPr>
          <p:nvPr/>
        </p:nvSpPr>
        <p:spPr bwMode="auto">
          <a:xfrm>
            <a:off x="5257800" y="6492875"/>
            <a:ext cx="38862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en-US" sz="1400" b="1">
                <a:latin typeface="Calibri" pitchFamily="34" charset="0"/>
              </a:rPr>
              <a:t>Department of Computer Science &amp; Engineering</a:t>
            </a:r>
          </a:p>
        </p:txBody>
      </p:sp>
      <p:sp>
        <p:nvSpPr>
          <p:cNvPr id="10" name="Rectangle 9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381000" y="2590800"/>
            <a:ext cx="5410200" cy="1447800"/>
          </a:xfrm>
          <a:prstGeom prst="rect">
            <a:avLst/>
          </a:prstGeom>
        </p:spPr>
        <p:txBody>
          <a:bodyPr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  <a:defRPr/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dirty="0" err="1" smtClean="0">
                <a:latin typeface="+mn-lt"/>
              </a:rPr>
              <a:t>B.Tech</a:t>
            </a:r>
            <a:r>
              <a:rPr lang="en-US" sz="9600" dirty="0" smtClean="0">
                <a:latin typeface="+mn-lt"/>
              </a:rPr>
              <a:t> CSE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 smtClean="0">
                <a:latin typeface="+mn-lt"/>
              </a:rPr>
              <a:t>Semester:3rd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3" name="Title 3"/>
          <p:cNvSpPr txBox="1">
            <a:spLocks/>
          </p:cNvSpPr>
          <p:nvPr/>
        </p:nvSpPr>
        <p:spPr>
          <a:xfrm>
            <a:off x="4114800" y="4114800"/>
            <a:ext cx="4625975" cy="1447800"/>
          </a:xfrm>
          <a:prstGeom prst="rect">
            <a:avLst/>
          </a:prstGeom>
        </p:spPr>
        <p:txBody>
          <a:bodyPr anchor="ctr">
            <a:normAutofit fontScale="6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</a:t>
            </a:r>
            <a:r>
              <a:rPr lang="en-US" dirty="0" smtClean="0"/>
              <a:t> Ms. </a:t>
            </a:r>
            <a:r>
              <a:rPr lang="en-US" dirty="0" err="1" smtClean="0"/>
              <a:t>Yogesh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Polynomial Addition (1)</a:t>
            </a:r>
          </a:p>
        </p:txBody>
      </p:sp>
      <p:sp>
        <p:nvSpPr>
          <p:cNvPr id="97283" name="Text Box 3"/>
          <p:cNvSpPr txBox="1">
            <a:spLocks noChangeArrowheads="1"/>
          </p:cNvSpPr>
          <p:nvPr/>
        </p:nvSpPr>
        <p:spPr bwMode="auto">
          <a:xfrm>
            <a:off x="533400" y="2133600"/>
            <a:ext cx="4025900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kumimoji="1" lang="en-US" altLang="zh-TW" sz="2000">
                <a:ea typeface="PMingLiU" pitchFamily="18" charset="-120"/>
              </a:rPr>
              <a:t>#define MAX_DEGREE 101</a:t>
            </a:r>
          </a:p>
          <a:p>
            <a:r>
              <a:rPr kumimoji="1" lang="en-US" altLang="zh-TW" sz="2000">
                <a:ea typeface="PMingLiU" pitchFamily="18" charset="-120"/>
              </a:rPr>
              <a:t>typedef struct {</a:t>
            </a:r>
          </a:p>
          <a:p>
            <a:r>
              <a:rPr kumimoji="1" lang="en-US" altLang="zh-TW" sz="2000">
                <a:ea typeface="PMingLiU" pitchFamily="18" charset="-120"/>
              </a:rPr>
              <a:t>	int degree;</a:t>
            </a:r>
          </a:p>
          <a:p>
            <a:r>
              <a:rPr kumimoji="1" lang="en-US" altLang="zh-TW" sz="2000">
                <a:ea typeface="PMingLiU" pitchFamily="18" charset="-120"/>
              </a:rPr>
              <a:t>	float coef[MAX_DEGREE];</a:t>
            </a:r>
          </a:p>
          <a:p>
            <a:r>
              <a:rPr kumimoji="1" lang="en-US" altLang="zh-TW" sz="2000">
                <a:ea typeface="PMingLiU" pitchFamily="18" charset="-120"/>
              </a:rPr>
              <a:t>} polynomial;</a:t>
            </a:r>
          </a:p>
        </p:txBody>
      </p:sp>
      <p:sp>
        <p:nvSpPr>
          <p:cNvPr id="97284" name="Text Box 4"/>
          <p:cNvSpPr txBox="1">
            <a:spLocks noChangeArrowheads="1"/>
          </p:cNvSpPr>
          <p:nvPr/>
        </p:nvSpPr>
        <p:spPr bwMode="auto">
          <a:xfrm>
            <a:off x="609600" y="4038600"/>
            <a:ext cx="7269163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9900"/>
                </a:solidFill>
              </a:rPr>
              <a:t>Addition(polynomial * a, polynomial * b, polynomial* c) </a:t>
            </a:r>
          </a:p>
          <a:p>
            <a:r>
              <a:rPr lang="en-US">
                <a:solidFill>
                  <a:srgbClr val="009900"/>
                </a:solidFill>
              </a:rPr>
              <a:t>{</a:t>
            </a:r>
          </a:p>
          <a:p>
            <a:r>
              <a:rPr lang="en-US">
                <a:solidFill>
                  <a:srgbClr val="009900"/>
                </a:solidFill>
              </a:rPr>
              <a:t>  …</a:t>
            </a:r>
          </a:p>
          <a:p>
            <a:r>
              <a:rPr lang="en-US">
                <a:solidFill>
                  <a:srgbClr val="009900"/>
                </a:solidFill>
              </a:rPr>
              <a:t>}</a:t>
            </a:r>
          </a:p>
        </p:txBody>
      </p:sp>
      <p:sp>
        <p:nvSpPr>
          <p:cNvPr id="97285" name="Text Box 5"/>
          <p:cNvSpPr txBox="1">
            <a:spLocks noChangeArrowheads="1"/>
          </p:cNvSpPr>
          <p:nvPr/>
        </p:nvSpPr>
        <p:spPr bwMode="auto">
          <a:xfrm>
            <a:off x="3733800" y="5562600"/>
            <a:ext cx="495458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kumimoji="1" lang="en-US" altLang="zh-TW">
                <a:solidFill>
                  <a:srgbClr val="FF3300"/>
                </a:solidFill>
              </a:rPr>
              <a:t>advantage: easy implementation</a:t>
            </a:r>
          </a:p>
          <a:p>
            <a:r>
              <a:rPr kumimoji="1" lang="en-US" altLang="zh-TW">
                <a:solidFill>
                  <a:srgbClr val="FF3300"/>
                </a:solidFill>
              </a:rPr>
              <a:t>disadvantage: waste space when sparse</a:t>
            </a:r>
            <a:endParaRPr kumimoji="1" lang="en-US" altLang="zh-TW">
              <a:ea typeface="PMingLiU" pitchFamily="18" charset="-120"/>
            </a:endParaRPr>
          </a:p>
        </p:txBody>
      </p:sp>
      <p:sp>
        <p:nvSpPr>
          <p:cNvPr id="97288" name="Text Box 8"/>
          <p:cNvSpPr txBox="1">
            <a:spLocks noChangeArrowheads="1"/>
          </p:cNvSpPr>
          <p:nvPr/>
        </p:nvSpPr>
        <p:spPr bwMode="auto">
          <a:xfrm>
            <a:off x="5927725" y="2784475"/>
            <a:ext cx="1984375" cy="4572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Running time?</a:t>
            </a:r>
          </a:p>
        </p:txBody>
      </p:sp>
      <p:pic>
        <p:nvPicPr>
          <p:cNvPr id="7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72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72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72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72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5" grpId="0" autoUpdateAnimBg="0"/>
      <p:bldP spid="97288" grpId="0" animBg="1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1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828800"/>
            <a:ext cx="7772400" cy="4433888"/>
          </a:xfrm>
        </p:spPr>
        <p:txBody>
          <a:bodyPr/>
          <a:lstStyle/>
          <a:p>
            <a:r>
              <a:rPr lang="en-US"/>
              <a:t>Use one global array to store all polynomials</a:t>
            </a:r>
          </a:p>
          <a:p>
            <a:endParaRPr lang="en-US"/>
          </a:p>
        </p:txBody>
      </p:sp>
      <p:sp>
        <p:nvSpPr>
          <p:cNvPr id="99332" name="Rectangle 4"/>
          <p:cNvSpPr>
            <a:spLocks noChangeArrowheads="1"/>
          </p:cNvSpPr>
          <p:nvPr/>
        </p:nvSpPr>
        <p:spPr bwMode="auto">
          <a:xfrm>
            <a:off x="12192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en-US" sz="4000" i="1">
                <a:solidFill>
                  <a:schemeClr val="hlink"/>
                </a:solidFill>
                <a:latin typeface="Georgia" pitchFamily="18" charset="0"/>
              </a:rPr>
              <a:t>Polynomial Addition (2)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533400" y="3352800"/>
            <a:ext cx="7646988" cy="5851525"/>
            <a:chOff x="672" y="1200"/>
            <a:chExt cx="4817" cy="3686"/>
          </a:xfrm>
        </p:grpSpPr>
        <p:graphicFrame>
          <p:nvGraphicFramePr>
            <p:cNvPr id="99334" name="Object 6"/>
            <p:cNvGraphicFramePr>
              <a:graphicFrameLocks noChangeAspect="1"/>
            </p:cNvGraphicFramePr>
            <p:nvPr/>
          </p:nvGraphicFramePr>
          <p:xfrm>
            <a:off x="1200" y="1920"/>
            <a:ext cx="4289" cy="2966"/>
          </p:xfrm>
          <a:graphic>
            <a:graphicData uri="http://schemas.openxmlformats.org/presentationml/2006/ole">
              <p:oleObj spid="_x0000_s3074" name="文件" r:id="rId3" imgW="6817320" imgH="4709160" progId="Word.Document.8">
                <p:embed/>
              </p:oleObj>
            </a:graphicData>
          </a:graphic>
        </p:graphicFrame>
        <p:sp>
          <p:nvSpPr>
            <p:cNvPr id="99335" name="Line 7"/>
            <p:cNvSpPr>
              <a:spLocks noChangeShapeType="1"/>
            </p:cNvSpPr>
            <p:nvPr/>
          </p:nvSpPr>
          <p:spPr bwMode="auto">
            <a:xfrm>
              <a:off x="1584" y="1536"/>
              <a:ext cx="0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9336" name="Line 8"/>
            <p:cNvSpPr>
              <a:spLocks noChangeShapeType="1"/>
            </p:cNvSpPr>
            <p:nvPr/>
          </p:nvSpPr>
          <p:spPr bwMode="auto">
            <a:xfrm>
              <a:off x="2112" y="1536"/>
              <a:ext cx="0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9337" name="Line 9"/>
            <p:cNvSpPr>
              <a:spLocks noChangeShapeType="1"/>
            </p:cNvSpPr>
            <p:nvPr/>
          </p:nvSpPr>
          <p:spPr bwMode="auto">
            <a:xfrm>
              <a:off x="2640" y="1536"/>
              <a:ext cx="0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9338" name="Line 10"/>
            <p:cNvSpPr>
              <a:spLocks noChangeShapeType="1"/>
            </p:cNvSpPr>
            <p:nvPr/>
          </p:nvSpPr>
          <p:spPr bwMode="auto">
            <a:xfrm>
              <a:off x="4992" y="1536"/>
              <a:ext cx="0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9339" name="Line 11"/>
            <p:cNvSpPr>
              <a:spLocks noChangeShapeType="1"/>
            </p:cNvSpPr>
            <p:nvPr/>
          </p:nvSpPr>
          <p:spPr bwMode="auto">
            <a:xfrm>
              <a:off x="4368" y="1536"/>
              <a:ext cx="0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9340" name="Text Box 12"/>
            <p:cNvSpPr txBox="1">
              <a:spLocks noChangeArrowheads="1"/>
            </p:cNvSpPr>
            <p:nvPr/>
          </p:nvSpPr>
          <p:spPr bwMode="auto">
            <a:xfrm>
              <a:off x="672" y="2064"/>
              <a:ext cx="48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kumimoji="1" lang="en-US" altLang="zh-TW" i="1">
                  <a:ea typeface="PMingLiU" pitchFamily="18" charset="-120"/>
                </a:rPr>
                <a:t>coef</a:t>
              </a:r>
            </a:p>
          </p:txBody>
        </p:sp>
        <p:sp>
          <p:nvSpPr>
            <p:cNvPr id="99341" name="Text Box 13"/>
            <p:cNvSpPr txBox="1">
              <a:spLocks noChangeArrowheads="1"/>
            </p:cNvSpPr>
            <p:nvPr/>
          </p:nvSpPr>
          <p:spPr bwMode="auto">
            <a:xfrm>
              <a:off x="672" y="2496"/>
              <a:ext cx="43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kumimoji="1" lang="en-US" altLang="zh-TW">
                  <a:ea typeface="PMingLiU" pitchFamily="18" charset="-120"/>
                </a:rPr>
                <a:t> </a:t>
              </a:r>
              <a:r>
                <a:rPr kumimoji="1" lang="en-US" altLang="zh-TW" i="1">
                  <a:ea typeface="PMingLiU" pitchFamily="18" charset="-120"/>
                </a:rPr>
                <a:t>exp</a:t>
              </a:r>
              <a:endParaRPr kumimoji="1" lang="en-US" altLang="zh-TW">
                <a:ea typeface="PMingLiU" pitchFamily="18" charset="-120"/>
              </a:endParaRPr>
            </a:p>
          </p:txBody>
        </p:sp>
        <p:sp>
          <p:nvSpPr>
            <p:cNvPr id="99342" name="Text Box 14"/>
            <p:cNvSpPr txBox="1">
              <a:spLocks noChangeArrowheads="1"/>
            </p:cNvSpPr>
            <p:nvPr/>
          </p:nvSpPr>
          <p:spPr bwMode="auto">
            <a:xfrm>
              <a:off x="1152" y="1200"/>
              <a:ext cx="407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kumimoji="1" lang="en-US" altLang="zh-TW" i="1">
                  <a:ea typeface="PMingLiU" pitchFamily="18" charset="-120"/>
                </a:rPr>
                <a:t>starta </a:t>
              </a:r>
              <a:r>
                <a:rPr kumimoji="1" lang="en-US" altLang="zh-TW">
                  <a:ea typeface="PMingLiU" pitchFamily="18" charset="-120"/>
                </a:rPr>
                <a:t> </a:t>
              </a:r>
              <a:r>
                <a:rPr kumimoji="1" lang="en-US" altLang="zh-TW" i="1">
                  <a:ea typeface="PMingLiU" pitchFamily="18" charset="-120"/>
                </a:rPr>
                <a:t>finisha startb</a:t>
              </a:r>
              <a:r>
                <a:rPr kumimoji="1" lang="en-US" altLang="zh-TW">
                  <a:ea typeface="PMingLiU" pitchFamily="18" charset="-120"/>
                </a:rPr>
                <a:t>                            </a:t>
              </a:r>
              <a:r>
                <a:rPr kumimoji="1" lang="en-US" altLang="zh-TW" i="1">
                  <a:ea typeface="PMingLiU" pitchFamily="18" charset="-120"/>
                </a:rPr>
                <a:t>finishb  avail</a:t>
              </a:r>
              <a:r>
                <a:rPr kumimoji="1" lang="en-US" altLang="zh-TW">
                  <a:ea typeface="PMingLiU" pitchFamily="18" charset="-120"/>
                </a:rPr>
                <a:t> </a:t>
              </a:r>
            </a:p>
          </p:txBody>
        </p:sp>
        <p:sp>
          <p:nvSpPr>
            <p:cNvPr id="99343" name="Text Box 15"/>
            <p:cNvSpPr txBox="1">
              <a:spLocks noChangeArrowheads="1"/>
            </p:cNvSpPr>
            <p:nvPr/>
          </p:nvSpPr>
          <p:spPr bwMode="auto">
            <a:xfrm>
              <a:off x="1248" y="2928"/>
              <a:ext cx="405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kumimoji="1" lang="en-US" altLang="zh-TW">
                  <a:ea typeface="PMingLiU" pitchFamily="18" charset="-120"/>
                </a:rPr>
                <a:t>    0          1          2          3          4           5            6 </a:t>
              </a:r>
            </a:p>
          </p:txBody>
        </p:sp>
      </p:grpSp>
      <p:sp>
        <p:nvSpPr>
          <p:cNvPr id="99344" name="Text Box 16"/>
          <p:cNvSpPr txBox="1">
            <a:spLocks noChangeArrowheads="1"/>
          </p:cNvSpPr>
          <p:nvPr/>
        </p:nvSpPr>
        <p:spPr bwMode="auto">
          <a:xfrm>
            <a:off x="1219200" y="2362200"/>
            <a:ext cx="3073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kumimoji="1" lang="en-US" altLang="zh-TW">
                <a:ea typeface="PMingLiU" pitchFamily="18" charset="-120"/>
              </a:rPr>
              <a:t>A(X)=2X</a:t>
            </a:r>
            <a:r>
              <a:rPr kumimoji="1" lang="en-US" altLang="zh-TW" baseline="30000">
                <a:ea typeface="PMingLiU" pitchFamily="18" charset="-120"/>
              </a:rPr>
              <a:t>1000</a:t>
            </a:r>
            <a:r>
              <a:rPr kumimoji="1" lang="en-US" altLang="zh-TW">
                <a:ea typeface="PMingLiU" pitchFamily="18" charset="-120"/>
              </a:rPr>
              <a:t>+1</a:t>
            </a:r>
          </a:p>
          <a:p>
            <a:r>
              <a:rPr kumimoji="1" lang="en-US" altLang="zh-TW">
                <a:ea typeface="PMingLiU" pitchFamily="18" charset="-120"/>
              </a:rPr>
              <a:t>B(X)=X</a:t>
            </a:r>
            <a:r>
              <a:rPr kumimoji="1" lang="en-US" altLang="zh-TW" baseline="30000">
                <a:ea typeface="PMingLiU" pitchFamily="18" charset="-120"/>
              </a:rPr>
              <a:t>4</a:t>
            </a:r>
            <a:r>
              <a:rPr kumimoji="1" lang="en-US" altLang="zh-TW">
                <a:ea typeface="PMingLiU" pitchFamily="18" charset="-120"/>
              </a:rPr>
              <a:t>+10X</a:t>
            </a:r>
            <a:r>
              <a:rPr kumimoji="1" lang="en-US" altLang="zh-TW" baseline="30000">
                <a:ea typeface="PMingLiU" pitchFamily="18" charset="-120"/>
              </a:rPr>
              <a:t>3</a:t>
            </a:r>
            <a:r>
              <a:rPr kumimoji="1" lang="en-US" altLang="zh-TW">
                <a:ea typeface="PMingLiU" pitchFamily="18" charset="-120"/>
              </a:rPr>
              <a:t>+3X</a:t>
            </a:r>
            <a:r>
              <a:rPr kumimoji="1" lang="en-US" altLang="zh-TW" baseline="30000">
                <a:ea typeface="PMingLiU" pitchFamily="18" charset="-120"/>
              </a:rPr>
              <a:t>2</a:t>
            </a:r>
            <a:r>
              <a:rPr kumimoji="1" lang="en-US" altLang="zh-TW">
                <a:ea typeface="PMingLiU" pitchFamily="18" charset="-120"/>
              </a:rPr>
              <a:t>+1</a:t>
            </a:r>
          </a:p>
        </p:txBody>
      </p:sp>
      <p:pic>
        <p:nvPicPr>
          <p:cNvPr id="16" name="Picture 2" descr="RIMT University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ctangle 16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dirty="0"/>
              <a:t>Polynomial Addition (2) (cont’d)</a:t>
            </a:r>
          </a:p>
        </p:txBody>
      </p:sp>
      <p:sp>
        <p:nvSpPr>
          <p:cNvPr id="100356" name="Text Box 4"/>
          <p:cNvSpPr txBox="1">
            <a:spLocks noChangeArrowheads="1"/>
          </p:cNvSpPr>
          <p:nvPr/>
        </p:nvSpPr>
        <p:spPr bwMode="auto">
          <a:xfrm>
            <a:off x="533400" y="2133600"/>
            <a:ext cx="4772025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kumimoji="1" lang="en-US" altLang="zh-TW" sz="2000">
                <a:ea typeface="PMingLiU" pitchFamily="18" charset="-120"/>
              </a:rPr>
              <a:t>#define MAX_DEGREE 101</a:t>
            </a:r>
          </a:p>
          <a:p>
            <a:r>
              <a:rPr kumimoji="1" lang="en-US" altLang="zh-TW" sz="2000">
                <a:ea typeface="PMingLiU" pitchFamily="18" charset="-120"/>
              </a:rPr>
              <a:t>typedef struct {</a:t>
            </a:r>
          </a:p>
          <a:p>
            <a:r>
              <a:rPr kumimoji="1" lang="en-US" altLang="zh-TW" sz="2000">
                <a:ea typeface="PMingLiU" pitchFamily="18" charset="-120"/>
              </a:rPr>
              <a:t>	int exp;</a:t>
            </a:r>
          </a:p>
          <a:p>
            <a:r>
              <a:rPr kumimoji="1" lang="en-US" altLang="zh-TW" sz="2000">
                <a:ea typeface="PMingLiU" pitchFamily="18" charset="-120"/>
              </a:rPr>
              <a:t>	float coef;</a:t>
            </a:r>
          </a:p>
          <a:p>
            <a:r>
              <a:rPr kumimoji="1" lang="en-US" altLang="zh-TW" sz="2000">
                <a:ea typeface="PMingLiU" pitchFamily="18" charset="-120"/>
              </a:rPr>
              <a:t>} polynomial_term;</a:t>
            </a:r>
          </a:p>
          <a:p>
            <a:r>
              <a:rPr kumimoji="1" lang="en-US" altLang="zh-TW" sz="2000">
                <a:ea typeface="PMingLiU" pitchFamily="18" charset="-120"/>
              </a:rPr>
              <a:t>polynomial_term terms[3*MAX_DEGREE];</a:t>
            </a:r>
          </a:p>
        </p:txBody>
      </p:sp>
      <p:sp>
        <p:nvSpPr>
          <p:cNvPr id="100357" name="Text Box 5"/>
          <p:cNvSpPr txBox="1">
            <a:spLocks noChangeArrowheads="1"/>
          </p:cNvSpPr>
          <p:nvPr/>
        </p:nvSpPr>
        <p:spPr bwMode="auto">
          <a:xfrm>
            <a:off x="609600" y="4267200"/>
            <a:ext cx="8424863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9900"/>
                </a:solidFill>
              </a:rPr>
              <a:t>Addition(int starta, int enda, int startb, int endb, int startc, int endc) </a:t>
            </a:r>
          </a:p>
          <a:p>
            <a:r>
              <a:rPr lang="en-US">
                <a:solidFill>
                  <a:srgbClr val="009900"/>
                </a:solidFill>
              </a:rPr>
              <a:t>{</a:t>
            </a:r>
          </a:p>
          <a:p>
            <a:r>
              <a:rPr lang="en-US">
                <a:solidFill>
                  <a:srgbClr val="009900"/>
                </a:solidFill>
              </a:rPr>
              <a:t>  …</a:t>
            </a:r>
          </a:p>
          <a:p>
            <a:r>
              <a:rPr lang="en-US">
                <a:solidFill>
                  <a:srgbClr val="009900"/>
                </a:solidFill>
              </a:rPr>
              <a:t>}</a:t>
            </a:r>
          </a:p>
        </p:txBody>
      </p:sp>
      <p:sp>
        <p:nvSpPr>
          <p:cNvPr id="100358" name="Text Box 6"/>
          <p:cNvSpPr txBox="1">
            <a:spLocks noChangeArrowheads="1"/>
          </p:cNvSpPr>
          <p:nvPr/>
        </p:nvSpPr>
        <p:spPr bwMode="auto">
          <a:xfrm>
            <a:off x="3733800" y="5562600"/>
            <a:ext cx="33623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kumimoji="1" lang="en-US" altLang="zh-TW">
                <a:solidFill>
                  <a:srgbClr val="FF3300"/>
                </a:solidFill>
              </a:rPr>
              <a:t>advantage: less space</a:t>
            </a:r>
          </a:p>
          <a:p>
            <a:r>
              <a:rPr kumimoji="1" lang="en-US" altLang="zh-TW">
                <a:solidFill>
                  <a:srgbClr val="FF3300"/>
                </a:solidFill>
              </a:rPr>
              <a:t>disadvantage: longer code</a:t>
            </a:r>
            <a:endParaRPr kumimoji="1" lang="en-US" altLang="zh-TW">
              <a:ea typeface="PMingLiU" pitchFamily="18" charset="-120"/>
            </a:endParaRPr>
          </a:p>
        </p:txBody>
      </p:sp>
      <p:sp>
        <p:nvSpPr>
          <p:cNvPr id="100359" name="Text Box 7"/>
          <p:cNvSpPr txBox="1">
            <a:spLocks noChangeArrowheads="1"/>
          </p:cNvSpPr>
          <p:nvPr/>
        </p:nvSpPr>
        <p:spPr bwMode="auto">
          <a:xfrm>
            <a:off x="5927725" y="2784475"/>
            <a:ext cx="1984375" cy="4572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Running time?</a:t>
            </a:r>
          </a:p>
        </p:txBody>
      </p:sp>
      <p:pic>
        <p:nvPicPr>
          <p:cNvPr id="7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03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03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03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03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8" grpId="0" autoUpdateAnimBg="0"/>
      <p:bldP spid="100359" grpId="0" animBg="1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 descr="A:\Figure 2.3(a)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0" y="1143000"/>
            <a:ext cx="6502400" cy="5200650"/>
          </a:xfrm>
          <a:prstGeom prst="rect">
            <a:avLst/>
          </a:prstGeom>
          <a:noFill/>
        </p:spPr>
      </p:pic>
      <p:graphicFrame>
        <p:nvGraphicFramePr>
          <p:cNvPr id="73731" name="Object 3"/>
          <p:cNvGraphicFramePr>
            <a:graphicFrameLocks noChangeAspect="1"/>
          </p:cNvGraphicFramePr>
          <p:nvPr/>
        </p:nvGraphicFramePr>
        <p:xfrm>
          <a:off x="4953000" y="1981200"/>
          <a:ext cx="3200400" cy="2417763"/>
        </p:xfrm>
        <a:graphic>
          <a:graphicData uri="http://schemas.openxmlformats.org/presentationml/2006/ole">
            <p:oleObj spid="_x0000_s4098" name="方程式" r:id="rId4" imgW="1815840" imgH="1371600" progId="Equation.3">
              <p:embed/>
            </p:oleObj>
          </a:graphicData>
        </a:graphic>
      </p:graphicFrame>
      <p:sp>
        <p:nvSpPr>
          <p:cNvPr id="73732" name="Text Box 4"/>
          <p:cNvSpPr txBox="1">
            <a:spLocks noChangeArrowheads="1"/>
          </p:cNvSpPr>
          <p:nvPr/>
        </p:nvSpPr>
        <p:spPr bwMode="auto">
          <a:xfrm>
            <a:off x="4953000" y="1752600"/>
            <a:ext cx="31527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kumimoji="1" lang="en-US" altLang="zh-TW" sz="1600">
                <a:ea typeface="PMingLiU" pitchFamily="18" charset="-120"/>
              </a:rPr>
              <a:t>col1   col2    col3    col4   col5   col6</a:t>
            </a:r>
          </a:p>
        </p:txBody>
      </p:sp>
      <p:sp>
        <p:nvSpPr>
          <p:cNvPr id="73733" name="Text Box 5"/>
          <p:cNvSpPr txBox="1">
            <a:spLocks noChangeArrowheads="1"/>
          </p:cNvSpPr>
          <p:nvPr/>
        </p:nvSpPr>
        <p:spPr bwMode="auto">
          <a:xfrm>
            <a:off x="4419600" y="1981200"/>
            <a:ext cx="609600" cy="243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kumimoji="1" lang="en-US" altLang="zh-TW" sz="1400">
                <a:ea typeface="PMingLiU" pitchFamily="18" charset="-120"/>
              </a:rPr>
              <a:t>row0</a:t>
            </a:r>
          </a:p>
          <a:p>
            <a:endParaRPr kumimoji="1" lang="en-US" altLang="zh-TW" sz="1400">
              <a:ea typeface="PMingLiU" pitchFamily="18" charset="-120"/>
            </a:endParaRPr>
          </a:p>
          <a:p>
            <a:r>
              <a:rPr kumimoji="1" lang="en-US" altLang="zh-TW" sz="1400">
                <a:ea typeface="PMingLiU" pitchFamily="18" charset="-120"/>
              </a:rPr>
              <a:t>row1</a:t>
            </a:r>
          </a:p>
          <a:p>
            <a:endParaRPr kumimoji="1" lang="en-US" altLang="zh-TW" sz="1400">
              <a:ea typeface="PMingLiU" pitchFamily="18" charset="-120"/>
            </a:endParaRPr>
          </a:p>
          <a:p>
            <a:r>
              <a:rPr kumimoji="1" lang="en-US" altLang="zh-TW" sz="1400">
                <a:ea typeface="PMingLiU" pitchFamily="18" charset="-120"/>
              </a:rPr>
              <a:t>row2</a:t>
            </a:r>
          </a:p>
          <a:p>
            <a:endParaRPr kumimoji="1" lang="en-US" altLang="zh-TW" sz="1400">
              <a:ea typeface="PMingLiU" pitchFamily="18" charset="-120"/>
            </a:endParaRPr>
          </a:p>
          <a:p>
            <a:r>
              <a:rPr kumimoji="1" lang="en-US" altLang="zh-TW" sz="1400">
                <a:ea typeface="PMingLiU" pitchFamily="18" charset="-120"/>
              </a:rPr>
              <a:t>row3</a:t>
            </a:r>
          </a:p>
          <a:p>
            <a:endParaRPr kumimoji="1" lang="en-US" altLang="zh-TW" sz="1400">
              <a:ea typeface="PMingLiU" pitchFamily="18" charset="-120"/>
            </a:endParaRPr>
          </a:p>
          <a:p>
            <a:r>
              <a:rPr kumimoji="1" lang="en-US" altLang="zh-TW" sz="1400">
                <a:ea typeface="PMingLiU" pitchFamily="18" charset="-120"/>
              </a:rPr>
              <a:t>row4</a:t>
            </a:r>
          </a:p>
          <a:p>
            <a:endParaRPr kumimoji="1" lang="en-US" altLang="zh-TW" sz="1400">
              <a:ea typeface="PMingLiU" pitchFamily="18" charset="-120"/>
            </a:endParaRPr>
          </a:p>
          <a:p>
            <a:r>
              <a:rPr kumimoji="1" lang="en-US" altLang="zh-TW" sz="1400">
                <a:ea typeface="PMingLiU" pitchFamily="18" charset="-120"/>
              </a:rPr>
              <a:t>row5</a:t>
            </a:r>
            <a:endParaRPr kumimoji="1" lang="en-US" altLang="zh-TW" sz="1600">
              <a:ea typeface="PMingLiU" pitchFamily="18" charset="-120"/>
            </a:endParaRPr>
          </a:p>
        </p:txBody>
      </p:sp>
      <p:sp>
        <p:nvSpPr>
          <p:cNvPr id="73735" name="Text Box 7"/>
          <p:cNvSpPr txBox="1">
            <a:spLocks noChangeArrowheads="1"/>
          </p:cNvSpPr>
          <p:nvPr/>
        </p:nvSpPr>
        <p:spPr bwMode="auto">
          <a:xfrm>
            <a:off x="6781800" y="4648200"/>
            <a:ext cx="7254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kumimoji="1" lang="en-US" altLang="zh-TW">
                <a:solidFill>
                  <a:srgbClr val="FF3300"/>
                </a:solidFill>
                <a:ea typeface="PMingLiU" pitchFamily="18" charset="-120"/>
              </a:rPr>
              <a:t>8/36</a:t>
            </a:r>
          </a:p>
        </p:txBody>
      </p:sp>
      <p:sp>
        <p:nvSpPr>
          <p:cNvPr id="73736" name="Text Box 8"/>
          <p:cNvSpPr txBox="1">
            <a:spLocks noChangeArrowheads="1"/>
          </p:cNvSpPr>
          <p:nvPr/>
        </p:nvSpPr>
        <p:spPr bwMode="auto">
          <a:xfrm>
            <a:off x="8077200" y="4114800"/>
            <a:ext cx="641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kumimoji="1" lang="en-US" altLang="zh-TW">
                <a:solidFill>
                  <a:schemeClr val="bg2"/>
                </a:solidFill>
                <a:ea typeface="PMingLiU" pitchFamily="18" charset="-120"/>
              </a:rPr>
              <a:t>6*6</a:t>
            </a:r>
          </a:p>
        </p:txBody>
      </p:sp>
      <p:sp>
        <p:nvSpPr>
          <p:cNvPr id="73737" name="Text Box 9"/>
          <p:cNvSpPr txBox="1">
            <a:spLocks noChangeArrowheads="1"/>
          </p:cNvSpPr>
          <p:nvPr/>
        </p:nvSpPr>
        <p:spPr bwMode="auto">
          <a:xfrm>
            <a:off x="3810000" y="4114800"/>
            <a:ext cx="641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kumimoji="1" lang="en-US" altLang="zh-TW">
                <a:solidFill>
                  <a:schemeClr val="bg2"/>
                </a:solidFill>
                <a:ea typeface="PMingLiU" pitchFamily="18" charset="-120"/>
              </a:rPr>
              <a:t>5*3</a:t>
            </a:r>
          </a:p>
        </p:txBody>
      </p:sp>
      <p:sp>
        <p:nvSpPr>
          <p:cNvPr id="73738" name="Text Box 10"/>
          <p:cNvSpPr txBox="1">
            <a:spLocks noChangeArrowheads="1"/>
          </p:cNvSpPr>
          <p:nvPr/>
        </p:nvSpPr>
        <p:spPr bwMode="auto">
          <a:xfrm>
            <a:off x="3794125" y="4613275"/>
            <a:ext cx="8778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kumimoji="1" lang="en-US" altLang="zh-TW">
                <a:solidFill>
                  <a:srgbClr val="FF3300"/>
                </a:solidFill>
                <a:ea typeface="PMingLiU" pitchFamily="18" charset="-120"/>
              </a:rPr>
              <a:t>15/15</a:t>
            </a:r>
          </a:p>
        </p:txBody>
      </p:sp>
      <p:sp>
        <p:nvSpPr>
          <p:cNvPr id="73740" name="Line 12"/>
          <p:cNvSpPr>
            <a:spLocks noChangeShapeType="1"/>
          </p:cNvSpPr>
          <p:nvPr/>
        </p:nvSpPr>
        <p:spPr bwMode="auto">
          <a:xfrm flipV="1">
            <a:off x="6477000" y="50292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3741" name="Text Box 13"/>
          <p:cNvSpPr txBox="1">
            <a:spLocks noChangeArrowheads="1"/>
          </p:cNvSpPr>
          <p:nvPr/>
        </p:nvSpPr>
        <p:spPr bwMode="auto">
          <a:xfrm>
            <a:off x="5575300" y="5527675"/>
            <a:ext cx="1816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kumimoji="1" lang="en-US" altLang="zh-TW">
                <a:solidFill>
                  <a:srgbClr val="006699"/>
                </a:solidFill>
                <a:ea typeface="PMingLiU" pitchFamily="18" charset="-120"/>
              </a:rPr>
              <a:t>sparse matrix</a:t>
            </a:r>
          </a:p>
        </p:txBody>
      </p:sp>
      <p:sp>
        <p:nvSpPr>
          <p:cNvPr id="73742" name="Text Box 14"/>
          <p:cNvSpPr txBox="1">
            <a:spLocks noChangeArrowheads="1"/>
          </p:cNvSpPr>
          <p:nvPr/>
        </p:nvSpPr>
        <p:spPr bwMode="auto">
          <a:xfrm>
            <a:off x="5500688" y="5832475"/>
            <a:ext cx="19669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kumimoji="1" lang="en-US" altLang="zh-TW">
                <a:solidFill>
                  <a:srgbClr val="FF3300"/>
                </a:solidFill>
                <a:ea typeface="PMingLiU" pitchFamily="18" charset="-120"/>
              </a:rPr>
              <a:t>data structure?</a:t>
            </a:r>
          </a:p>
        </p:txBody>
      </p:sp>
      <p:sp>
        <p:nvSpPr>
          <p:cNvPr id="73743" name="Rectangle 15"/>
          <p:cNvSpPr>
            <a:spLocks noChangeArrowheads="1"/>
          </p:cNvSpPr>
          <p:nvPr/>
        </p:nvSpPr>
        <p:spPr bwMode="auto">
          <a:xfrm>
            <a:off x="1219200" y="6858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en-US" sz="4000" i="1">
                <a:solidFill>
                  <a:schemeClr val="hlink"/>
                </a:solidFill>
                <a:latin typeface="Georgia" pitchFamily="18" charset="0"/>
              </a:rPr>
              <a:t>Sparse Matrices</a:t>
            </a:r>
          </a:p>
        </p:txBody>
      </p:sp>
      <p:pic>
        <p:nvPicPr>
          <p:cNvPr id="14" name="Picture 2" descr="RIMT University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4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Sparse Matrix ADT</a:t>
            </a:r>
          </a:p>
        </p:txBody>
      </p:sp>
      <p:sp>
        <p:nvSpPr>
          <p:cNvPr id="101380" name="Rectangle 4"/>
          <p:cNvSpPr>
            <a:spLocks noChangeArrowheads="1"/>
          </p:cNvSpPr>
          <p:nvPr/>
        </p:nvSpPr>
        <p:spPr bwMode="auto">
          <a:xfrm>
            <a:off x="685800" y="2362200"/>
            <a:ext cx="78486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  </a:t>
            </a:r>
            <a:b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</a:br>
            <a:r>
              <a:rPr lang="en-US" altLang="zh-TW" sz="2000" b="1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Objects:</a:t>
            </a:r>
            <a: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 a set of triples, &lt;</a:t>
            </a:r>
            <a:r>
              <a:rPr lang="en-US" altLang="zh-TW" sz="2000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row, column, value</a:t>
            </a:r>
            <a: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&gt;, where </a:t>
            </a:r>
            <a:r>
              <a:rPr lang="en-US" altLang="zh-TW" sz="2000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row</a:t>
            </a:r>
            <a: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 </a:t>
            </a:r>
            <a:b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</a:br>
            <a: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  and </a:t>
            </a:r>
            <a:r>
              <a:rPr lang="en-US" altLang="zh-TW" sz="2000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column </a:t>
            </a:r>
            <a: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are integers and form a unique combination, and</a:t>
            </a:r>
            <a:b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</a:br>
            <a: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  </a:t>
            </a:r>
            <a:r>
              <a:rPr lang="en-US" altLang="zh-TW" sz="2000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value</a:t>
            </a:r>
            <a: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 comes from the set </a:t>
            </a:r>
            <a:r>
              <a:rPr lang="en-US" altLang="zh-TW" sz="2000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item.</a:t>
            </a:r>
            <a: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/>
            </a:r>
            <a:b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</a:br>
            <a: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  </a:t>
            </a:r>
            <a:b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</a:br>
            <a: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 </a:t>
            </a:r>
            <a:r>
              <a:rPr lang="en-US" altLang="zh-TW" sz="2000" b="1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Methods</a:t>
            </a:r>
            <a: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:</a:t>
            </a:r>
            <a:b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</a:br>
            <a: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    for all </a:t>
            </a:r>
            <a:r>
              <a:rPr lang="en-US" altLang="zh-TW" sz="2000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a, b</a:t>
            </a:r>
            <a: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 </a:t>
            </a:r>
            <a: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Symbol" pitchFamily="18" charset="2"/>
              </a:rPr>
              <a:t> </a:t>
            </a:r>
            <a:r>
              <a:rPr lang="en-US" altLang="zh-TW" sz="2000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Symbol" pitchFamily="18" charset="2"/>
              </a:rPr>
              <a:t>Sparse_Matrix</a:t>
            </a:r>
            <a: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Symbol" pitchFamily="18" charset="2"/>
              </a:rPr>
              <a:t>, </a:t>
            </a:r>
            <a:r>
              <a:rPr lang="en-US" altLang="zh-TW" sz="2000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Symbol" pitchFamily="18" charset="2"/>
              </a:rPr>
              <a:t>x</a:t>
            </a:r>
            <a: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Symbol" pitchFamily="18" charset="2"/>
              </a:rPr>
              <a:t> </a:t>
            </a:r>
            <a: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 </a:t>
            </a:r>
            <a:r>
              <a:rPr lang="en-US" altLang="zh-TW" sz="2000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item, i, j, max_col</a:t>
            </a:r>
            <a: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,   </a:t>
            </a:r>
            <a:b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</a:br>
            <a: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    </a:t>
            </a:r>
            <a:r>
              <a:rPr lang="en-US" altLang="zh-TW" sz="2000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max_row</a:t>
            </a:r>
            <a: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  </a:t>
            </a:r>
            <a:r>
              <a:rPr lang="en-US" altLang="zh-TW" sz="2000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index</a:t>
            </a:r>
            <a:br>
              <a:rPr lang="en-US" altLang="zh-TW" sz="2000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</a:br>
            <a:r>
              <a:rPr lang="en-US" altLang="zh-TW" sz="2000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/>
            </a:r>
            <a:br>
              <a:rPr lang="en-US" altLang="zh-TW" sz="2000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</a:br>
            <a: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 </a:t>
            </a:r>
            <a:r>
              <a:rPr lang="en-US" altLang="zh-TW" sz="2000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Sparse_Marix</a:t>
            </a:r>
            <a: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 </a:t>
            </a:r>
            <a:r>
              <a:rPr lang="en-US" altLang="zh-TW" sz="2000" i="1">
                <a:solidFill>
                  <a:srgbClr val="FF3300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Create</a:t>
            </a:r>
            <a: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(</a:t>
            </a:r>
            <a:r>
              <a:rPr lang="en-US" altLang="zh-TW" sz="2000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max_row, max_col</a:t>
            </a:r>
            <a: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) ::=</a:t>
            </a:r>
            <a:b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</a:br>
            <a: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                               </a:t>
            </a:r>
            <a:r>
              <a:rPr lang="en-US" altLang="zh-TW" sz="2000" b="1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return</a:t>
            </a:r>
            <a: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 a </a:t>
            </a:r>
            <a:r>
              <a:rPr lang="en-US" altLang="zh-TW" sz="2000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Sparse_matrix</a:t>
            </a:r>
            <a: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 that can hold up to</a:t>
            </a:r>
            <a:b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</a:br>
            <a: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                               </a:t>
            </a:r>
            <a:r>
              <a:rPr lang="en-US" altLang="zh-TW" sz="2000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max_items</a:t>
            </a:r>
            <a: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 = </a:t>
            </a:r>
            <a:r>
              <a:rPr lang="en-US" altLang="zh-TW" sz="2000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max _row</a:t>
            </a:r>
            <a: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  </a:t>
            </a:r>
            <a:r>
              <a:rPr lang="en-US" altLang="zh-TW" sz="2000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max_col</a:t>
            </a:r>
            <a: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 and  </a:t>
            </a:r>
            <a:b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</a:br>
            <a: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                               whose maximum row size is </a:t>
            </a:r>
            <a:r>
              <a:rPr lang="en-US" altLang="zh-TW" sz="2000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max_row</a:t>
            </a:r>
            <a: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 and  </a:t>
            </a:r>
            <a:b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</a:br>
            <a: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                               whose maximum  column size is </a:t>
            </a:r>
            <a:r>
              <a:rPr lang="en-US" altLang="zh-TW" sz="2000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max_col.</a:t>
            </a:r>
            <a:br>
              <a:rPr lang="en-US" altLang="zh-TW" sz="2000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</a:br>
            <a: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                          </a:t>
            </a:r>
            <a:b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</a:br>
            <a: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  </a:t>
            </a:r>
            <a:endParaRPr lang="en-US" altLang="zh-TW" sz="2000" i="1">
              <a:solidFill>
                <a:schemeClr val="hlink"/>
              </a:solidFill>
              <a:latin typeface="Georgia" pitchFamily="18" charset="0"/>
              <a:ea typeface="PMingLiU" pitchFamily="18" charset="-120"/>
            </a:endParaRPr>
          </a:p>
        </p:txBody>
      </p:sp>
      <p:pic>
        <p:nvPicPr>
          <p:cNvPr id="4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Sparse Matrix ADT (cont’d)</a:t>
            </a:r>
          </a:p>
        </p:txBody>
      </p:sp>
      <p:sp>
        <p:nvSpPr>
          <p:cNvPr id="102404" name="Rectangle 4"/>
          <p:cNvSpPr>
            <a:spLocks noChangeArrowheads="1"/>
          </p:cNvSpPr>
          <p:nvPr/>
        </p:nvSpPr>
        <p:spPr bwMode="auto">
          <a:xfrm>
            <a:off x="533400" y="2362200"/>
            <a:ext cx="83058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en-US" altLang="zh-TW" sz="2000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Sparse_Matrix</a:t>
            </a:r>
            <a: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 </a:t>
            </a:r>
            <a:r>
              <a:rPr lang="en-US" altLang="zh-TW" sz="2000" i="1">
                <a:solidFill>
                  <a:srgbClr val="FF3300"/>
                </a:solidFill>
                <a:latin typeface="Georgia" pitchFamily="18" charset="0"/>
                <a:ea typeface="PMingLiU" pitchFamily="18" charset="-120"/>
              </a:rPr>
              <a:t>Transpose</a:t>
            </a:r>
            <a: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(</a:t>
            </a:r>
            <a:r>
              <a:rPr lang="en-US" altLang="zh-TW" sz="2000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a</a:t>
            </a:r>
            <a: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) ::=</a:t>
            </a:r>
            <a:b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</a:br>
            <a: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                           </a:t>
            </a:r>
            <a:r>
              <a:rPr lang="en-US" altLang="zh-TW" sz="2000" b="1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return </a:t>
            </a:r>
            <a: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the matrix produced by interchanging</a:t>
            </a:r>
            <a:b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</a:br>
            <a: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                           the row and column value of every triple.</a:t>
            </a:r>
            <a:b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</a:br>
            <a:r>
              <a:rPr lang="en-US" altLang="zh-TW" sz="2000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Sparse_Matrix</a:t>
            </a:r>
            <a: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 </a:t>
            </a:r>
            <a:r>
              <a:rPr lang="en-US" altLang="zh-TW" sz="2000" i="1">
                <a:solidFill>
                  <a:srgbClr val="FF3300"/>
                </a:solidFill>
                <a:latin typeface="Georgia" pitchFamily="18" charset="0"/>
                <a:ea typeface="PMingLiU" pitchFamily="18" charset="-120"/>
              </a:rPr>
              <a:t>Add</a:t>
            </a:r>
            <a: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(</a:t>
            </a:r>
            <a:r>
              <a:rPr lang="en-US" altLang="zh-TW" sz="2000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a, b</a:t>
            </a:r>
            <a: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) ::=</a:t>
            </a:r>
            <a:b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</a:br>
            <a: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                            </a:t>
            </a:r>
            <a:r>
              <a:rPr lang="en-US" altLang="zh-TW" sz="2000" b="1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if</a:t>
            </a:r>
            <a: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 the dimensions of a and b are the same  </a:t>
            </a:r>
            <a:b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</a:br>
            <a: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                            </a:t>
            </a:r>
            <a:r>
              <a:rPr lang="en-US" altLang="zh-TW" sz="2000" b="1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return</a:t>
            </a:r>
            <a: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 the matrix produced by adding  </a:t>
            </a:r>
            <a:b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</a:br>
            <a: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                            corresponding items, namely those with  </a:t>
            </a:r>
            <a:b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</a:br>
            <a: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                            identical </a:t>
            </a:r>
            <a:r>
              <a:rPr lang="en-US" altLang="zh-TW" sz="2000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row</a:t>
            </a:r>
            <a: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 and</a:t>
            </a:r>
            <a:r>
              <a:rPr lang="en-US" altLang="zh-TW" sz="2000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 column</a:t>
            </a:r>
            <a: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 values.</a:t>
            </a:r>
            <a:b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</a:br>
            <a: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                            </a:t>
            </a:r>
            <a:r>
              <a:rPr lang="en-US" altLang="zh-TW" sz="2000" b="1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else return</a:t>
            </a:r>
            <a: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 error</a:t>
            </a:r>
            <a:b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</a:br>
            <a:r>
              <a:rPr lang="en-US" altLang="zh-TW" sz="2000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Sparse_Matrix</a:t>
            </a:r>
            <a: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 </a:t>
            </a:r>
            <a:r>
              <a:rPr lang="en-US" altLang="zh-TW" sz="2000" i="1">
                <a:solidFill>
                  <a:srgbClr val="FF3300"/>
                </a:solidFill>
                <a:latin typeface="Georgia" pitchFamily="18" charset="0"/>
                <a:ea typeface="PMingLiU" pitchFamily="18" charset="-120"/>
              </a:rPr>
              <a:t>Multiply</a:t>
            </a:r>
            <a: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(</a:t>
            </a:r>
            <a:r>
              <a:rPr lang="en-US" altLang="zh-TW" sz="2000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a, b</a:t>
            </a:r>
            <a: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) ::=</a:t>
            </a:r>
            <a:b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</a:br>
            <a: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                            </a:t>
            </a:r>
            <a:r>
              <a:rPr lang="en-US" altLang="zh-TW" sz="2000" b="1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if </a:t>
            </a:r>
            <a: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number of columns in a equals number of  rows in </a:t>
            </a:r>
            <a:r>
              <a:rPr lang="en-US" altLang="zh-TW" sz="2000" b="1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b</a:t>
            </a:r>
            <a:br>
              <a:rPr lang="en-US" altLang="zh-TW" sz="2000" b="1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</a:br>
            <a:r>
              <a:rPr lang="en-US" altLang="zh-TW" sz="2000" b="1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                            return</a:t>
            </a:r>
            <a: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 the matrix </a:t>
            </a:r>
            <a:r>
              <a:rPr lang="en-US" altLang="zh-TW" sz="2000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d</a:t>
            </a:r>
            <a: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 produced by multiplying</a:t>
            </a:r>
            <a:b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</a:br>
            <a: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                            a by</a:t>
            </a:r>
            <a:r>
              <a:rPr lang="en-US" altLang="zh-TW" sz="2000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 b</a:t>
            </a:r>
            <a: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 according to the formula: </a:t>
            </a:r>
            <a:r>
              <a:rPr lang="en-US" altLang="zh-TW" sz="2000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d</a:t>
            </a:r>
            <a: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 [</a:t>
            </a:r>
            <a:r>
              <a:rPr lang="en-US" altLang="zh-TW" sz="2000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i</a:t>
            </a:r>
            <a: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] [</a:t>
            </a:r>
            <a:r>
              <a:rPr lang="en-US" altLang="zh-TW" sz="2000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j</a:t>
            </a:r>
            <a: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] =</a:t>
            </a:r>
            <a:b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</a:br>
            <a: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                            </a:t>
            </a:r>
            <a: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(a[i][k]</a:t>
            </a:r>
            <a:r>
              <a:rPr lang="en-US" altLang="zh-TW" sz="2000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•</a:t>
            </a:r>
            <a: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b[k][j]) where </a:t>
            </a:r>
            <a:r>
              <a:rPr lang="en-US" altLang="zh-TW" sz="2000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d (i, j)</a:t>
            </a:r>
            <a: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 is the </a:t>
            </a:r>
            <a:r>
              <a:rPr lang="en-US" altLang="zh-TW" sz="2000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(i,j)</a:t>
            </a:r>
            <a: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th</a:t>
            </a:r>
            <a:b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</a:br>
            <a: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                            element</a:t>
            </a:r>
            <a:b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</a:br>
            <a: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                            </a:t>
            </a:r>
            <a:r>
              <a:rPr lang="en-US" altLang="zh-TW" sz="2000" b="1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else return</a:t>
            </a:r>
            <a: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 error.</a:t>
            </a:r>
            <a:endParaRPr lang="en-US" altLang="zh-TW" sz="2000" i="1">
              <a:solidFill>
                <a:schemeClr val="hlink"/>
              </a:solidFill>
              <a:latin typeface="Georgia" pitchFamily="18" charset="0"/>
              <a:ea typeface="PMingLiU" pitchFamily="18" charset="-120"/>
            </a:endParaRPr>
          </a:p>
        </p:txBody>
      </p:sp>
      <p:pic>
        <p:nvPicPr>
          <p:cNvPr id="4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Text Box 2"/>
          <p:cNvSpPr txBox="1">
            <a:spLocks noChangeArrowheads="1"/>
          </p:cNvSpPr>
          <p:nvPr/>
        </p:nvSpPr>
        <p:spPr bwMode="auto">
          <a:xfrm>
            <a:off x="517525" y="6311900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kumimoji="1" lang="en-US" sz="1600" b="1" u="sng">
              <a:ea typeface="PMingLiU" pitchFamily="18" charset="-120"/>
            </a:endParaRPr>
          </a:p>
        </p:txBody>
      </p:sp>
      <p:sp>
        <p:nvSpPr>
          <p:cNvPr id="76808" name="Text Box 8"/>
          <p:cNvSpPr txBox="1">
            <a:spLocks noChangeArrowheads="1"/>
          </p:cNvSpPr>
          <p:nvPr/>
        </p:nvSpPr>
        <p:spPr bwMode="auto">
          <a:xfrm>
            <a:off x="304800" y="1905000"/>
            <a:ext cx="7407275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kumimoji="1" lang="en-US" altLang="zh-TW">
                <a:ea typeface="PMingLiU" pitchFamily="18" charset="-120"/>
              </a:rPr>
              <a:t>(1)	Represented by a two-dimensional array.</a:t>
            </a:r>
          </a:p>
          <a:p>
            <a:r>
              <a:rPr kumimoji="1" lang="en-US" altLang="zh-TW">
                <a:ea typeface="PMingLiU" pitchFamily="18" charset="-120"/>
              </a:rPr>
              <a:t>     	Sparse matrix wastes space.</a:t>
            </a:r>
          </a:p>
          <a:p>
            <a:r>
              <a:rPr kumimoji="1" lang="en-US" altLang="zh-TW">
                <a:ea typeface="PMingLiU" pitchFamily="18" charset="-120"/>
              </a:rPr>
              <a:t>(2)	Each element is characterized by</a:t>
            </a:r>
            <a:r>
              <a:rPr kumimoji="1" lang="en-US" altLang="zh-TW">
                <a:solidFill>
                  <a:schemeClr val="tx2"/>
                </a:solidFill>
                <a:ea typeface="PMingLiU" pitchFamily="18" charset="-120"/>
              </a:rPr>
              <a:t> </a:t>
            </a:r>
            <a:r>
              <a:rPr kumimoji="1" lang="en-US" altLang="zh-TW">
                <a:solidFill>
                  <a:srgbClr val="FF3300"/>
                </a:solidFill>
                <a:ea typeface="PMingLiU" pitchFamily="18" charset="-120"/>
              </a:rPr>
              <a:t>&lt;row, col, value&gt;.</a:t>
            </a:r>
            <a:endParaRPr kumimoji="1" lang="en-US" altLang="zh-TW">
              <a:ea typeface="PMingLiU" pitchFamily="18" charset="-120"/>
            </a:endParaRPr>
          </a:p>
        </p:txBody>
      </p:sp>
      <p:sp>
        <p:nvSpPr>
          <p:cNvPr id="76819" name="Rectangle 19"/>
          <p:cNvSpPr>
            <a:spLocks noChangeArrowheads="1"/>
          </p:cNvSpPr>
          <p:nvPr/>
        </p:nvSpPr>
        <p:spPr bwMode="auto">
          <a:xfrm>
            <a:off x="1219200" y="6858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en-US" sz="4000" i="1">
                <a:solidFill>
                  <a:schemeClr val="hlink"/>
                </a:solidFill>
                <a:latin typeface="Georgia" pitchFamily="18" charset="0"/>
              </a:rPr>
              <a:t>Sparse Matrix Representation</a:t>
            </a:r>
          </a:p>
        </p:txBody>
      </p:sp>
      <p:sp>
        <p:nvSpPr>
          <p:cNvPr id="76820" name="Rectangle 20"/>
          <p:cNvSpPr>
            <a:spLocks noChangeArrowheads="1"/>
          </p:cNvSpPr>
          <p:nvPr/>
        </p:nvSpPr>
        <p:spPr bwMode="auto">
          <a:xfrm>
            <a:off x="1371600" y="3200400"/>
            <a:ext cx="6169025" cy="283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Sparse_matrix Create(max_row, max_col) ::=</a:t>
            </a:r>
            <a:b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</a:br>
            <a: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 </a:t>
            </a:r>
            <a:b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</a:br>
            <a: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#define MAX_TERMS 101 /* </a:t>
            </a:r>
            <a:r>
              <a:rPr lang="en-US" altLang="zh-TW" sz="18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maximum number of terms +1</a:t>
            </a:r>
            <a: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*/</a:t>
            </a:r>
            <a:b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</a:br>
            <a: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    typedef struct {</a:t>
            </a:r>
            <a:b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</a:br>
            <a: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                 int col;</a:t>
            </a:r>
            <a:b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</a:br>
            <a: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                 int row;</a:t>
            </a:r>
            <a:b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</a:br>
            <a: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                 int value;</a:t>
            </a:r>
            <a:b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</a:br>
            <a: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                 } term;</a:t>
            </a:r>
            <a:b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</a:br>
            <a: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    term A[MAX_TERMS]</a:t>
            </a:r>
            <a:endParaRPr lang="en-US" sz="2000" i="1">
              <a:solidFill>
                <a:schemeClr val="hlink"/>
              </a:solidFill>
              <a:latin typeface="Georgia" pitchFamily="18" charset="0"/>
            </a:endParaRPr>
          </a:p>
        </p:txBody>
      </p:sp>
      <p:sp>
        <p:nvSpPr>
          <p:cNvPr id="76822" name="Text Box 22"/>
          <p:cNvSpPr txBox="1">
            <a:spLocks noChangeArrowheads="1"/>
          </p:cNvSpPr>
          <p:nvPr/>
        </p:nvSpPr>
        <p:spPr bwMode="auto">
          <a:xfrm>
            <a:off x="4495800" y="4876800"/>
            <a:ext cx="427831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3300"/>
                </a:solidFill>
              </a:rPr>
              <a:t>The terms in A should be ordered</a:t>
            </a:r>
          </a:p>
          <a:p>
            <a:r>
              <a:rPr lang="en-US">
                <a:solidFill>
                  <a:srgbClr val="FF3300"/>
                </a:solidFill>
              </a:rPr>
              <a:t>based on &lt;row, col&gt;</a:t>
            </a:r>
          </a:p>
        </p:txBody>
      </p:sp>
      <p:pic>
        <p:nvPicPr>
          <p:cNvPr id="7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Sparse Matrix Operations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Transpose of a sparse matrix. </a:t>
            </a:r>
          </a:p>
          <a:p>
            <a:r>
              <a:rPr lang="en-US">
                <a:solidFill>
                  <a:srgbClr val="009900"/>
                </a:solidFill>
              </a:rPr>
              <a:t>What is the transpose of a matrix?</a:t>
            </a: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609600" y="3124200"/>
            <a:ext cx="7742238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                  row col value                            	            row col value</a:t>
            </a:r>
            <a:b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</a:br>
            <a: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a[0]             6    6        8                                b[0]      	6   6       8  </a:t>
            </a:r>
            <a:b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</a:br>
            <a: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  [1]             0    0       15                    	[1]      	0   0     15       </a:t>
            </a:r>
            <a:b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</a:br>
            <a: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  [2]             0    3       22                    	[2]      	0   4     91</a:t>
            </a:r>
            <a:b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</a:br>
            <a: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  [3]             0    5     -15                     	[3]     	1   1     11</a:t>
            </a:r>
            <a:b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</a:br>
            <a: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  [4]             1    1       11             	       	[4]      	2   1       3</a:t>
            </a:r>
            <a:b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</a:br>
            <a: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  [5]             1    2         3                    	[5]      	2   5     28 </a:t>
            </a:r>
            <a:b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</a:br>
            <a: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  [6]             2    3       -6                     	[6]     	3    0    22 </a:t>
            </a:r>
            <a:b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</a:br>
            <a: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  [7]             4    0       91                    	[7]      	3   2     -6 </a:t>
            </a:r>
            <a:b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</a:br>
            <a:r>
              <a:rPr lang="en-US" altLang="zh-TW" sz="2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  [8]             5    2       28                    	[8]      	5   0    -15  </a:t>
            </a:r>
          </a:p>
        </p:txBody>
      </p:sp>
      <p:sp>
        <p:nvSpPr>
          <p:cNvPr id="103429" name="Text Box 5"/>
          <p:cNvSpPr txBox="1">
            <a:spLocks noChangeArrowheads="1"/>
          </p:cNvSpPr>
          <p:nvPr/>
        </p:nvSpPr>
        <p:spPr bwMode="auto">
          <a:xfrm>
            <a:off x="3429000" y="4191000"/>
            <a:ext cx="13350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kumimoji="1" lang="en-US" altLang="zh-TW">
                <a:solidFill>
                  <a:schemeClr val="tx2"/>
                </a:solidFill>
                <a:ea typeface="PMingLiU" pitchFamily="18" charset="-120"/>
              </a:rPr>
              <a:t>transpose</a:t>
            </a:r>
          </a:p>
        </p:txBody>
      </p:sp>
      <p:sp>
        <p:nvSpPr>
          <p:cNvPr id="103430" name="Line 6"/>
          <p:cNvSpPr>
            <a:spLocks noChangeShapeType="1"/>
          </p:cNvSpPr>
          <p:nvPr/>
        </p:nvSpPr>
        <p:spPr bwMode="auto">
          <a:xfrm>
            <a:off x="3352800" y="4648200"/>
            <a:ext cx="1447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7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1" name="Text Box 3"/>
          <p:cNvSpPr txBox="1">
            <a:spLocks noChangeArrowheads="1"/>
          </p:cNvSpPr>
          <p:nvPr/>
        </p:nvSpPr>
        <p:spPr bwMode="auto">
          <a:xfrm>
            <a:off x="1279525" y="1981200"/>
            <a:ext cx="7231063" cy="483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kumimoji="1" lang="en-US" altLang="zh-TW">
                <a:ea typeface="PMingLiU" pitchFamily="18" charset="-120"/>
              </a:rPr>
              <a:t>(1) for each </a:t>
            </a:r>
            <a:r>
              <a:rPr kumimoji="1" lang="en-US" altLang="zh-TW">
                <a:solidFill>
                  <a:srgbClr val="FF3300"/>
                </a:solidFill>
                <a:ea typeface="PMingLiU" pitchFamily="18" charset="-120"/>
              </a:rPr>
              <a:t>row</a:t>
            </a:r>
            <a:r>
              <a:rPr kumimoji="1" lang="en-US" altLang="zh-TW">
                <a:ea typeface="PMingLiU" pitchFamily="18" charset="-120"/>
              </a:rPr>
              <a:t> i </a:t>
            </a:r>
            <a:br>
              <a:rPr kumimoji="1" lang="en-US" altLang="zh-TW">
                <a:ea typeface="PMingLiU" pitchFamily="18" charset="-120"/>
              </a:rPr>
            </a:br>
            <a:r>
              <a:rPr kumimoji="1" lang="en-US" altLang="zh-TW">
                <a:ea typeface="PMingLiU" pitchFamily="18" charset="-120"/>
              </a:rPr>
              <a:t>            take element &lt;i, j, value&gt; and store it </a:t>
            </a:r>
            <a:br>
              <a:rPr kumimoji="1" lang="en-US" altLang="zh-TW">
                <a:ea typeface="PMingLiU" pitchFamily="18" charset="-120"/>
              </a:rPr>
            </a:br>
            <a:r>
              <a:rPr kumimoji="1" lang="en-US" altLang="zh-TW">
                <a:ea typeface="PMingLiU" pitchFamily="18" charset="-120"/>
              </a:rPr>
              <a:t>            in element    &lt;j, i, value&gt; of the transpose.</a:t>
            </a:r>
          </a:p>
          <a:p>
            <a:r>
              <a:rPr kumimoji="1" lang="en-US" altLang="zh-TW">
                <a:ea typeface="PMingLiU" pitchFamily="18" charset="-120"/>
              </a:rPr>
              <a:t>      </a:t>
            </a:r>
          </a:p>
          <a:p>
            <a:r>
              <a:rPr kumimoji="1" lang="en-US" altLang="zh-TW">
                <a:ea typeface="PMingLiU" pitchFamily="18" charset="-120"/>
              </a:rPr>
              <a:t>     difficulty: </a:t>
            </a:r>
            <a:r>
              <a:rPr kumimoji="1" lang="en-US" altLang="zh-TW">
                <a:solidFill>
                  <a:srgbClr val="009900"/>
                </a:solidFill>
                <a:ea typeface="PMingLiU" pitchFamily="18" charset="-120"/>
              </a:rPr>
              <a:t>where to put &lt;j, i, value&gt;?</a:t>
            </a:r>
          </a:p>
          <a:p>
            <a:r>
              <a:rPr kumimoji="1" lang="en-US" altLang="zh-TW">
                <a:solidFill>
                  <a:schemeClr val="accent2"/>
                </a:solidFill>
                <a:ea typeface="PMingLiU" pitchFamily="18" charset="-120"/>
              </a:rPr>
              <a:t>     	</a:t>
            </a:r>
            <a:r>
              <a:rPr kumimoji="1" lang="en-US" altLang="zh-TW">
                <a:ea typeface="PMingLiU" pitchFamily="18" charset="-120"/>
              </a:rPr>
              <a:t>(</a:t>
            </a:r>
            <a:r>
              <a:rPr kumimoji="1" lang="en-US" altLang="zh-TW">
                <a:solidFill>
                  <a:srgbClr val="FF3300"/>
                </a:solidFill>
                <a:ea typeface="PMingLiU" pitchFamily="18" charset="-120"/>
              </a:rPr>
              <a:t>0</a:t>
            </a:r>
            <a:r>
              <a:rPr kumimoji="1" lang="en-US" altLang="zh-TW">
                <a:ea typeface="PMingLiU" pitchFamily="18" charset="-120"/>
              </a:rPr>
              <a:t>, </a:t>
            </a:r>
            <a:r>
              <a:rPr kumimoji="1" lang="en-US" altLang="zh-TW">
                <a:solidFill>
                  <a:srgbClr val="FF3300"/>
                </a:solidFill>
                <a:ea typeface="PMingLiU" pitchFamily="18" charset="-120"/>
              </a:rPr>
              <a:t>0</a:t>
            </a:r>
            <a:r>
              <a:rPr kumimoji="1" lang="en-US" altLang="zh-TW">
                <a:ea typeface="PMingLiU" pitchFamily="18" charset="-120"/>
              </a:rPr>
              <a:t>, 15)  ====&gt;  (</a:t>
            </a:r>
            <a:r>
              <a:rPr kumimoji="1" lang="en-US" altLang="zh-TW">
                <a:solidFill>
                  <a:srgbClr val="FF3300"/>
                </a:solidFill>
                <a:ea typeface="PMingLiU" pitchFamily="18" charset="-120"/>
              </a:rPr>
              <a:t>0</a:t>
            </a:r>
            <a:r>
              <a:rPr kumimoji="1" lang="en-US" altLang="zh-TW">
                <a:ea typeface="PMingLiU" pitchFamily="18" charset="-120"/>
              </a:rPr>
              <a:t>, </a:t>
            </a:r>
            <a:r>
              <a:rPr kumimoji="1" lang="en-US" altLang="zh-TW">
                <a:solidFill>
                  <a:srgbClr val="FF3300"/>
                </a:solidFill>
                <a:ea typeface="PMingLiU" pitchFamily="18" charset="-120"/>
              </a:rPr>
              <a:t>0</a:t>
            </a:r>
            <a:r>
              <a:rPr kumimoji="1" lang="en-US" altLang="zh-TW">
                <a:ea typeface="PMingLiU" pitchFamily="18" charset="-120"/>
              </a:rPr>
              <a:t>, 15)</a:t>
            </a:r>
          </a:p>
          <a:p>
            <a:r>
              <a:rPr kumimoji="1" lang="en-US" altLang="zh-TW">
                <a:ea typeface="PMingLiU" pitchFamily="18" charset="-120"/>
              </a:rPr>
              <a:t>     	(</a:t>
            </a:r>
            <a:r>
              <a:rPr kumimoji="1" lang="en-US" altLang="zh-TW">
                <a:solidFill>
                  <a:srgbClr val="FF3300"/>
                </a:solidFill>
                <a:ea typeface="PMingLiU" pitchFamily="18" charset="-120"/>
              </a:rPr>
              <a:t>0</a:t>
            </a:r>
            <a:r>
              <a:rPr kumimoji="1" lang="en-US" altLang="zh-TW">
                <a:ea typeface="PMingLiU" pitchFamily="18" charset="-120"/>
              </a:rPr>
              <a:t>, </a:t>
            </a:r>
            <a:r>
              <a:rPr kumimoji="1" lang="en-US" altLang="zh-TW">
                <a:solidFill>
                  <a:srgbClr val="FF3300"/>
                </a:solidFill>
                <a:ea typeface="PMingLiU" pitchFamily="18" charset="-120"/>
              </a:rPr>
              <a:t>3</a:t>
            </a:r>
            <a:r>
              <a:rPr kumimoji="1" lang="en-US" altLang="zh-TW">
                <a:ea typeface="PMingLiU" pitchFamily="18" charset="-120"/>
              </a:rPr>
              <a:t>, 22)  ====&gt;  (</a:t>
            </a:r>
            <a:r>
              <a:rPr kumimoji="1" lang="en-US" altLang="zh-TW">
                <a:solidFill>
                  <a:srgbClr val="FF3300"/>
                </a:solidFill>
                <a:ea typeface="PMingLiU" pitchFamily="18" charset="-120"/>
              </a:rPr>
              <a:t>3</a:t>
            </a:r>
            <a:r>
              <a:rPr kumimoji="1" lang="en-US" altLang="zh-TW">
                <a:ea typeface="PMingLiU" pitchFamily="18" charset="-120"/>
              </a:rPr>
              <a:t>, </a:t>
            </a:r>
            <a:r>
              <a:rPr kumimoji="1" lang="en-US" altLang="zh-TW">
                <a:solidFill>
                  <a:srgbClr val="FF3300"/>
                </a:solidFill>
                <a:ea typeface="PMingLiU" pitchFamily="18" charset="-120"/>
              </a:rPr>
              <a:t>0</a:t>
            </a:r>
            <a:r>
              <a:rPr kumimoji="1" lang="en-US" altLang="zh-TW">
                <a:ea typeface="PMingLiU" pitchFamily="18" charset="-120"/>
              </a:rPr>
              <a:t>, 22)</a:t>
            </a:r>
          </a:p>
          <a:p>
            <a:r>
              <a:rPr kumimoji="1" lang="en-US" altLang="zh-TW">
                <a:ea typeface="PMingLiU" pitchFamily="18" charset="-120"/>
              </a:rPr>
              <a:t>     	(</a:t>
            </a:r>
            <a:r>
              <a:rPr kumimoji="1" lang="en-US" altLang="zh-TW">
                <a:solidFill>
                  <a:srgbClr val="FF3300"/>
                </a:solidFill>
                <a:ea typeface="PMingLiU" pitchFamily="18" charset="-120"/>
              </a:rPr>
              <a:t>0</a:t>
            </a:r>
            <a:r>
              <a:rPr kumimoji="1" lang="en-US" altLang="zh-TW">
                <a:ea typeface="PMingLiU" pitchFamily="18" charset="-120"/>
              </a:rPr>
              <a:t>, </a:t>
            </a:r>
            <a:r>
              <a:rPr kumimoji="1" lang="en-US" altLang="zh-TW">
                <a:solidFill>
                  <a:srgbClr val="FF3300"/>
                </a:solidFill>
                <a:ea typeface="PMingLiU" pitchFamily="18" charset="-120"/>
              </a:rPr>
              <a:t>5</a:t>
            </a:r>
            <a:r>
              <a:rPr kumimoji="1" lang="en-US" altLang="zh-TW">
                <a:ea typeface="PMingLiU" pitchFamily="18" charset="-120"/>
              </a:rPr>
              <a:t>, -15) ====&gt;  (</a:t>
            </a:r>
            <a:r>
              <a:rPr kumimoji="1" lang="en-US" altLang="zh-TW">
                <a:solidFill>
                  <a:srgbClr val="FF3300"/>
                </a:solidFill>
                <a:ea typeface="PMingLiU" pitchFamily="18" charset="-120"/>
              </a:rPr>
              <a:t>5</a:t>
            </a:r>
            <a:r>
              <a:rPr kumimoji="1" lang="en-US" altLang="zh-TW">
                <a:ea typeface="PMingLiU" pitchFamily="18" charset="-120"/>
              </a:rPr>
              <a:t>, </a:t>
            </a:r>
            <a:r>
              <a:rPr kumimoji="1" lang="en-US" altLang="zh-TW">
                <a:solidFill>
                  <a:srgbClr val="FF3300"/>
                </a:solidFill>
                <a:ea typeface="PMingLiU" pitchFamily="18" charset="-120"/>
              </a:rPr>
              <a:t>0</a:t>
            </a:r>
            <a:r>
              <a:rPr kumimoji="1" lang="en-US" altLang="zh-TW">
                <a:ea typeface="PMingLiU" pitchFamily="18" charset="-120"/>
              </a:rPr>
              <a:t>, -15)</a:t>
            </a:r>
          </a:p>
          <a:p>
            <a:r>
              <a:rPr kumimoji="1" lang="en-US" altLang="zh-TW">
                <a:ea typeface="PMingLiU" pitchFamily="18" charset="-120"/>
              </a:rPr>
              <a:t>	 (</a:t>
            </a:r>
            <a:r>
              <a:rPr kumimoji="1" lang="en-US" altLang="zh-TW">
                <a:solidFill>
                  <a:srgbClr val="FF3300"/>
                </a:solidFill>
                <a:ea typeface="PMingLiU" pitchFamily="18" charset="-120"/>
              </a:rPr>
              <a:t>1</a:t>
            </a:r>
            <a:r>
              <a:rPr kumimoji="1" lang="en-US" altLang="zh-TW">
                <a:ea typeface="PMingLiU" pitchFamily="18" charset="-120"/>
              </a:rPr>
              <a:t>, </a:t>
            </a:r>
            <a:r>
              <a:rPr kumimoji="1" lang="en-US" altLang="zh-TW">
                <a:solidFill>
                  <a:srgbClr val="FF3300"/>
                </a:solidFill>
                <a:ea typeface="PMingLiU" pitchFamily="18" charset="-120"/>
              </a:rPr>
              <a:t>1</a:t>
            </a:r>
            <a:r>
              <a:rPr kumimoji="1" lang="en-US" altLang="zh-TW">
                <a:ea typeface="PMingLiU" pitchFamily="18" charset="-120"/>
              </a:rPr>
              <a:t>, 11) ====&gt;  (</a:t>
            </a:r>
            <a:r>
              <a:rPr kumimoji="1" lang="en-US" altLang="zh-TW">
                <a:solidFill>
                  <a:srgbClr val="FF3300"/>
                </a:solidFill>
                <a:ea typeface="PMingLiU" pitchFamily="18" charset="-120"/>
              </a:rPr>
              <a:t>1</a:t>
            </a:r>
            <a:r>
              <a:rPr kumimoji="1" lang="en-US" altLang="zh-TW">
                <a:ea typeface="PMingLiU" pitchFamily="18" charset="-120"/>
              </a:rPr>
              <a:t>, </a:t>
            </a:r>
            <a:r>
              <a:rPr kumimoji="1" lang="en-US" altLang="zh-TW">
                <a:solidFill>
                  <a:srgbClr val="FF3300"/>
                </a:solidFill>
                <a:ea typeface="PMingLiU" pitchFamily="18" charset="-120"/>
              </a:rPr>
              <a:t>1</a:t>
            </a:r>
            <a:r>
              <a:rPr kumimoji="1" lang="en-US" altLang="zh-TW">
                <a:ea typeface="PMingLiU" pitchFamily="18" charset="-120"/>
              </a:rPr>
              <a:t>, 11)</a:t>
            </a:r>
          </a:p>
          <a:p>
            <a:r>
              <a:rPr kumimoji="1" lang="en-US" altLang="zh-TW">
                <a:ea typeface="PMingLiU" pitchFamily="18" charset="-120"/>
              </a:rPr>
              <a:t>     Move elements down very often.</a:t>
            </a:r>
          </a:p>
          <a:p>
            <a:endParaRPr kumimoji="1" lang="en-US" altLang="zh-TW">
              <a:ea typeface="PMingLiU" pitchFamily="18" charset="-120"/>
            </a:endParaRPr>
          </a:p>
          <a:p>
            <a:r>
              <a:rPr kumimoji="1" lang="en-US" altLang="zh-TW">
                <a:ea typeface="PMingLiU" pitchFamily="18" charset="-120"/>
              </a:rPr>
              <a:t>(2) For all elements in </a:t>
            </a:r>
            <a:r>
              <a:rPr kumimoji="1" lang="en-US" altLang="zh-TW">
                <a:solidFill>
                  <a:srgbClr val="FF3300"/>
                </a:solidFill>
                <a:ea typeface="PMingLiU" pitchFamily="18" charset="-120"/>
              </a:rPr>
              <a:t>column</a:t>
            </a:r>
            <a:r>
              <a:rPr kumimoji="1" lang="en-US" altLang="zh-TW">
                <a:ea typeface="PMingLiU" pitchFamily="18" charset="-120"/>
              </a:rPr>
              <a:t> j, </a:t>
            </a:r>
          </a:p>
          <a:p>
            <a:r>
              <a:rPr kumimoji="1" lang="en-US" altLang="zh-TW">
                <a:ea typeface="PMingLiU" pitchFamily="18" charset="-120"/>
              </a:rPr>
              <a:t>	place element &lt;i, j, value&gt; in element &lt;j, i, value&gt;</a:t>
            </a:r>
          </a:p>
        </p:txBody>
      </p:sp>
      <p:sp>
        <p:nvSpPr>
          <p:cNvPr id="78852" name="Rectangle 4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/>
              <a:t>Transpose a Sparse Matrix</a:t>
            </a:r>
          </a:p>
        </p:txBody>
      </p:sp>
      <p:pic>
        <p:nvPicPr>
          <p:cNvPr id="4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457200"/>
            <a:ext cx="80772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Transpose of a Sparse Matrix (cont’d)</a:t>
            </a:r>
          </a:p>
        </p:txBody>
      </p:sp>
      <p:sp>
        <p:nvSpPr>
          <p:cNvPr id="105476" name="Rectangle 4"/>
          <p:cNvSpPr>
            <a:spLocks noChangeArrowheads="1"/>
          </p:cNvSpPr>
          <p:nvPr/>
        </p:nvSpPr>
        <p:spPr bwMode="auto">
          <a:xfrm>
            <a:off x="685800" y="1981200"/>
            <a:ext cx="7162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en-US" altLang="zh-TW" sz="2000" i="1" dirty="0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void transpose (term a[], term b[])</a:t>
            </a:r>
            <a:br>
              <a:rPr lang="en-US" altLang="zh-TW" sz="2000" i="1" dirty="0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</a:br>
            <a:r>
              <a:rPr lang="en-US" altLang="zh-TW" sz="2000" i="1" dirty="0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/* b is set to the transpose of a */</a:t>
            </a:r>
            <a:br>
              <a:rPr lang="en-US" altLang="zh-TW" sz="2000" i="1" dirty="0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</a:br>
            <a:r>
              <a:rPr lang="en-US" altLang="zh-TW" sz="2000" i="1" dirty="0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{</a:t>
            </a:r>
            <a:br>
              <a:rPr lang="en-US" altLang="zh-TW" sz="2000" i="1" dirty="0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</a:br>
            <a:r>
              <a:rPr lang="en-US" altLang="zh-TW" sz="2000" i="1" dirty="0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    </a:t>
            </a:r>
            <a:r>
              <a:rPr lang="en-US" altLang="zh-TW" sz="2000" i="1" dirty="0" err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int</a:t>
            </a:r>
            <a:r>
              <a:rPr lang="en-US" altLang="zh-TW" sz="2000" i="1" dirty="0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 n, </a:t>
            </a:r>
            <a:r>
              <a:rPr lang="en-US" altLang="zh-TW" sz="2000" i="1" dirty="0" err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i</a:t>
            </a:r>
            <a:r>
              <a:rPr lang="en-US" altLang="zh-TW" sz="2000" i="1" dirty="0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, j, </a:t>
            </a:r>
            <a:r>
              <a:rPr lang="en-US" altLang="zh-TW" sz="2000" i="1" dirty="0" err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currentb</a:t>
            </a:r>
            <a:r>
              <a:rPr lang="en-US" altLang="zh-TW" sz="2000" i="1" dirty="0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;</a:t>
            </a:r>
            <a:br>
              <a:rPr lang="en-US" altLang="zh-TW" sz="2000" i="1" dirty="0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</a:br>
            <a:r>
              <a:rPr lang="en-US" altLang="zh-TW" sz="2000" i="1" dirty="0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    n = a[0].value;  /* total number of elements */</a:t>
            </a:r>
            <a:br>
              <a:rPr lang="en-US" altLang="zh-TW" sz="2000" i="1" dirty="0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</a:br>
            <a:r>
              <a:rPr lang="en-US" altLang="zh-TW" sz="2000" i="1" dirty="0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    b[0].row = a[0].</a:t>
            </a:r>
            <a:r>
              <a:rPr lang="en-US" altLang="zh-TW" sz="2000" i="1" dirty="0" err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col</a:t>
            </a:r>
            <a:r>
              <a:rPr lang="en-US" altLang="zh-TW" sz="2000" i="1" dirty="0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;  /* rows in b = columns in a */</a:t>
            </a:r>
            <a:br>
              <a:rPr lang="en-US" altLang="zh-TW" sz="2000" i="1" dirty="0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</a:br>
            <a:r>
              <a:rPr lang="en-US" altLang="zh-TW" sz="2000" i="1" dirty="0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    b[0].</a:t>
            </a:r>
            <a:r>
              <a:rPr lang="en-US" altLang="zh-TW" sz="2000" i="1" dirty="0" err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col</a:t>
            </a:r>
            <a:r>
              <a:rPr lang="en-US" altLang="zh-TW" sz="2000" i="1" dirty="0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 = a[0].row;  /*columns in b = rows in a */</a:t>
            </a:r>
            <a:br>
              <a:rPr lang="en-US" altLang="zh-TW" sz="2000" i="1" dirty="0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</a:br>
            <a:r>
              <a:rPr lang="en-US" altLang="zh-TW" sz="2000" i="1" dirty="0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    b[0].value = n;</a:t>
            </a:r>
            <a:br>
              <a:rPr lang="en-US" altLang="zh-TW" sz="2000" i="1" dirty="0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</a:br>
            <a:r>
              <a:rPr lang="en-US" altLang="zh-TW" sz="2000" i="1" dirty="0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    if (n &gt; 0) {                  /*non zero matrix */</a:t>
            </a:r>
            <a:br>
              <a:rPr lang="en-US" altLang="zh-TW" sz="2000" i="1" dirty="0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</a:br>
            <a:r>
              <a:rPr lang="en-US" altLang="zh-TW" sz="2000" i="1" dirty="0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        </a:t>
            </a:r>
            <a:r>
              <a:rPr lang="en-US" altLang="zh-TW" sz="2000" i="1" dirty="0" err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currentb</a:t>
            </a:r>
            <a:r>
              <a:rPr lang="en-US" altLang="zh-TW" sz="2000" i="1" dirty="0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 = 1;</a:t>
            </a:r>
            <a:br>
              <a:rPr lang="en-US" altLang="zh-TW" sz="2000" i="1" dirty="0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</a:br>
            <a:r>
              <a:rPr lang="en-US" altLang="zh-TW" sz="2000" i="1" dirty="0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        for (</a:t>
            </a:r>
            <a:r>
              <a:rPr lang="en-US" altLang="zh-TW" sz="2000" i="1" dirty="0" err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i</a:t>
            </a:r>
            <a:r>
              <a:rPr lang="en-US" altLang="zh-TW" sz="2000" i="1" dirty="0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 = 0; </a:t>
            </a:r>
            <a:r>
              <a:rPr lang="en-US" altLang="zh-TW" sz="2000" i="1" dirty="0" err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i</a:t>
            </a:r>
            <a:r>
              <a:rPr lang="en-US" altLang="zh-TW" sz="2000" i="1" dirty="0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 &lt; a[0].</a:t>
            </a:r>
            <a:r>
              <a:rPr lang="en-US" altLang="zh-TW" sz="2000" i="1" dirty="0" err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col</a:t>
            </a:r>
            <a:r>
              <a:rPr lang="en-US" altLang="zh-TW" sz="2000" i="1" dirty="0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; </a:t>
            </a:r>
            <a:r>
              <a:rPr lang="en-US" altLang="zh-TW" sz="2000" i="1" dirty="0" err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i</a:t>
            </a:r>
            <a:r>
              <a:rPr lang="en-US" altLang="zh-TW" sz="2000" i="1" dirty="0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++)</a:t>
            </a:r>
            <a:br>
              <a:rPr lang="en-US" altLang="zh-TW" sz="2000" i="1" dirty="0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</a:br>
            <a:r>
              <a:rPr lang="en-US" altLang="zh-TW" sz="2000" i="1" dirty="0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        /* transpose by columns in a */</a:t>
            </a:r>
            <a:br>
              <a:rPr lang="en-US" altLang="zh-TW" sz="2000" i="1" dirty="0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</a:br>
            <a:r>
              <a:rPr lang="en-US" altLang="zh-TW" sz="2000" i="1" dirty="0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              for( j = 1; j &lt;=  n; j++)</a:t>
            </a:r>
            <a:br>
              <a:rPr lang="en-US" altLang="zh-TW" sz="2000" i="1" dirty="0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</a:br>
            <a:r>
              <a:rPr lang="en-US" altLang="zh-TW" sz="2000" i="1" dirty="0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              /*  find elements from the current column */</a:t>
            </a:r>
            <a:br>
              <a:rPr lang="en-US" altLang="zh-TW" sz="2000" i="1" dirty="0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</a:br>
            <a:r>
              <a:rPr lang="en-US" altLang="zh-TW" sz="2000" i="1" dirty="0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              if (a[j].</a:t>
            </a:r>
            <a:r>
              <a:rPr lang="en-US" altLang="zh-TW" sz="2000" i="1" dirty="0" err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col</a:t>
            </a:r>
            <a:r>
              <a:rPr lang="en-US" altLang="zh-TW" sz="2000" i="1" dirty="0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 == </a:t>
            </a:r>
            <a:r>
              <a:rPr lang="en-US" altLang="zh-TW" sz="2000" i="1" dirty="0" err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i</a:t>
            </a:r>
            <a:r>
              <a:rPr lang="en-US" altLang="zh-TW" sz="2000" i="1" dirty="0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) {</a:t>
            </a:r>
            <a:br>
              <a:rPr lang="en-US" altLang="zh-TW" sz="2000" i="1" dirty="0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</a:br>
            <a:r>
              <a:rPr lang="en-US" altLang="zh-TW" sz="2000" i="1" dirty="0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             /* element is in current column, add it to b */</a:t>
            </a:r>
          </a:p>
        </p:txBody>
      </p:sp>
      <p:pic>
        <p:nvPicPr>
          <p:cNvPr id="4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>
                <a:ea typeface="PMingLiU" pitchFamily="18" charset="-120"/>
              </a:rPr>
              <a:t>Arrays</a:t>
            </a:r>
          </a:p>
        </p:txBody>
      </p:sp>
      <p:sp>
        <p:nvSpPr>
          <p:cNvPr id="51203" name="Text Box 3"/>
          <p:cNvSpPr txBox="1">
            <a:spLocks noChangeArrowheads="1"/>
          </p:cNvSpPr>
          <p:nvPr/>
        </p:nvSpPr>
        <p:spPr bwMode="auto">
          <a:xfrm>
            <a:off x="1431925" y="1795463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kumimoji="1" lang="en-US">
              <a:ea typeface="PMingLiU" pitchFamily="18" charset="-120"/>
            </a:endParaRPr>
          </a:p>
        </p:txBody>
      </p:sp>
      <p:sp>
        <p:nvSpPr>
          <p:cNvPr id="51204" name="Text Box 4"/>
          <p:cNvSpPr txBox="1">
            <a:spLocks noChangeArrowheads="1"/>
          </p:cNvSpPr>
          <p:nvPr/>
        </p:nvSpPr>
        <p:spPr bwMode="auto">
          <a:xfrm>
            <a:off x="1143000" y="2133600"/>
            <a:ext cx="6838950" cy="301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kumimoji="1" lang="en-US" altLang="zh-TW">
                <a:ea typeface="PMingLiU" pitchFamily="18" charset="-120"/>
              </a:rPr>
              <a:t>Array: a set of pairs (</a:t>
            </a:r>
            <a:r>
              <a:rPr kumimoji="1" lang="en-US" altLang="zh-TW">
                <a:solidFill>
                  <a:srgbClr val="009900"/>
                </a:solidFill>
              </a:rPr>
              <a:t>index</a:t>
            </a:r>
            <a:r>
              <a:rPr kumimoji="1" lang="en-US" altLang="zh-TW">
                <a:solidFill>
                  <a:srgbClr val="009900"/>
                </a:solidFill>
                <a:ea typeface="PMingLiU" pitchFamily="18" charset="-120"/>
              </a:rPr>
              <a:t> </a:t>
            </a:r>
            <a:r>
              <a:rPr kumimoji="1" lang="en-US" altLang="zh-TW">
                <a:ea typeface="PMingLiU" pitchFamily="18" charset="-120"/>
              </a:rPr>
              <a:t>and </a:t>
            </a:r>
            <a:r>
              <a:rPr kumimoji="1" lang="en-US" altLang="zh-TW">
                <a:solidFill>
                  <a:srgbClr val="009900"/>
                </a:solidFill>
                <a:ea typeface="PMingLiU" pitchFamily="18" charset="-120"/>
              </a:rPr>
              <a:t>value</a:t>
            </a:r>
            <a:r>
              <a:rPr kumimoji="1" lang="en-US" altLang="zh-TW">
                <a:ea typeface="PMingLiU" pitchFamily="18" charset="-120"/>
              </a:rPr>
              <a:t>)</a:t>
            </a:r>
            <a:endParaRPr kumimoji="1" lang="en-US" altLang="zh-TW">
              <a:solidFill>
                <a:srgbClr val="009900"/>
              </a:solidFill>
              <a:ea typeface="PMingLiU" pitchFamily="18" charset="-120"/>
            </a:endParaRPr>
          </a:p>
          <a:p>
            <a:endParaRPr kumimoji="1" lang="en-US" altLang="zh-TW">
              <a:ea typeface="PMingLiU" pitchFamily="18" charset="-120"/>
            </a:endParaRPr>
          </a:p>
          <a:p>
            <a:r>
              <a:rPr kumimoji="1" lang="en-US" altLang="zh-TW">
                <a:solidFill>
                  <a:srgbClr val="FF822D"/>
                </a:solidFill>
                <a:ea typeface="PMingLiU" pitchFamily="18" charset="-120"/>
              </a:rPr>
              <a:t>data structure</a:t>
            </a:r>
          </a:p>
          <a:p>
            <a:r>
              <a:rPr kumimoji="1" lang="en-US" altLang="zh-TW">
                <a:ea typeface="PMingLiU" pitchFamily="18" charset="-120"/>
              </a:rPr>
              <a:t>	For each index, there is a value associated with</a:t>
            </a:r>
          </a:p>
          <a:p>
            <a:r>
              <a:rPr kumimoji="1" lang="en-US" altLang="zh-TW">
                <a:ea typeface="PMingLiU" pitchFamily="18" charset="-120"/>
              </a:rPr>
              <a:t>            that index.</a:t>
            </a:r>
          </a:p>
          <a:p>
            <a:endParaRPr kumimoji="1" lang="en-US" altLang="zh-TW">
              <a:ea typeface="PMingLiU" pitchFamily="18" charset="-120"/>
            </a:endParaRPr>
          </a:p>
          <a:p>
            <a:r>
              <a:rPr kumimoji="1" lang="en-US" altLang="zh-TW">
                <a:solidFill>
                  <a:srgbClr val="FF822D"/>
                </a:solidFill>
                <a:ea typeface="PMingLiU" pitchFamily="18" charset="-120"/>
              </a:rPr>
              <a:t>representation (possible)</a:t>
            </a:r>
          </a:p>
          <a:p>
            <a:r>
              <a:rPr kumimoji="1" lang="en-US" altLang="zh-TW">
                <a:ea typeface="PMingLiU" pitchFamily="18" charset="-120"/>
              </a:rPr>
              <a:t>	implemented by using consecutive memory.</a:t>
            </a:r>
          </a:p>
        </p:txBody>
      </p:sp>
      <p:pic>
        <p:nvPicPr>
          <p:cNvPr id="5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752600"/>
            <a:ext cx="7696200" cy="4419600"/>
          </a:xfrm>
        </p:spPr>
        <p:txBody>
          <a:bodyPr>
            <a:normAutofit fontScale="90000"/>
          </a:bodyPr>
          <a:lstStyle/>
          <a:p>
            <a:r>
              <a:rPr lang="en-US" altLang="zh-TW" sz="1800" b="1" dirty="0">
                <a:ea typeface="PMingLiU" pitchFamily="18" charset="-120"/>
              </a:rPr>
              <a:t>    </a:t>
            </a:r>
            <a:r>
              <a:rPr lang="en-US" altLang="zh-TW" sz="1800" b="1" i="0" dirty="0">
                <a:ea typeface="PMingLiU" pitchFamily="18" charset="-120"/>
              </a:rPr>
              <a:t>Objects: </a:t>
            </a:r>
            <a:r>
              <a:rPr lang="en-US" altLang="zh-TW" sz="1800" i="0" dirty="0">
                <a:ea typeface="PMingLiU" pitchFamily="18" charset="-120"/>
              </a:rPr>
              <a:t>A set of pairs &lt;index, value&gt; where for each value of index   </a:t>
            </a:r>
            <a:br>
              <a:rPr lang="en-US" altLang="zh-TW" sz="1800" i="0" dirty="0">
                <a:ea typeface="PMingLiU" pitchFamily="18" charset="-120"/>
              </a:rPr>
            </a:br>
            <a:r>
              <a:rPr lang="en-US" altLang="zh-TW" sz="1800" i="0" dirty="0">
                <a:ea typeface="PMingLiU" pitchFamily="18" charset="-120"/>
              </a:rPr>
              <a:t>    there is a value from the set item. </a:t>
            </a:r>
            <a:r>
              <a:rPr lang="en-US" altLang="zh-TW" sz="1800" i="0" dirty="0">
                <a:solidFill>
                  <a:srgbClr val="FF3300"/>
                </a:solidFill>
                <a:ea typeface="PMingLiU" pitchFamily="18" charset="-120"/>
              </a:rPr>
              <a:t>Index</a:t>
            </a:r>
            <a:r>
              <a:rPr lang="en-US" altLang="zh-TW" sz="1800" i="0" dirty="0">
                <a:ea typeface="PMingLiU" pitchFamily="18" charset="-120"/>
              </a:rPr>
              <a:t> is a finite ordered set of one or  </a:t>
            </a:r>
            <a:br>
              <a:rPr lang="en-US" altLang="zh-TW" sz="1800" i="0" dirty="0">
                <a:ea typeface="PMingLiU" pitchFamily="18" charset="-120"/>
              </a:rPr>
            </a:br>
            <a:r>
              <a:rPr lang="en-US" altLang="zh-TW" sz="1800" i="0" dirty="0">
                <a:ea typeface="PMingLiU" pitchFamily="18" charset="-120"/>
              </a:rPr>
              <a:t>    more dimensions, for example, {0, … , n-1} for one dimension, </a:t>
            </a:r>
            <a:br>
              <a:rPr lang="en-US" altLang="zh-TW" sz="1800" i="0" dirty="0">
                <a:ea typeface="PMingLiU" pitchFamily="18" charset="-120"/>
              </a:rPr>
            </a:br>
            <a:r>
              <a:rPr lang="en-US" altLang="zh-TW" sz="1800" i="0" dirty="0">
                <a:ea typeface="PMingLiU" pitchFamily="18" charset="-120"/>
              </a:rPr>
              <a:t>   {(0,0),(0,1),(0,2),(1,0),(1,1),(1,2),(2,0),(2,1),(2,2)} for two dimensions,  </a:t>
            </a:r>
            <a:br>
              <a:rPr lang="en-US" altLang="zh-TW" sz="1800" i="0" dirty="0">
                <a:ea typeface="PMingLiU" pitchFamily="18" charset="-120"/>
              </a:rPr>
            </a:br>
            <a:r>
              <a:rPr lang="en-US" altLang="zh-TW" sz="1800" i="0" dirty="0">
                <a:ea typeface="PMingLiU" pitchFamily="18" charset="-120"/>
              </a:rPr>
              <a:t>   etc.</a:t>
            </a:r>
            <a:br>
              <a:rPr lang="en-US" altLang="zh-TW" sz="1800" i="0" dirty="0">
                <a:ea typeface="PMingLiU" pitchFamily="18" charset="-120"/>
              </a:rPr>
            </a:br>
            <a:r>
              <a:rPr lang="en-US" altLang="zh-TW" sz="1800" i="0" dirty="0">
                <a:ea typeface="PMingLiU" pitchFamily="18" charset="-120"/>
              </a:rPr>
              <a:t>   </a:t>
            </a:r>
            <a:r>
              <a:rPr lang="en-US" altLang="zh-TW" sz="1800" b="1" i="0" dirty="0">
                <a:ea typeface="PMingLiU" pitchFamily="18" charset="-120"/>
              </a:rPr>
              <a:t>Methods:</a:t>
            </a:r>
            <a:br>
              <a:rPr lang="en-US" altLang="zh-TW" sz="1800" b="1" i="0" dirty="0">
                <a:ea typeface="PMingLiU" pitchFamily="18" charset="-120"/>
              </a:rPr>
            </a:br>
            <a:r>
              <a:rPr lang="en-US" altLang="zh-TW" sz="1800" i="0" dirty="0">
                <a:ea typeface="PMingLiU" pitchFamily="18" charset="-120"/>
              </a:rPr>
              <a:t>   for all A </a:t>
            </a:r>
            <a:r>
              <a:rPr lang="en-US" altLang="zh-TW" sz="1800" i="0" dirty="0">
                <a:ea typeface="PMingLiU" pitchFamily="18" charset="-120"/>
                <a:sym typeface="Symbol" pitchFamily="18" charset="2"/>
              </a:rPr>
              <a:t></a:t>
            </a:r>
            <a:r>
              <a:rPr lang="en-US" altLang="zh-TW" sz="1800" i="0" dirty="0">
                <a:ea typeface="PMingLiU" pitchFamily="18" charset="-120"/>
                <a:sym typeface="UniversalMath1 BT" pitchFamily="18" charset="2"/>
              </a:rPr>
              <a:t> Array, </a:t>
            </a:r>
            <a:r>
              <a:rPr lang="en-US" altLang="zh-TW" sz="1800" i="0" dirty="0" err="1">
                <a:ea typeface="PMingLiU" pitchFamily="18" charset="-120"/>
                <a:sym typeface="UniversalMath1 BT" pitchFamily="18" charset="2"/>
              </a:rPr>
              <a:t>i</a:t>
            </a:r>
            <a:r>
              <a:rPr lang="en-US" altLang="zh-TW" sz="1800" i="0" dirty="0">
                <a:ea typeface="PMingLiU" pitchFamily="18" charset="-120"/>
                <a:sym typeface="UniversalMath1 BT" pitchFamily="18" charset="2"/>
              </a:rPr>
              <a:t> </a:t>
            </a:r>
            <a:r>
              <a:rPr lang="en-US" altLang="zh-TW" sz="1800" i="0" dirty="0">
                <a:ea typeface="PMingLiU" pitchFamily="18" charset="-120"/>
                <a:sym typeface="Symbol" pitchFamily="18" charset="2"/>
              </a:rPr>
              <a:t></a:t>
            </a:r>
            <a:r>
              <a:rPr lang="en-US" altLang="zh-TW" sz="1800" i="0" dirty="0">
                <a:ea typeface="PMingLiU" pitchFamily="18" charset="-120"/>
                <a:sym typeface="UniversalMath1 BT" pitchFamily="18" charset="2"/>
              </a:rPr>
              <a:t> index, x </a:t>
            </a:r>
            <a:r>
              <a:rPr lang="en-US" altLang="zh-TW" sz="1800" i="0" dirty="0">
                <a:ea typeface="PMingLiU" pitchFamily="18" charset="-120"/>
                <a:sym typeface="Symbol" pitchFamily="18" charset="2"/>
              </a:rPr>
              <a:t></a:t>
            </a:r>
            <a:r>
              <a:rPr lang="en-US" altLang="zh-TW" sz="1800" i="0" dirty="0">
                <a:ea typeface="PMingLiU" pitchFamily="18" charset="-120"/>
                <a:sym typeface="UniversalMath1 BT" pitchFamily="18" charset="2"/>
              </a:rPr>
              <a:t> item, j, size </a:t>
            </a:r>
            <a:r>
              <a:rPr lang="en-US" altLang="zh-TW" sz="1800" i="0" dirty="0">
                <a:ea typeface="PMingLiU" pitchFamily="18" charset="-120"/>
                <a:sym typeface="Symbol" pitchFamily="18" charset="2"/>
              </a:rPr>
              <a:t></a:t>
            </a:r>
            <a:r>
              <a:rPr lang="en-US" altLang="zh-TW" sz="1800" i="0" dirty="0">
                <a:ea typeface="PMingLiU" pitchFamily="18" charset="-120"/>
                <a:sym typeface="UniversalMath1 BT" pitchFamily="18" charset="2"/>
              </a:rPr>
              <a:t> integer</a:t>
            </a:r>
            <a:br>
              <a:rPr lang="en-US" altLang="zh-TW" sz="1800" i="0" dirty="0">
                <a:ea typeface="PMingLiU" pitchFamily="18" charset="-120"/>
                <a:sym typeface="UniversalMath1 BT" pitchFamily="18" charset="2"/>
              </a:rPr>
            </a:br>
            <a:r>
              <a:rPr lang="en-US" altLang="zh-TW" sz="1800" i="0" dirty="0">
                <a:ea typeface="PMingLiU" pitchFamily="18" charset="-120"/>
                <a:sym typeface="UniversalMath1 BT" pitchFamily="18" charset="2"/>
              </a:rPr>
              <a:t>   Array Create(j, list)   ::= </a:t>
            </a:r>
            <a:r>
              <a:rPr lang="en-US" altLang="zh-TW" sz="1800" b="1" i="0" dirty="0">
                <a:ea typeface="PMingLiU" pitchFamily="18" charset="-120"/>
                <a:sym typeface="UniversalMath1 BT" pitchFamily="18" charset="2"/>
              </a:rPr>
              <a:t>return </a:t>
            </a:r>
            <a:r>
              <a:rPr lang="en-US" altLang="zh-TW" sz="1800" i="0" dirty="0">
                <a:ea typeface="PMingLiU" pitchFamily="18" charset="-120"/>
                <a:sym typeface="UniversalMath1 BT" pitchFamily="18" charset="2"/>
              </a:rPr>
              <a:t>an array of  </a:t>
            </a:r>
            <a:r>
              <a:rPr lang="en-US" altLang="zh-TW" sz="1800" i="0" dirty="0">
                <a:solidFill>
                  <a:srgbClr val="FF3300"/>
                </a:solidFill>
                <a:ea typeface="PMingLiU" pitchFamily="18" charset="-120"/>
                <a:sym typeface="UniversalMath1 BT" pitchFamily="18" charset="2"/>
              </a:rPr>
              <a:t>j dimensions</a:t>
            </a:r>
            <a:r>
              <a:rPr lang="en-US" altLang="zh-TW" sz="1800" i="0" dirty="0">
                <a:ea typeface="PMingLiU" pitchFamily="18" charset="-120"/>
                <a:sym typeface="UniversalMath1 BT" pitchFamily="18" charset="2"/>
              </a:rPr>
              <a:t> where </a:t>
            </a:r>
            <a:r>
              <a:rPr lang="en-US" altLang="zh-TW" sz="1800" i="0" dirty="0">
                <a:solidFill>
                  <a:srgbClr val="FF3300"/>
                </a:solidFill>
                <a:ea typeface="PMingLiU" pitchFamily="18" charset="-120"/>
                <a:sym typeface="UniversalMath1 BT" pitchFamily="18" charset="2"/>
              </a:rPr>
              <a:t>list</a:t>
            </a:r>
            <a:r>
              <a:rPr lang="en-US" altLang="zh-TW" sz="1800" i="0" dirty="0">
                <a:ea typeface="PMingLiU" pitchFamily="18" charset="-120"/>
                <a:sym typeface="UniversalMath1 BT" pitchFamily="18" charset="2"/>
              </a:rPr>
              <a:t> is a  </a:t>
            </a:r>
            <a:br>
              <a:rPr lang="en-US" altLang="zh-TW" sz="1800" i="0" dirty="0">
                <a:ea typeface="PMingLiU" pitchFamily="18" charset="-120"/>
                <a:sym typeface="UniversalMath1 BT" pitchFamily="18" charset="2"/>
              </a:rPr>
            </a:br>
            <a:r>
              <a:rPr lang="en-US" altLang="zh-TW" sz="1800" i="0" dirty="0">
                <a:ea typeface="PMingLiU" pitchFamily="18" charset="-120"/>
                <a:sym typeface="UniversalMath1 BT" pitchFamily="18" charset="2"/>
              </a:rPr>
              <a:t>                                           </a:t>
            </a:r>
            <a:r>
              <a:rPr lang="en-US" altLang="zh-TW" sz="1800" i="0" dirty="0">
                <a:solidFill>
                  <a:srgbClr val="FF3300"/>
                </a:solidFill>
                <a:ea typeface="PMingLiU" pitchFamily="18" charset="-120"/>
                <a:sym typeface="UniversalMath1 BT" pitchFamily="18" charset="2"/>
              </a:rPr>
              <a:t>j-</a:t>
            </a:r>
            <a:r>
              <a:rPr lang="en-US" altLang="zh-TW" sz="1800" i="0" dirty="0" err="1">
                <a:solidFill>
                  <a:srgbClr val="FF3300"/>
                </a:solidFill>
                <a:ea typeface="PMingLiU" pitchFamily="18" charset="-120"/>
                <a:sym typeface="UniversalMath1 BT" pitchFamily="18" charset="2"/>
              </a:rPr>
              <a:t>tuple</a:t>
            </a:r>
            <a:r>
              <a:rPr lang="en-US" altLang="zh-TW" sz="1800" i="0" dirty="0">
                <a:ea typeface="PMingLiU" pitchFamily="18" charset="-120"/>
                <a:sym typeface="UniversalMath1 BT" pitchFamily="18" charset="2"/>
              </a:rPr>
              <a:t> whose </a:t>
            </a:r>
            <a:r>
              <a:rPr lang="en-US" altLang="zh-TW" sz="1800" i="0" dirty="0" err="1">
                <a:solidFill>
                  <a:srgbClr val="FF3300"/>
                </a:solidFill>
                <a:ea typeface="PMingLiU" pitchFamily="18" charset="-120"/>
                <a:sym typeface="UniversalMath1 BT" pitchFamily="18" charset="2"/>
              </a:rPr>
              <a:t>kth</a:t>
            </a:r>
            <a:r>
              <a:rPr lang="en-US" altLang="zh-TW" sz="1800" i="0" dirty="0">
                <a:solidFill>
                  <a:srgbClr val="FF3300"/>
                </a:solidFill>
                <a:ea typeface="PMingLiU" pitchFamily="18" charset="-120"/>
                <a:sym typeface="UniversalMath1 BT" pitchFamily="18" charset="2"/>
              </a:rPr>
              <a:t> element</a:t>
            </a:r>
            <a:r>
              <a:rPr lang="en-US" altLang="zh-TW" sz="1800" i="0" dirty="0">
                <a:ea typeface="PMingLiU" pitchFamily="18" charset="-120"/>
                <a:sym typeface="UniversalMath1 BT" pitchFamily="18" charset="2"/>
              </a:rPr>
              <a:t> is the </a:t>
            </a:r>
            <a:r>
              <a:rPr lang="en-US" altLang="zh-TW" sz="1800" i="0" dirty="0">
                <a:solidFill>
                  <a:srgbClr val="FF3300"/>
                </a:solidFill>
                <a:ea typeface="PMingLiU" pitchFamily="18" charset="-120"/>
                <a:sym typeface="UniversalMath1 BT" pitchFamily="18" charset="2"/>
              </a:rPr>
              <a:t>size</a:t>
            </a:r>
            <a:r>
              <a:rPr lang="en-US" altLang="zh-TW" sz="1800" i="0" dirty="0">
                <a:ea typeface="PMingLiU" pitchFamily="18" charset="-120"/>
                <a:sym typeface="UniversalMath1 BT" pitchFamily="18" charset="2"/>
              </a:rPr>
              <a:t> of the         </a:t>
            </a:r>
            <a:br>
              <a:rPr lang="en-US" altLang="zh-TW" sz="1800" i="0" dirty="0">
                <a:ea typeface="PMingLiU" pitchFamily="18" charset="-120"/>
                <a:sym typeface="UniversalMath1 BT" pitchFamily="18" charset="2"/>
              </a:rPr>
            </a:br>
            <a:r>
              <a:rPr lang="en-US" altLang="zh-TW" sz="1800" i="0" dirty="0">
                <a:ea typeface="PMingLiU" pitchFamily="18" charset="-120"/>
                <a:sym typeface="UniversalMath1 BT" pitchFamily="18" charset="2"/>
              </a:rPr>
              <a:t>                                           </a:t>
            </a:r>
            <a:r>
              <a:rPr lang="en-US" altLang="zh-TW" sz="1800" i="0" dirty="0" err="1">
                <a:solidFill>
                  <a:srgbClr val="FF3300"/>
                </a:solidFill>
                <a:ea typeface="PMingLiU" pitchFamily="18" charset="-120"/>
                <a:sym typeface="UniversalMath1 BT" pitchFamily="18" charset="2"/>
              </a:rPr>
              <a:t>kth</a:t>
            </a:r>
            <a:r>
              <a:rPr lang="en-US" altLang="zh-TW" sz="1800" i="0" dirty="0">
                <a:ea typeface="PMingLiU" pitchFamily="18" charset="-120"/>
                <a:sym typeface="UniversalMath1 BT" pitchFamily="18" charset="2"/>
              </a:rPr>
              <a:t> dimension. Items are undefined. </a:t>
            </a:r>
            <a:r>
              <a:rPr lang="en-US" altLang="zh-TW" sz="1800" i="0" dirty="0">
                <a:ea typeface="PMingLiU" pitchFamily="18" charset="-120"/>
              </a:rPr>
              <a:t/>
            </a:r>
            <a:br>
              <a:rPr lang="en-US" altLang="zh-TW" sz="1800" i="0" dirty="0">
                <a:ea typeface="PMingLiU" pitchFamily="18" charset="-120"/>
              </a:rPr>
            </a:br>
            <a:r>
              <a:rPr lang="en-US" altLang="zh-TW" sz="1800" i="0" dirty="0">
                <a:ea typeface="PMingLiU" pitchFamily="18" charset="-120"/>
              </a:rPr>
              <a:t>  Item Retrieve(A, </a:t>
            </a:r>
            <a:r>
              <a:rPr lang="en-US" altLang="zh-TW" sz="1800" i="0" dirty="0" err="1">
                <a:ea typeface="PMingLiU" pitchFamily="18" charset="-120"/>
              </a:rPr>
              <a:t>i</a:t>
            </a:r>
            <a:r>
              <a:rPr lang="en-US" altLang="zh-TW" sz="1800" i="0" dirty="0">
                <a:ea typeface="PMingLiU" pitchFamily="18" charset="-120"/>
              </a:rPr>
              <a:t>)    ::= </a:t>
            </a:r>
            <a:r>
              <a:rPr lang="en-US" altLang="zh-TW" sz="1800" b="1" i="0" dirty="0">
                <a:ea typeface="PMingLiU" pitchFamily="18" charset="-120"/>
              </a:rPr>
              <a:t>if</a:t>
            </a:r>
            <a:r>
              <a:rPr lang="en-US" altLang="zh-TW" sz="1800" i="0" dirty="0">
                <a:ea typeface="PMingLiU" pitchFamily="18" charset="-120"/>
              </a:rPr>
              <a:t> (</a:t>
            </a:r>
            <a:r>
              <a:rPr lang="en-US" altLang="zh-TW" sz="1800" i="0" dirty="0" err="1">
                <a:ea typeface="PMingLiU" pitchFamily="18" charset="-120"/>
              </a:rPr>
              <a:t>i</a:t>
            </a:r>
            <a:r>
              <a:rPr lang="en-US" altLang="zh-TW" sz="1800" i="0" dirty="0">
                <a:ea typeface="PMingLiU" pitchFamily="18" charset="-120"/>
              </a:rPr>
              <a:t> </a:t>
            </a:r>
            <a:r>
              <a:rPr lang="en-US" altLang="zh-TW" sz="1800" i="0" dirty="0">
                <a:ea typeface="PMingLiU" pitchFamily="18" charset="-120"/>
                <a:sym typeface="Symbol" pitchFamily="18" charset="2"/>
              </a:rPr>
              <a:t></a:t>
            </a:r>
            <a:r>
              <a:rPr lang="en-US" altLang="zh-TW" sz="1800" i="0" dirty="0">
                <a:ea typeface="PMingLiU" pitchFamily="18" charset="-120"/>
                <a:sym typeface="UniversalMath1 BT" pitchFamily="18" charset="2"/>
              </a:rPr>
              <a:t> index) </a:t>
            </a:r>
            <a:r>
              <a:rPr lang="en-US" altLang="zh-TW" sz="1800" b="1" i="0" dirty="0">
                <a:ea typeface="PMingLiU" pitchFamily="18" charset="-120"/>
                <a:sym typeface="UniversalMath1 BT" pitchFamily="18" charset="2"/>
              </a:rPr>
              <a:t>return </a:t>
            </a:r>
            <a:r>
              <a:rPr lang="en-US" altLang="zh-TW" sz="1800" i="0" dirty="0">
                <a:ea typeface="PMingLiU" pitchFamily="18" charset="-120"/>
                <a:sym typeface="UniversalMath1 BT" pitchFamily="18" charset="2"/>
              </a:rPr>
              <a:t>the item associated with </a:t>
            </a:r>
            <a:br>
              <a:rPr lang="en-US" altLang="zh-TW" sz="1800" i="0" dirty="0">
                <a:ea typeface="PMingLiU" pitchFamily="18" charset="-120"/>
                <a:sym typeface="UniversalMath1 BT" pitchFamily="18" charset="2"/>
              </a:rPr>
            </a:br>
            <a:r>
              <a:rPr lang="en-US" altLang="zh-TW" sz="1800" i="0" dirty="0">
                <a:ea typeface="PMingLiU" pitchFamily="18" charset="-120"/>
                <a:sym typeface="UniversalMath1 BT" pitchFamily="18" charset="2"/>
              </a:rPr>
              <a:t>                                         index value </a:t>
            </a:r>
            <a:r>
              <a:rPr lang="en-US" altLang="zh-TW" sz="1800" i="0" dirty="0" err="1">
                <a:ea typeface="PMingLiU" pitchFamily="18" charset="-120"/>
                <a:sym typeface="UniversalMath1 BT" pitchFamily="18" charset="2"/>
              </a:rPr>
              <a:t>i</a:t>
            </a:r>
            <a:r>
              <a:rPr lang="en-US" altLang="zh-TW" sz="1800" i="0" dirty="0">
                <a:ea typeface="PMingLiU" pitchFamily="18" charset="-120"/>
                <a:sym typeface="UniversalMath1 BT" pitchFamily="18" charset="2"/>
              </a:rPr>
              <a:t> in array A</a:t>
            </a:r>
            <a:br>
              <a:rPr lang="en-US" altLang="zh-TW" sz="1800" i="0" dirty="0">
                <a:ea typeface="PMingLiU" pitchFamily="18" charset="-120"/>
                <a:sym typeface="UniversalMath1 BT" pitchFamily="18" charset="2"/>
              </a:rPr>
            </a:br>
            <a:r>
              <a:rPr lang="en-US" altLang="zh-TW" sz="1800" i="0" dirty="0">
                <a:ea typeface="PMingLiU" pitchFamily="18" charset="-120"/>
                <a:sym typeface="UniversalMath1 BT" pitchFamily="18" charset="2"/>
              </a:rPr>
              <a:t>                                         </a:t>
            </a:r>
            <a:r>
              <a:rPr lang="en-US" altLang="zh-TW" sz="1800" b="1" i="0" dirty="0">
                <a:ea typeface="PMingLiU" pitchFamily="18" charset="-120"/>
                <a:sym typeface="UniversalMath1 BT" pitchFamily="18" charset="2"/>
              </a:rPr>
              <a:t>else return </a:t>
            </a:r>
            <a:r>
              <a:rPr lang="en-US" altLang="zh-TW" sz="1800" i="0" dirty="0">
                <a:ea typeface="PMingLiU" pitchFamily="18" charset="-120"/>
                <a:sym typeface="UniversalMath1 BT" pitchFamily="18" charset="2"/>
              </a:rPr>
              <a:t>error</a:t>
            </a:r>
            <a:br>
              <a:rPr lang="en-US" altLang="zh-TW" sz="1800" i="0" dirty="0">
                <a:ea typeface="PMingLiU" pitchFamily="18" charset="-120"/>
                <a:sym typeface="UniversalMath1 BT" pitchFamily="18" charset="2"/>
              </a:rPr>
            </a:br>
            <a:r>
              <a:rPr lang="en-US" altLang="zh-TW" sz="1800" i="0" dirty="0">
                <a:ea typeface="PMingLiU" pitchFamily="18" charset="-120"/>
                <a:sym typeface="UniversalMath1 BT" pitchFamily="18" charset="2"/>
              </a:rPr>
              <a:t>  Array Store(A, </a:t>
            </a:r>
            <a:r>
              <a:rPr lang="en-US" altLang="zh-TW" sz="1800" i="0" dirty="0" err="1">
                <a:ea typeface="PMingLiU" pitchFamily="18" charset="-120"/>
                <a:sym typeface="UniversalMath1 BT" pitchFamily="18" charset="2"/>
              </a:rPr>
              <a:t>i</a:t>
            </a:r>
            <a:r>
              <a:rPr lang="en-US" altLang="zh-TW" sz="1800" i="0" dirty="0">
                <a:ea typeface="PMingLiU" pitchFamily="18" charset="-120"/>
                <a:sym typeface="UniversalMath1 BT" pitchFamily="18" charset="2"/>
              </a:rPr>
              <a:t>, x)   ::= </a:t>
            </a:r>
            <a:r>
              <a:rPr lang="en-US" altLang="zh-TW" sz="1800" b="1" i="0" dirty="0">
                <a:ea typeface="PMingLiU" pitchFamily="18" charset="-120"/>
                <a:sym typeface="UniversalMath1 BT" pitchFamily="18" charset="2"/>
              </a:rPr>
              <a:t>if (</a:t>
            </a:r>
            <a:r>
              <a:rPr lang="en-US" altLang="zh-TW" sz="1800" i="0" dirty="0" err="1">
                <a:ea typeface="PMingLiU" pitchFamily="18" charset="-120"/>
                <a:sym typeface="UniversalMath1 BT" pitchFamily="18" charset="2"/>
              </a:rPr>
              <a:t>i</a:t>
            </a:r>
            <a:r>
              <a:rPr lang="en-US" altLang="zh-TW" sz="1800" i="0" dirty="0">
                <a:ea typeface="PMingLiU" pitchFamily="18" charset="-120"/>
                <a:sym typeface="UniversalMath1 BT" pitchFamily="18" charset="2"/>
              </a:rPr>
              <a:t> in index)</a:t>
            </a:r>
            <a:r>
              <a:rPr lang="en-US" altLang="zh-TW" sz="1800" b="1" i="0" dirty="0">
                <a:ea typeface="PMingLiU" pitchFamily="18" charset="-120"/>
                <a:sym typeface="UniversalMath1 BT" pitchFamily="18" charset="2"/>
              </a:rPr>
              <a:t/>
            </a:r>
            <a:br>
              <a:rPr lang="en-US" altLang="zh-TW" sz="1800" b="1" i="0" dirty="0">
                <a:ea typeface="PMingLiU" pitchFamily="18" charset="-120"/>
                <a:sym typeface="UniversalMath1 BT" pitchFamily="18" charset="2"/>
              </a:rPr>
            </a:br>
            <a:r>
              <a:rPr lang="en-US" altLang="zh-TW" sz="1800" b="1" i="0" dirty="0">
                <a:ea typeface="PMingLiU" pitchFamily="18" charset="-120"/>
                <a:sym typeface="UniversalMath1 BT" pitchFamily="18" charset="2"/>
              </a:rPr>
              <a:t>                                          return </a:t>
            </a:r>
            <a:r>
              <a:rPr lang="en-US" altLang="zh-TW" sz="1800" i="0" dirty="0">
                <a:ea typeface="PMingLiU" pitchFamily="18" charset="-120"/>
                <a:sym typeface="UniversalMath1 BT" pitchFamily="18" charset="2"/>
              </a:rPr>
              <a:t>an array that is identical to array </a:t>
            </a:r>
            <a:r>
              <a:rPr lang="en-US" altLang="zh-TW" sz="1800" b="1" i="0" dirty="0">
                <a:ea typeface="PMingLiU" pitchFamily="18" charset="-120"/>
                <a:sym typeface="UniversalMath1 BT" pitchFamily="18" charset="2"/>
              </a:rPr>
              <a:t/>
            </a:r>
            <a:br>
              <a:rPr lang="en-US" altLang="zh-TW" sz="1800" b="1" i="0" dirty="0">
                <a:ea typeface="PMingLiU" pitchFamily="18" charset="-120"/>
                <a:sym typeface="UniversalMath1 BT" pitchFamily="18" charset="2"/>
              </a:rPr>
            </a:br>
            <a:r>
              <a:rPr lang="en-US" altLang="zh-TW" sz="1800" b="1" i="0" dirty="0">
                <a:ea typeface="PMingLiU" pitchFamily="18" charset="-120"/>
                <a:sym typeface="UniversalMath1 BT" pitchFamily="18" charset="2"/>
              </a:rPr>
              <a:t>                                          </a:t>
            </a:r>
            <a:r>
              <a:rPr lang="en-US" altLang="zh-TW" sz="1800" i="0" dirty="0">
                <a:ea typeface="PMingLiU" pitchFamily="18" charset="-120"/>
                <a:sym typeface="UniversalMath1 BT" pitchFamily="18" charset="2"/>
              </a:rPr>
              <a:t>A except the new pair &lt;</a:t>
            </a:r>
            <a:r>
              <a:rPr lang="en-US" altLang="zh-TW" sz="1800" i="0" dirty="0" err="1">
                <a:ea typeface="PMingLiU" pitchFamily="18" charset="-120"/>
                <a:sym typeface="UniversalMath1 BT" pitchFamily="18" charset="2"/>
              </a:rPr>
              <a:t>i</a:t>
            </a:r>
            <a:r>
              <a:rPr lang="en-US" altLang="zh-TW" sz="1800" i="0" dirty="0">
                <a:ea typeface="PMingLiU" pitchFamily="18" charset="-120"/>
                <a:sym typeface="UniversalMath1 BT" pitchFamily="18" charset="2"/>
              </a:rPr>
              <a:t>, x&gt; has been</a:t>
            </a:r>
            <a:r>
              <a:rPr lang="en-US" altLang="zh-TW" sz="1800" b="1" i="0" dirty="0">
                <a:ea typeface="PMingLiU" pitchFamily="18" charset="-120"/>
                <a:sym typeface="UniversalMath1 BT" pitchFamily="18" charset="2"/>
              </a:rPr>
              <a:t> </a:t>
            </a:r>
            <a:br>
              <a:rPr lang="en-US" altLang="zh-TW" sz="1800" b="1" i="0" dirty="0">
                <a:ea typeface="PMingLiU" pitchFamily="18" charset="-120"/>
                <a:sym typeface="UniversalMath1 BT" pitchFamily="18" charset="2"/>
              </a:rPr>
            </a:br>
            <a:r>
              <a:rPr lang="en-US" altLang="zh-TW" sz="1800" b="1" i="0" dirty="0">
                <a:ea typeface="PMingLiU" pitchFamily="18" charset="-120"/>
                <a:sym typeface="UniversalMath1 BT" pitchFamily="18" charset="2"/>
              </a:rPr>
              <a:t>                                         </a:t>
            </a:r>
            <a:r>
              <a:rPr lang="en-US" altLang="zh-TW" sz="1800" i="0" dirty="0">
                <a:ea typeface="PMingLiU" pitchFamily="18" charset="-120"/>
                <a:sym typeface="UniversalMath1 BT" pitchFamily="18" charset="2"/>
              </a:rPr>
              <a:t> inserted</a:t>
            </a:r>
            <a:r>
              <a:rPr lang="en-US" altLang="zh-TW" sz="1800" b="1" i="0" dirty="0">
                <a:ea typeface="PMingLiU" pitchFamily="18" charset="-120"/>
                <a:sym typeface="UniversalMath1 BT" pitchFamily="18" charset="2"/>
              </a:rPr>
              <a:t>  else return</a:t>
            </a:r>
            <a:r>
              <a:rPr lang="en-US" altLang="zh-TW" sz="1800" i="0" dirty="0">
                <a:ea typeface="PMingLiU" pitchFamily="18" charset="-120"/>
                <a:sym typeface="UniversalMath1 BT" pitchFamily="18" charset="2"/>
              </a:rPr>
              <a:t> error</a:t>
            </a:r>
            <a:r>
              <a:rPr lang="en-US" altLang="zh-TW" sz="1800" dirty="0">
                <a:ea typeface="PMingLiU" pitchFamily="18" charset="-120"/>
                <a:sym typeface="UniversalMath1 BT" pitchFamily="18" charset="2"/>
              </a:rPr>
              <a:t> </a:t>
            </a:r>
            <a:r>
              <a:rPr lang="en-US" altLang="zh-TW" sz="1800" b="1" dirty="0">
                <a:ea typeface="PMingLiU" pitchFamily="18" charset="-120"/>
                <a:sym typeface="UniversalMath1 BT" pitchFamily="18" charset="2"/>
              </a:rPr>
              <a:t> </a:t>
            </a:r>
            <a:endParaRPr lang="en-US" altLang="zh-TW" sz="1800" dirty="0">
              <a:ea typeface="PMingLiU" pitchFamily="18" charset="-120"/>
            </a:endParaRPr>
          </a:p>
        </p:txBody>
      </p:sp>
      <p:sp>
        <p:nvSpPr>
          <p:cNvPr id="52227" name="Rectangle 3"/>
          <p:cNvSpPr>
            <a:spLocks noChangeArrowheads="1"/>
          </p:cNvSpPr>
          <p:nvPr/>
        </p:nvSpPr>
        <p:spPr bwMode="auto">
          <a:xfrm>
            <a:off x="1219200" y="6858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en-US" altLang="zh-TW" sz="4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The Array </a:t>
            </a:r>
            <a:r>
              <a:rPr lang="en-US" altLang="zh-TW" sz="4000" i="1">
                <a:solidFill>
                  <a:srgbClr val="009900"/>
                </a:solidFill>
                <a:latin typeface="Georgia" pitchFamily="18" charset="0"/>
                <a:ea typeface="PMingLiU" pitchFamily="18" charset="-120"/>
              </a:rPr>
              <a:t>ADT</a:t>
            </a:r>
          </a:p>
        </p:txBody>
      </p:sp>
      <p:pic>
        <p:nvPicPr>
          <p:cNvPr id="4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>
                <a:ea typeface="PMingLiU" pitchFamily="18" charset="-120"/>
              </a:rPr>
              <a:t>Arrays in C</a:t>
            </a:r>
          </a:p>
        </p:txBody>
      </p:sp>
      <p:sp>
        <p:nvSpPr>
          <p:cNvPr id="53251" name="Text Box 1027"/>
          <p:cNvSpPr txBox="1">
            <a:spLocks noChangeArrowheads="1"/>
          </p:cNvSpPr>
          <p:nvPr/>
        </p:nvSpPr>
        <p:spPr bwMode="auto">
          <a:xfrm>
            <a:off x="1219200" y="2019300"/>
            <a:ext cx="6105525" cy="483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kumimoji="1" lang="en-US" altLang="zh-TW">
                <a:ea typeface="PMingLiU" pitchFamily="18" charset="-120"/>
              </a:rPr>
              <a:t>int list[5], *plist[5];</a:t>
            </a:r>
          </a:p>
          <a:p>
            <a:endParaRPr kumimoji="1" lang="en-US" altLang="zh-TW">
              <a:ea typeface="PMingLiU" pitchFamily="18" charset="-120"/>
            </a:endParaRPr>
          </a:p>
          <a:p>
            <a:r>
              <a:rPr kumimoji="1" lang="en-US" altLang="zh-TW">
                <a:ea typeface="PMingLiU" pitchFamily="18" charset="-120"/>
              </a:rPr>
              <a:t>list[5]: 	five integers</a:t>
            </a:r>
          </a:p>
          <a:p>
            <a:r>
              <a:rPr kumimoji="1" lang="en-US" altLang="zh-TW">
                <a:ea typeface="PMingLiU" pitchFamily="18" charset="-120"/>
              </a:rPr>
              <a:t>           	list[0], list[1], list[2], list[3], list[4]</a:t>
            </a:r>
          </a:p>
          <a:p>
            <a:r>
              <a:rPr kumimoji="1" lang="en-US" altLang="zh-TW">
                <a:ea typeface="PMingLiU" pitchFamily="18" charset="-120"/>
              </a:rPr>
              <a:t>*plist[5]: five pointers to integers</a:t>
            </a:r>
          </a:p>
          <a:p>
            <a:r>
              <a:rPr kumimoji="1" lang="en-US" altLang="zh-TW">
                <a:ea typeface="PMingLiU" pitchFamily="18" charset="-120"/>
              </a:rPr>
              <a:t>	plist[0], plist[1], plist[2], plist[3], plist[4]</a:t>
            </a:r>
          </a:p>
          <a:p>
            <a:endParaRPr kumimoji="1" lang="en-US" altLang="zh-TW">
              <a:ea typeface="PMingLiU" pitchFamily="18" charset="-120"/>
            </a:endParaRPr>
          </a:p>
          <a:p>
            <a:r>
              <a:rPr kumimoji="1" lang="en-US" altLang="zh-TW" b="1">
                <a:ea typeface="PMingLiU" pitchFamily="18" charset="-120"/>
              </a:rPr>
              <a:t>implementation of 1-D array</a:t>
            </a:r>
            <a:endParaRPr kumimoji="1" lang="en-US" altLang="zh-TW">
              <a:ea typeface="PMingLiU" pitchFamily="18" charset="-120"/>
            </a:endParaRPr>
          </a:p>
          <a:p>
            <a:r>
              <a:rPr kumimoji="1" lang="en-US" altLang="zh-TW">
                <a:ea typeface="PMingLiU" pitchFamily="18" charset="-120"/>
              </a:rPr>
              <a:t>	list[0]		base address = </a:t>
            </a:r>
            <a:r>
              <a:rPr kumimoji="1" lang="en-US" altLang="zh-TW">
                <a:ea typeface="PMingLiU" pitchFamily="18" charset="-120"/>
                <a:sym typeface="Symbol" pitchFamily="18" charset="2"/>
              </a:rPr>
              <a:t></a:t>
            </a:r>
          </a:p>
          <a:p>
            <a:r>
              <a:rPr kumimoji="1" lang="en-US" altLang="zh-TW">
                <a:ea typeface="PMingLiU" pitchFamily="18" charset="-120"/>
                <a:sym typeface="Symbol" pitchFamily="18" charset="2"/>
              </a:rPr>
              <a:t>	list[1]	 	 + sizeof(int)</a:t>
            </a:r>
          </a:p>
          <a:p>
            <a:r>
              <a:rPr kumimoji="1" lang="en-US" altLang="zh-TW">
                <a:ea typeface="PMingLiU" pitchFamily="18" charset="-120"/>
                <a:sym typeface="Symbol" pitchFamily="18" charset="2"/>
              </a:rPr>
              <a:t>	list[2]	 	 + 2*sizeof(int)</a:t>
            </a:r>
          </a:p>
          <a:p>
            <a:r>
              <a:rPr kumimoji="1" lang="en-US" altLang="zh-TW">
                <a:ea typeface="PMingLiU" pitchFamily="18" charset="-120"/>
                <a:sym typeface="Symbol" pitchFamily="18" charset="2"/>
              </a:rPr>
              <a:t>	list[3]	 	 + 3*sizeof(int)</a:t>
            </a:r>
          </a:p>
          <a:p>
            <a:r>
              <a:rPr kumimoji="1" lang="en-US" altLang="zh-TW">
                <a:ea typeface="PMingLiU" pitchFamily="18" charset="-120"/>
                <a:sym typeface="Symbol" pitchFamily="18" charset="2"/>
              </a:rPr>
              <a:t>	list[4]	 	 + 4*size(int)</a:t>
            </a:r>
          </a:p>
        </p:txBody>
      </p:sp>
      <p:pic>
        <p:nvPicPr>
          <p:cNvPr id="4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>
                <a:ea typeface="PMingLiU" pitchFamily="18" charset="-120"/>
              </a:rPr>
              <a:t>Arrays in C (cont’d) </a:t>
            </a:r>
          </a:p>
        </p:txBody>
      </p:sp>
      <p:sp>
        <p:nvSpPr>
          <p:cNvPr id="54275" name="Text Box 3"/>
          <p:cNvSpPr txBox="1">
            <a:spLocks noChangeArrowheads="1"/>
          </p:cNvSpPr>
          <p:nvPr/>
        </p:nvSpPr>
        <p:spPr bwMode="auto">
          <a:xfrm>
            <a:off x="762000" y="1954213"/>
            <a:ext cx="7010400" cy="301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kumimoji="1" lang="en-US" altLang="zh-TW">
                <a:ea typeface="PMingLiU" pitchFamily="18" charset="-120"/>
              </a:rPr>
              <a:t>Compare </a:t>
            </a:r>
            <a:r>
              <a:rPr kumimoji="1" lang="en-US" altLang="zh-TW">
                <a:solidFill>
                  <a:srgbClr val="FF3300"/>
                </a:solidFill>
              </a:rPr>
              <a:t>int *list1</a:t>
            </a:r>
            <a:r>
              <a:rPr kumimoji="1" lang="en-US" altLang="zh-TW">
                <a:ea typeface="PMingLiU" pitchFamily="18" charset="-120"/>
              </a:rPr>
              <a:t> and </a:t>
            </a:r>
            <a:r>
              <a:rPr kumimoji="1" lang="en-US" altLang="zh-TW">
                <a:solidFill>
                  <a:srgbClr val="FF3300"/>
                </a:solidFill>
                <a:ea typeface="PMingLiU" pitchFamily="18" charset="-120"/>
              </a:rPr>
              <a:t>int list2[5]</a:t>
            </a:r>
            <a:r>
              <a:rPr kumimoji="1" lang="en-US" altLang="zh-TW">
                <a:ea typeface="PMingLiU" pitchFamily="18" charset="-120"/>
              </a:rPr>
              <a:t> in C.</a:t>
            </a:r>
          </a:p>
          <a:p>
            <a:r>
              <a:rPr kumimoji="1" lang="en-US" altLang="zh-TW">
                <a:ea typeface="PMingLiU" pitchFamily="18" charset="-120"/>
              </a:rPr>
              <a:t>	Same:	list1 and list2 are </a:t>
            </a:r>
            <a:r>
              <a:rPr kumimoji="1" lang="en-US" altLang="zh-TW">
                <a:solidFill>
                  <a:srgbClr val="009900"/>
                </a:solidFill>
                <a:ea typeface="PMingLiU" pitchFamily="18" charset="-120"/>
              </a:rPr>
              <a:t>pointers.</a:t>
            </a:r>
          </a:p>
          <a:p>
            <a:r>
              <a:rPr kumimoji="1" lang="en-US" altLang="zh-TW">
                <a:ea typeface="PMingLiU" pitchFamily="18" charset="-120"/>
              </a:rPr>
              <a:t>	Difference:	list2 reserves </a:t>
            </a:r>
            <a:r>
              <a:rPr kumimoji="1" lang="en-US" altLang="zh-TW">
                <a:solidFill>
                  <a:srgbClr val="009900"/>
                </a:solidFill>
                <a:ea typeface="PMingLiU" pitchFamily="18" charset="-120"/>
              </a:rPr>
              <a:t>five locations</a:t>
            </a:r>
            <a:r>
              <a:rPr kumimoji="1" lang="en-US" altLang="zh-TW">
                <a:ea typeface="PMingLiU" pitchFamily="18" charset="-120"/>
              </a:rPr>
              <a:t>.</a:t>
            </a:r>
          </a:p>
          <a:p>
            <a:endParaRPr kumimoji="1" lang="en-US" altLang="zh-TW">
              <a:ea typeface="PMingLiU" pitchFamily="18" charset="-120"/>
            </a:endParaRPr>
          </a:p>
          <a:p>
            <a:r>
              <a:rPr kumimoji="1" lang="en-US" altLang="zh-TW">
                <a:ea typeface="PMingLiU" pitchFamily="18" charset="-120"/>
              </a:rPr>
              <a:t>Notations:</a:t>
            </a:r>
          </a:p>
          <a:p>
            <a:r>
              <a:rPr kumimoji="1" lang="en-US" altLang="zh-TW">
                <a:ea typeface="PMingLiU" pitchFamily="18" charset="-120"/>
              </a:rPr>
              <a:t>	list2 - a pointer to list2[0]</a:t>
            </a:r>
          </a:p>
          <a:p>
            <a:r>
              <a:rPr kumimoji="1" lang="en-US" altLang="zh-TW">
                <a:ea typeface="PMingLiU" pitchFamily="18" charset="-120"/>
              </a:rPr>
              <a:t>	(list2 + i) - a pointer to list2[i] </a:t>
            </a:r>
            <a:r>
              <a:rPr kumimoji="1" lang="en-US" altLang="zh-TW">
                <a:solidFill>
                  <a:srgbClr val="009900"/>
                </a:solidFill>
                <a:ea typeface="PMingLiU" pitchFamily="18" charset="-120"/>
              </a:rPr>
              <a:t>(&amp;list2[i])</a:t>
            </a:r>
          </a:p>
          <a:p>
            <a:r>
              <a:rPr kumimoji="1" lang="en-US" altLang="zh-TW">
                <a:solidFill>
                  <a:schemeClr val="accent2"/>
                </a:solidFill>
                <a:ea typeface="PMingLiU" pitchFamily="18" charset="-120"/>
              </a:rPr>
              <a:t>	</a:t>
            </a:r>
            <a:r>
              <a:rPr kumimoji="1" lang="en-US" altLang="zh-TW">
                <a:ea typeface="PMingLiU" pitchFamily="18" charset="-120"/>
              </a:rPr>
              <a:t>*(list2 + i) - </a:t>
            </a:r>
            <a:r>
              <a:rPr kumimoji="1" lang="en-US" altLang="zh-TW">
                <a:solidFill>
                  <a:srgbClr val="009900"/>
                </a:solidFill>
                <a:ea typeface="PMingLiU" pitchFamily="18" charset="-120"/>
              </a:rPr>
              <a:t>list2[i]</a:t>
            </a:r>
          </a:p>
        </p:txBody>
      </p:sp>
      <p:pic>
        <p:nvPicPr>
          <p:cNvPr id="4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ChangeArrowheads="1"/>
          </p:cNvSpPr>
          <p:nvPr/>
        </p:nvSpPr>
        <p:spPr bwMode="auto">
          <a:xfrm>
            <a:off x="2395538" y="1401763"/>
            <a:ext cx="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endParaRPr kumimoji="1" lang="en-US">
              <a:ea typeface="PMingLiU" pitchFamily="18" charset="-120"/>
            </a:endParaRPr>
          </a:p>
        </p:txBody>
      </p:sp>
      <p:graphicFrame>
        <p:nvGraphicFramePr>
          <p:cNvPr id="56323" name="Object 3"/>
          <p:cNvGraphicFramePr>
            <a:graphicFrameLocks noChangeAspect="1"/>
          </p:cNvGraphicFramePr>
          <p:nvPr/>
        </p:nvGraphicFramePr>
        <p:xfrm>
          <a:off x="4114800" y="3429000"/>
          <a:ext cx="155575" cy="923925"/>
        </p:xfrm>
        <a:graphic>
          <a:graphicData uri="http://schemas.openxmlformats.org/presentationml/2006/ole">
            <p:oleObj spid="_x0000_s1026" name="文件" r:id="rId3" imgW="156960" imgH="924480" progId="Word.Document.8">
              <p:embed/>
            </p:oleObj>
          </a:graphicData>
        </a:graphic>
      </p:graphicFrame>
      <p:graphicFrame>
        <p:nvGraphicFramePr>
          <p:cNvPr id="56324" name="Object 4"/>
          <p:cNvGraphicFramePr>
            <a:graphicFrameLocks noChangeAspect="1"/>
          </p:cNvGraphicFramePr>
          <p:nvPr/>
        </p:nvGraphicFramePr>
        <p:xfrm>
          <a:off x="4724400" y="2514600"/>
          <a:ext cx="3798888" cy="3175000"/>
        </p:xfrm>
        <a:graphic>
          <a:graphicData uri="http://schemas.openxmlformats.org/presentationml/2006/ole">
            <p:oleObj spid="_x0000_s1027" name="Document" r:id="rId4" imgW="4571280" imgH="4242600" progId="Word.Document.8">
              <p:embed/>
            </p:oleObj>
          </a:graphicData>
        </a:graphic>
      </p:graphicFrame>
      <p:sp>
        <p:nvSpPr>
          <p:cNvPr id="56327" name="Rectangle 7"/>
          <p:cNvSpPr>
            <a:spLocks noChangeArrowheads="1"/>
          </p:cNvSpPr>
          <p:nvPr/>
        </p:nvSpPr>
        <p:spPr bwMode="auto">
          <a:xfrm>
            <a:off x="304800" y="2133600"/>
            <a:ext cx="4343400" cy="397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TW" sz="2000">
                <a:ea typeface="PMingLiU" pitchFamily="18" charset="-120"/>
              </a:rPr>
              <a:t>Example: </a:t>
            </a:r>
          </a:p>
          <a:p>
            <a:pPr>
              <a:spcBef>
                <a:spcPct val="50000"/>
              </a:spcBef>
            </a:pPr>
            <a:r>
              <a:rPr kumimoji="1" lang="en-US" altLang="zh-TW" sz="1800" b="1" i="1">
                <a:ea typeface="PMingLiU" pitchFamily="18" charset="-120"/>
              </a:rPr>
              <a:t>int one[] = {0, 1, 2, 3, 4}; //Goal: print out address and value</a:t>
            </a:r>
          </a:p>
          <a:p>
            <a:pPr>
              <a:spcBef>
                <a:spcPct val="50000"/>
              </a:spcBef>
            </a:pPr>
            <a:r>
              <a:rPr kumimoji="1" lang="en-US" altLang="zh-TW" sz="1800" b="1" i="1">
                <a:ea typeface="PMingLiU" pitchFamily="18" charset="-120"/>
              </a:rPr>
              <a:t>void print1(int *ptr, int rows)</a:t>
            </a:r>
          </a:p>
          <a:p>
            <a:pPr>
              <a:spcBef>
                <a:spcPct val="50000"/>
              </a:spcBef>
            </a:pPr>
            <a:r>
              <a:rPr kumimoji="1" lang="en-US" altLang="zh-TW" sz="1800" b="1" i="1">
                <a:ea typeface="PMingLiU" pitchFamily="18" charset="-120"/>
              </a:rPr>
              <a:t>{</a:t>
            </a:r>
          </a:p>
          <a:p>
            <a:pPr>
              <a:spcBef>
                <a:spcPct val="50000"/>
              </a:spcBef>
            </a:pPr>
            <a:r>
              <a:rPr kumimoji="1" lang="en-US" altLang="zh-TW" sz="1800" b="1" i="1">
                <a:ea typeface="PMingLiU" pitchFamily="18" charset="-120"/>
              </a:rPr>
              <a:t>  printf(“Address Contents\n”);  </a:t>
            </a:r>
          </a:p>
          <a:p>
            <a:pPr>
              <a:spcBef>
                <a:spcPct val="50000"/>
              </a:spcBef>
            </a:pPr>
            <a:r>
              <a:rPr kumimoji="1" lang="en-US" altLang="zh-TW" sz="1800" b="1" i="1">
                <a:ea typeface="PMingLiU" pitchFamily="18" charset="-120"/>
              </a:rPr>
              <a:t>  for (i=0; i &lt; rows; i++)</a:t>
            </a:r>
          </a:p>
          <a:p>
            <a:pPr>
              <a:spcBef>
                <a:spcPct val="50000"/>
              </a:spcBef>
            </a:pPr>
            <a:r>
              <a:rPr kumimoji="1" lang="en-US" altLang="zh-TW" sz="1800" b="1" i="1">
                <a:ea typeface="PMingLiU" pitchFamily="18" charset="-120"/>
              </a:rPr>
              <a:t>  printf(“%8u%5d\n”, ptr+i, *(ptr+i));</a:t>
            </a:r>
          </a:p>
          <a:p>
            <a:pPr>
              <a:spcBef>
                <a:spcPct val="50000"/>
              </a:spcBef>
            </a:pPr>
            <a:r>
              <a:rPr kumimoji="1" lang="en-US" altLang="zh-TW" sz="1800" b="1" i="1">
                <a:ea typeface="PMingLiU" pitchFamily="18" charset="-120"/>
              </a:rPr>
              <a:t>  printf(“\n”);</a:t>
            </a:r>
          </a:p>
          <a:p>
            <a:pPr>
              <a:spcBef>
                <a:spcPct val="50000"/>
              </a:spcBef>
            </a:pPr>
            <a:r>
              <a:rPr kumimoji="1" lang="en-US" altLang="zh-TW" sz="1800" b="1" i="1">
                <a:ea typeface="PMingLiU" pitchFamily="18" charset="-120"/>
              </a:rPr>
              <a:t>}</a:t>
            </a:r>
          </a:p>
        </p:txBody>
      </p:sp>
      <p:sp>
        <p:nvSpPr>
          <p:cNvPr id="56328" name="Rectangle 8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zh-TW">
                <a:ea typeface="PMingLiU" pitchFamily="18" charset="-120"/>
              </a:rPr>
              <a:t>Example </a:t>
            </a:r>
          </a:p>
        </p:txBody>
      </p:sp>
      <p:pic>
        <p:nvPicPr>
          <p:cNvPr id="7" name="Picture 2" descr="RIMT University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3491" name="Object 3"/>
          <p:cNvGraphicFramePr>
            <a:graphicFrameLocks noChangeAspect="1"/>
          </p:cNvGraphicFramePr>
          <p:nvPr/>
        </p:nvGraphicFramePr>
        <p:xfrm>
          <a:off x="4514850" y="3321050"/>
          <a:ext cx="112713" cy="214313"/>
        </p:xfrm>
        <a:graphic>
          <a:graphicData uri="http://schemas.openxmlformats.org/presentationml/2006/ole">
            <p:oleObj spid="_x0000_s2050" name="方程式" r:id="rId3" imgW="114120" imgH="215640" progId="Equation.3">
              <p:embed/>
            </p:oleObj>
          </a:graphicData>
        </a:graphic>
      </p:graphicFrame>
      <p:graphicFrame>
        <p:nvGraphicFramePr>
          <p:cNvPr id="63492" name="Object 4"/>
          <p:cNvGraphicFramePr>
            <a:graphicFrameLocks noChangeAspect="1"/>
          </p:cNvGraphicFramePr>
          <p:nvPr/>
        </p:nvGraphicFramePr>
        <p:xfrm>
          <a:off x="2667000" y="5181600"/>
          <a:ext cx="2895600" cy="479425"/>
        </p:xfrm>
        <a:graphic>
          <a:graphicData uri="http://schemas.openxmlformats.org/presentationml/2006/ole">
            <p:oleObj spid="_x0000_s2051" name="方程式" r:id="rId4" imgW="1447560" imgH="241200" progId="Equation.3">
              <p:embed/>
            </p:oleObj>
          </a:graphicData>
        </a:graphic>
      </p:graphicFrame>
      <p:sp>
        <p:nvSpPr>
          <p:cNvPr id="63493" name="Text Box 5"/>
          <p:cNvSpPr txBox="1">
            <a:spLocks noChangeArrowheads="1"/>
          </p:cNvSpPr>
          <p:nvPr/>
        </p:nvSpPr>
        <p:spPr bwMode="auto">
          <a:xfrm>
            <a:off x="1295400" y="5791200"/>
            <a:ext cx="72628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kumimoji="1" lang="en-US" altLang="zh-TW" dirty="0">
                <a:ea typeface="PMingLiU" pitchFamily="18" charset="-120"/>
              </a:rPr>
              <a:t>Polynomials  </a:t>
            </a:r>
            <a:r>
              <a:rPr kumimoji="1" lang="en-US" altLang="zh-TW" dirty="0">
                <a:solidFill>
                  <a:schemeClr val="tx2"/>
                </a:solidFill>
                <a:ea typeface="PMingLiU" pitchFamily="18" charset="-120"/>
              </a:rPr>
              <a:t>A(X)=3X</a:t>
            </a:r>
            <a:r>
              <a:rPr kumimoji="1" lang="en-US" altLang="zh-TW" baseline="30000" dirty="0">
                <a:solidFill>
                  <a:schemeClr val="tx2"/>
                </a:solidFill>
                <a:ea typeface="PMingLiU" pitchFamily="18" charset="-120"/>
              </a:rPr>
              <a:t>20</a:t>
            </a:r>
            <a:r>
              <a:rPr kumimoji="1" lang="en-US" altLang="zh-TW" dirty="0">
                <a:solidFill>
                  <a:schemeClr val="tx2"/>
                </a:solidFill>
                <a:ea typeface="PMingLiU" pitchFamily="18" charset="-120"/>
              </a:rPr>
              <a:t>+2X</a:t>
            </a:r>
            <a:r>
              <a:rPr kumimoji="1" lang="en-US" altLang="zh-TW" baseline="30000" dirty="0">
                <a:solidFill>
                  <a:schemeClr val="tx2"/>
                </a:solidFill>
                <a:ea typeface="PMingLiU" pitchFamily="18" charset="-120"/>
              </a:rPr>
              <a:t>5</a:t>
            </a:r>
            <a:r>
              <a:rPr kumimoji="1" lang="en-US" altLang="zh-TW" dirty="0">
                <a:solidFill>
                  <a:schemeClr val="tx2"/>
                </a:solidFill>
                <a:ea typeface="PMingLiU" pitchFamily="18" charset="-120"/>
              </a:rPr>
              <a:t>+4, B(X)=X</a:t>
            </a:r>
            <a:r>
              <a:rPr kumimoji="1" lang="en-US" altLang="zh-TW" baseline="30000" dirty="0">
                <a:solidFill>
                  <a:schemeClr val="tx2"/>
                </a:solidFill>
                <a:ea typeface="PMingLiU" pitchFamily="18" charset="-120"/>
              </a:rPr>
              <a:t>4</a:t>
            </a:r>
            <a:r>
              <a:rPr kumimoji="1" lang="en-US" altLang="zh-TW" dirty="0">
                <a:solidFill>
                  <a:schemeClr val="tx2"/>
                </a:solidFill>
                <a:ea typeface="PMingLiU" pitchFamily="18" charset="-120"/>
              </a:rPr>
              <a:t>+10X</a:t>
            </a:r>
            <a:r>
              <a:rPr kumimoji="1" lang="en-US" altLang="zh-TW" baseline="30000" dirty="0">
                <a:solidFill>
                  <a:schemeClr val="tx2"/>
                </a:solidFill>
                <a:ea typeface="PMingLiU" pitchFamily="18" charset="-120"/>
              </a:rPr>
              <a:t>3</a:t>
            </a:r>
            <a:r>
              <a:rPr kumimoji="1" lang="en-US" altLang="zh-TW" dirty="0">
                <a:solidFill>
                  <a:schemeClr val="tx2"/>
                </a:solidFill>
                <a:ea typeface="PMingLiU" pitchFamily="18" charset="-120"/>
              </a:rPr>
              <a:t>+3X</a:t>
            </a:r>
            <a:r>
              <a:rPr kumimoji="1" lang="en-US" altLang="zh-TW" baseline="30000" dirty="0">
                <a:solidFill>
                  <a:schemeClr val="tx2"/>
                </a:solidFill>
                <a:ea typeface="PMingLiU" pitchFamily="18" charset="-120"/>
              </a:rPr>
              <a:t>2</a:t>
            </a:r>
            <a:r>
              <a:rPr kumimoji="1" lang="en-US" altLang="zh-TW" dirty="0">
                <a:solidFill>
                  <a:schemeClr val="tx2"/>
                </a:solidFill>
                <a:ea typeface="PMingLiU" pitchFamily="18" charset="-120"/>
              </a:rPr>
              <a:t>+1</a:t>
            </a:r>
            <a:endParaRPr kumimoji="1" lang="en-US" altLang="zh-TW" dirty="0">
              <a:ea typeface="PMingLiU" pitchFamily="18" charset="-120"/>
            </a:endParaRPr>
          </a:p>
        </p:txBody>
      </p:sp>
      <p:sp>
        <p:nvSpPr>
          <p:cNvPr id="63494" name="Rectangle 6"/>
          <p:cNvSpPr>
            <a:spLocks noChangeArrowheads="1"/>
          </p:cNvSpPr>
          <p:nvPr/>
        </p:nvSpPr>
        <p:spPr bwMode="auto">
          <a:xfrm>
            <a:off x="990600" y="5791200"/>
            <a:ext cx="7620000" cy="533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3495" name="Rectangle 7"/>
          <p:cNvSpPr>
            <a:spLocks noChangeArrowheads="1"/>
          </p:cNvSpPr>
          <p:nvPr/>
        </p:nvSpPr>
        <p:spPr bwMode="auto">
          <a:xfrm>
            <a:off x="1219200" y="6858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en-US" altLang="zh-TW" sz="4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Other Data Structures </a:t>
            </a:r>
            <a:br>
              <a:rPr lang="en-US" altLang="zh-TW" sz="4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</a:br>
            <a:r>
              <a:rPr lang="en-US" altLang="zh-TW" sz="40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Based on Arrays</a:t>
            </a:r>
          </a:p>
        </p:txBody>
      </p:sp>
      <p:sp>
        <p:nvSpPr>
          <p:cNvPr id="63496" name="Text Box 8"/>
          <p:cNvSpPr txBox="1">
            <a:spLocks noChangeArrowheads="1"/>
          </p:cNvSpPr>
          <p:nvPr/>
        </p:nvSpPr>
        <p:spPr bwMode="auto">
          <a:xfrm>
            <a:off x="838200" y="1981200"/>
            <a:ext cx="7010400" cy="301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kumimoji="1" lang="en-US" altLang="zh-TW">
                <a:ea typeface="PMingLiU" pitchFamily="18" charset="-120"/>
              </a:rPr>
              <a:t>Arrays: </a:t>
            </a:r>
          </a:p>
          <a:p>
            <a:pPr lvl="1">
              <a:buFontTx/>
              <a:buChar char="•"/>
            </a:pPr>
            <a:r>
              <a:rPr kumimoji="1" lang="en-US" altLang="zh-TW">
                <a:ea typeface="PMingLiU" pitchFamily="18" charset="-120"/>
              </a:rPr>
              <a:t>Basic data structure</a:t>
            </a:r>
          </a:p>
          <a:p>
            <a:pPr lvl="1">
              <a:buFontTx/>
              <a:buChar char="•"/>
            </a:pPr>
            <a:r>
              <a:rPr kumimoji="1" lang="en-US" altLang="zh-TW">
                <a:ea typeface="PMingLiU" pitchFamily="18" charset="-120"/>
              </a:rPr>
              <a:t>May store any type of elements</a:t>
            </a:r>
          </a:p>
          <a:p>
            <a:endParaRPr kumimoji="1" lang="en-US" altLang="zh-TW">
              <a:ea typeface="PMingLiU" pitchFamily="18" charset="-120"/>
            </a:endParaRPr>
          </a:p>
          <a:p>
            <a:r>
              <a:rPr kumimoji="1" lang="en-US" altLang="zh-TW">
                <a:ea typeface="PMingLiU" pitchFamily="18" charset="-120"/>
              </a:rPr>
              <a:t>Polynomials: defined by a list of coefficients and exponents</a:t>
            </a:r>
          </a:p>
          <a:p>
            <a:r>
              <a:rPr kumimoji="1" lang="en-US" altLang="zh-TW">
                <a:ea typeface="PMingLiU" pitchFamily="18" charset="-120"/>
              </a:rPr>
              <a:t>- </a:t>
            </a:r>
            <a:r>
              <a:rPr kumimoji="1" lang="en-US" altLang="zh-TW" i="1">
                <a:ea typeface="PMingLiU" pitchFamily="18" charset="-120"/>
              </a:rPr>
              <a:t>degree</a:t>
            </a:r>
            <a:r>
              <a:rPr kumimoji="1" lang="en-US" altLang="zh-TW">
                <a:ea typeface="PMingLiU" pitchFamily="18" charset="-120"/>
              </a:rPr>
              <a:t> of polynomial = the largest exponent in a polynomial</a:t>
            </a:r>
          </a:p>
        </p:txBody>
      </p:sp>
      <p:pic>
        <p:nvPicPr>
          <p:cNvPr id="8" name="Picture 2" descr="RIMT University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Polynomial ADT</a:t>
            </a:r>
          </a:p>
        </p:txBody>
      </p:sp>
      <p:sp>
        <p:nvSpPr>
          <p:cNvPr id="95238" name="Rectangle 6"/>
          <p:cNvSpPr>
            <a:spLocks noChangeArrowheads="1"/>
          </p:cNvSpPr>
          <p:nvPr/>
        </p:nvSpPr>
        <p:spPr bwMode="auto">
          <a:xfrm>
            <a:off x="381000" y="2133600"/>
            <a:ext cx="7848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en-US" altLang="zh-TW" sz="1800" b="1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Objects</a:t>
            </a:r>
            <a:r>
              <a:rPr lang="en-US" altLang="zh-TW" sz="18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:                                                	a set of ordered pairs of &lt;</a:t>
            </a:r>
            <a:r>
              <a:rPr lang="en-US" altLang="zh-TW" sz="1800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e</a:t>
            </a:r>
            <a:r>
              <a:rPr lang="en-US" altLang="zh-TW" sz="1800" baseline="-25000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i</a:t>
            </a:r>
            <a:r>
              <a:rPr lang="en-US" altLang="zh-TW" sz="1800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,a</a:t>
            </a:r>
            <a:r>
              <a:rPr lang="en-US" altLang="zh-TW" sz="1800" baseline="-25000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i</a:t>
            </a:r>
            <a:r>
              <a:rPr lang="en-US" altLang="zh-TW" sz="18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&gt; </a:t>
            </a:r>
            <a:br>
              <a:rPr lang="en-US" altLang="zh-TW" sz="18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</a:br>
            <a:r>
              <a:rPr lang="en-US" altLang="zh-TW" sz="18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				where </a:t>
            </a:r>
            <a:r>
              <a:rPr lang="en-US" altLang="zh-TW" sz="1800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a</a:t>
            </a:r>
            <a:r>
              <a:rPr lang="en-US" altLang="zh-TW" sz="1800" baseline="-25000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i</a:t>
            </a:r>
            <a:r>
              <a:rPr lang="en-US" altLang="zh-TW" sz="18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 in </a:t>
            </a:r>
            <a:r>
              <a:rPr lang="en-US" altLang="zh-TW" sz="1800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Coefficients </a:t>
            </a:r>
            <a:r>
              <a:rPr lang="en-US" altLang="zh-TW" sz="18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and </a:t>
            </a:r>
            <a:br>
              <a:rPr lang="en-US" altLang="zh-TW" sz="18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</a:br>
            <a:r>
              <a:rPr lang="en-US" altLang="zh-TW" sz="18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				</a:t>
            </a:r>
            <a:r>
              <a:rPr lang="en-US" altLang="zh-TW" sz="1800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e</a:t>
            </a:r>
            <a:r>
              <a:rPr lang="en-US" altLang="zh-TW" sz="1800" baseline="-25000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i</a:t>
            </a:r>
            <a:r>
              <a:rPr lang="en-US" altLang="zh-TW" sz="18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 in</a:t>
            </a:r>
            <a:r>
              <a:rPr lang="en-US" altLang="zh-TW" sz="1800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 Exponents</a:t>
            </a:r>
            <a:r>
              <a:rPr lang="en-US" altLang="zh-TW" sz="18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,</a:t>
            </a:r>
            <a:r>
              <a:rPr lang="en-US" altLang="zh-TW" sz="1800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 e</a:t>
            </a:r>
            <a:r>
              <a:rPr lang="en-US" altLang="zh-TW" sz="1800" baseline="-25000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i</a:t>
            </a:r>
            <a:r>
              <a:rPr lang="en-US" altLang="zh-TW" sz="18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 are integers &gt;= 0</a:t>
            </a:r>
            <a:br>
              <a:rPr lang="en-US" altLang="zh-TW" sz="18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</a:br>
            <a:r>
              <a:rPr lang="en-US" altLang="zh-TW" sz="1800" b="1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Methods:</a:t>
            </a:r>
            <a:br>
              <a:rPr lang="en-US" altLang="zh-TW" sz="1800" b="1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</a:br>
            <a:r>
              <a:rPr lang="en-US" altLang="zh-TW" sz="18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for all </a:t>
            </a:r>
            <a:r>
              <a:rPr lang="en-US" altLang="zh-TW" sz="1800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poly, poly1, poly2</a:t>
            </a:r>
            <a:r>
              <a:rPr lang="en-US" altLang="zh-TW" sz="18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 </a:t>
            </a:r>
            <a:r>
              <a:rPr lang="en-US" altLang="zh-TW" sz="18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 </a:t>
            </a:r>
            <a:r>
              <a:rPr lang="en-US" altLang="zh-TW" sz="1800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Polynomial</a:t>
            </a:r>
            <a:r>
              <a:rPr lang="en-US" altLang="zh-TW" sz="18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, </a:t>
            </a:r>
            <a:r>
              <a:rPr lang="en-US" altLang="zh-TW" sz="1800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coef</a:t>
            </a:r>
            <a:r>
              <a:rPr lang="en-US" altLang="zh-TW" sz="18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 </a:t>
            </a:r>
            <a:r>
              <a:rPr lang="en-US" altLang="zh-TW" sz="1800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Coefficients</a:t>
            </a:r>
            <a:r>
              <a:rPr lang="en-US" altLang="zh-TW" sz="18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, </a:t>
            </a:r>
            <a:r>
              <a:rPr lang="en-US" altLang="zh-TW" sz="1800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expon </a:t>
            </a:r>
            <a:r>
              <a:rPr lang="en-US" altLang="zh-TW" sz="18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</a:t>
            </a:r>
            <a:r>
              <a:rPr lang="en-US" altLang="zh-TW" sz="1800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Exponents</a:t>
            </a:r>
            <a:br>
              <a:rPr lang="en-US" altLang="zh-TW" sz="1800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</a:br>
            <a:r>
              <a:rPr lang="en-US" altLang="zh-TW" sz="1800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Polynomial </a:t>
            </a:r>
            <a:r>
              <a:rPr lang="en-US" altLang="zh-TW" sz="18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Zero( )                              ::= </a:t>
            </a:r>
            <a:r>
              <a:rPr lang="en-US" altLang="zh-TW" sz="1800" b="1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return</a:t>
            </a:r>
            <a:r>
              <a:rPr lang="en-US" altLang="zh-TW" sz="18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 the polynomial </a:t>
            </a:r>
            <a:r>
              <a:rPr lang="en-US" altLang="zh-TW" sz="1800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p(x)</a:t>
            </a:r>
            <a:r>
              <a:rPr lang="en-US" altLang="zh-TW" sz="18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 = 0	</a:t>
            </a:r>
            <a:br>
              <a:rPr lang="en-US" altLang="zh-TW" sz="18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</a:br>
            <a:r>
              <a:rPr lang="en-US" altLang="zh-TW" sz="1800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Boolean</a:t>
            </a:r>
            <a:r>
              <a:rPr lang="en-US" altLang="zh-TW" sz="18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 IsZero(</a:t>
            </a:r>
            <a:r>
              <a:rPr lang="en-US" altLang="zh-TW" sz="1800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poly</a:t>
            </a:r>
            <a:r>
              <a:rPr lang="en-US" altLang="zh-TW" sz="18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)                          ::= </a:t>
            </a:r>
            <a:r>
              <a:rPr lang="en-US" altLang="zh-TW" sz="1800" b="1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if</a:t>
            </a:r>
            <a:r>
              <a:rPr lang="en-US" altLang="zh-TW" sz="18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 (</a:t>
            </a:r>
            <a:r>
              <a:rPr lang="en-US" altLang="zh-TW" sz="1800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poly</a:t>
            </a:r>
            <a:r>
              <a:rPr lang="en-US" altLang="zh-TW" sz="18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)</a:t>
            </a:r>
            <a:r>
              <a:rPr lang="en-US" altLang="zh-TW" sz="1800" b="1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 return </a:t>
            </a:r>
            <a:r>
              <a:rPr lang="en-US" altLang="zh-TW" sz="1800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FALSE</a:t>
            </a:r>
            <a:r>
              <a:rPr lang="en-US" altLang="zh-TW" sz="18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/>
            </a:r>
            <a:br>
              <a:rPr lang="en-US" altLang="zh-TW" sz="18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</a:br>
            <a:r>
              <a:rPr lang="en-US" altLang="zh-TW" sz="18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                                                                   </a:t>
            </a:r>
            <a:r>
              <a:rPr lang="en-US" altLang="zh-TW" sz="1800" b="1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else return</a:t>
            </a:r>
            <a:r>
              <a:rPr lang="en-US" altLang="zh-TW" sz="18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 </a:t>
            </a:r>
            <a:r>
              <a:rPr lang="en-US" altLang="zh-TW" sz="1800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TRUE</a:t>
            </a:r>
            <a:br>
              <a:rPr lang="en-US" altLang="zh-TW" sz="1800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</a:br>
            <a:r>
              <a:rPr lang="en-US" altLang="zh-TW" sz="1800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Coefficient</a:t>
            </a:r>
            <a:r>
              <a:rPr lang="en-US" altLang="zh-TW" sz="18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 Coef(</a:t>
            </a:r>
            <a:r>
              <a:rPr lang="en-US" altLang="zh-TW" sz="1800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poly, expon</a:t>
            </a:r>
            <a:r>
              <a:rPr lang="en-US" altLang="zh-TW" sz="18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)             ::= </a:t>
            </a:r>
            <a:r>
              <a:rPr lang="en-US" altLang="zh-TW" sz="1800" b="1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if</a:t>
            </a:r>
            <a:r>
              <a:rPr lang="en-US" altLang="zh-TW" sz="18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 (</a:t>
            </a:r>
            <a:r>
              <a:rPr lang="en-US" altLang="zh-TW" sz="1800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expon  poly</a:t>
            </a:r>
            <a:r>
              <a:rPr lang="en-US" altLang="zh-TW" sz="18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) </a:t>
            </a:r>
            <a:r>
              <a:rPr lang="en-US" altLang="zh-TW" sz="1800" b="1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return</a:t>
            </a:r>
            <a:r>
              <a:rPr lang="en-US" altLang="zh-TW" sz="18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 its  </a:t>
            </a:r>
            <a:br>
              <a:rPr lang="en-US" altLang="zh-TW" sz="18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</a:br>
            <a:r>
              <a:rPr lang="en-US" altLang="zh-TW" sz="18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                                                                   coefficient </a:t>
            </a:r>
            <a:r>
              <a:rPr lang="en-US" altLang="zh-TW" sz="1800" b="1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else return</a:t>
            </a:r>
            <a:r>
              <a:rPr lang="en-US" altLang="zh-TW" sz="18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 Zero  </a:t>
            </a:r>
            <a:br>
              <a:rPr lang="en-US" altLang="zh-TW" sz="18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</a:br>
            <a:r>
              <a:rPr lang="en-US" altLang="zh-TW" sz="1800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Exponent </a:t>
            </a:r>
            <a:r>
              <a:rPr lang="en-US" altLang="zh-TW" sz="18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Lead_Exp(</a:t>
            </a:r>
            <a:r>
              <a:rPr lang="en-US" altLang="zh-TW" sz="1800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poly</a:t>
            </a:r>
            <a:r>
              <a:rPr lang="en-US" altLang="zh-TW" sz="18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)                   ::= </a:t>
            </a:r>
            <a:r>
              <a:rPr lang="en-US" altLang="zh-TW" sz="1800" b="1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return</a:t>
            </a:r>
            <a:r>
              <a:rPr lang="en-US" altLang="zh-TW" sz="18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 the largest exponent in 				</a:t>
            </a:r>
            <a:r>
              <a:rPr lang="en-US" altLang="zh-TW" sz="1800" b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poly</a:t>
            </a:r>
            <a:r>
              <a:rPr lang="en-US" altLang="zh-TW" sz="18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/>
            </a:r>
            <a:br>
              <a:rPr lang="en-US" altLang="zh-TW" sz="18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</a:br>
            <a:r>
              <a:rPr lang="en-US" altLang="zh-TW" sz="1800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Polynomial</a:t>
            </a:r>
            <a:r>
              <a:rPr lang="en-US" altLang="zh-TW" sz="18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 Attach(</a:t>
            </a:r>
            <a:r>
              <a:rPr lang="en-US" altLang="zh-TW" sz="1800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poly,coef, expon</a:t>
            </a:r>
            <a:r>
              <a:rPr lang="en-US" altLang="zh-TW" sz="18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)  ::= </a:t>
            </a:r>
            <a:r>
              <a:rPr lang="en-US" altLang="zh-TW" sz="1800" b="1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if </a:t>
            </a:r>
            <a:r>
              <a:rPr lang="en-US" altLang="zh-TW" sz="18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(</a:t>
            </a:r>
            <a:r>
              <a:rPr lang="en-US" altLang="zh-TW" sz="1800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expon  poly</a:t>
            </a:r>
            <a:r>
              <a:rPr lang="en-US" altLang="zh-TW" sz="18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) </a:t>
            </a:r>
            <a:r>
              <a:rPr lang="en-US" altLang="zh-TW" sz="1800" b="1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return</a:t>
            </a:r>
            <a:r>
              <a:rPr lang="en-US" altLang="zh-TW" sz="18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 error  </a:t>
            </a:r>
            <a:br>
              <a:rPr lang="en-US" altLang="zh-TW" sz="18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</a:br>
            <a:r>
              <a:rPr lang="en-US" altLang="zh-TW" sz="18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                                                                   </a:t>
            </a:r>
            <a:r>
              <a:rPr lang="en-US" altLang="zh-TW" sz="1800" b="1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else return</a:t>
            </a:r>
            <a:r>
              <a:rPr lang="en-US" altLang="zh-TW" sz="18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 the polynomial poly  </a:t>
            </a:r>
            <a:br>
              <a:rPr lang="en-US" altLang="zh-TW" sz="18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</a:br>
            <a:r>
              <a:rPr lang="en-US" altLang="zh-TW" sz="18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                                                                   with the term &lt;</a:t>
            </a:r>
            <a:r>
              <a:rPr lang="en-US" altLang="zh-TW" sz="1800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coef, expon</a:t>
            </a:r>
            <a:r>
              <a:rPr lang="en-US" altLang="zh-TW" sz="18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&gt;    </a:t>
            </a:r>
            <a:br>
              <a:rPr lang="en-US" altLang="zh-TW" sz="18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</a:br>
            <a:r>
              <a:rPr lang="en-US" altLang="zh-TW" sz="18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                                                                   inserted</a:t>
            </a:r>
            <a:endParaRPr lang="en-US" altLang="zh-TW" sz="2000" i="1">
              <a:solidFill>
                <a:schemeClr val="hlink"/>
              </a:solidFill>
              <a:latin typeface="Georgia" pitchFamily="18" charset="0"/>
              <a:ea typeface="PMingLiU" pitchFamily="18" charset="-120"/>
            </a:endParaRPr>
          </a:p>
        </p:txBody>
      </p:sp>
      <p:pic>
        <p:nvPicPr>
          <p:cNvPr id="4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Polyomial ADT (cont’d)</a:t>
            </a:r>
          </a:p>
        </p:txBody>
      </p:sp>
      <p:sp>
        <p:nvSpPr>
          <p:cNvPr id="96260" name="Rectangle 4"/>
          <p:cNvSpPr>
            <a:spLocks noChangeArrowheads="1"/>
          </p:cNvSpPr>
          <p:nvPr/>
        </p:nvSpPr>
        <p:spPr bwMode="auto">
          <a:xfrm>
            <a:off x="457200" y="2057400"/>
            <a:ext cx="80772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en-US" altLang="zh-TW" sz="1800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Polynomial</a:t>
            </a:r>
            <a:r>
              <a:rPr lang="en-US" altLang="zh-TW" sz="18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 Remove(</a:t>
            </a:r>
            <a:r>
              <a:rPr lang="en-US" altLang="zh-TW" sz="1800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poly, expon</a:t>
            </a:r>
            <a:r>
              <a:rPr lang="en-US" altLang="zh-TW" sz="18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)             ::= </a:t>
            </a:r>
            <a:r>
              <a:rPr lang="en-US" altLang="zh-TW" sz="1800" b="1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if</a:t>
            </a:r>
            <a:r>
              <a:rPr lang="en-US" altLang="zh-TW" sz="18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 (</a:t>
            </a:r>
            <a:r>
              <a:rPr lang="en-US" altLang="zh-TW" sz="1800">
                <a:solidFill>
                  <a:schemeClr val="hlink"/>
                </a:solidFill>
                <a:latin typeface="Georgia" pitchFamily="18" charset="0"/>
                <a:ea typeface="PMingLiU" pitchFamily="18" charset="-120"/>
              </a:rPr>
              <a:t>expon </a:t>
            </a:r>
            <a:r>
              <a:rPr lang="en-US" altLang="zh-TW" sz="1800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 poly</a:t>
            </a:r>
            <a:r>
              <a:rPr lang="en-US" altLang="zh-TW" sz="18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)</a:t>
            </a:r>
            <a:r>
              <a:rPr lang="en-US" altLang="zh-TW" sz="1800" b="1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 return</a:t>
            </a:r>
            <a:r>
              <a:rPr lang="en-US" altLang="zh-TW" sz="18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 the 				        polynomial</a:t>
            </a:r>
            <a:r>
              <a:rPr lang="en-US" altLang="zh-TW" sz="1800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 poly </a:t>
            </a:r>
            <a:r>
              <a:rPr lang="en-US" altLang="zh-TW" sz="18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with the term 				                        whose exponent is </a:t>
            </a:r>
            <a:r>
              <a:rPr lang="en-US" altLang="zh-TW" sz="1800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expon deleted</a:t>
            </a:r>
            <a:r>
              <a:rPr lang="en-US" altLang="zh-TW" sz="18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/>
            </a:r>
            <a:br>
              <a:rPr lang="en-US" altLang="zh-TW" sz="18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</a:br>
            <a:r>
              <a:rPr lang="en-US" altLang="zh-TW" sz="18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  				        </a:t>
            </a:r>
            <a:r>
              <a:rPr lang="en-US" altLang="zh-TW" sz="1800" b="1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else return</a:t>
            </a:r>
            <a:r>
              <a:rPr lang="en-US" altLang="zh-TW" sz="18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 error</a:t>
            </a:r>
            <a:br>
              <a:rPr lang="en-US" altLang="zh-TW" sz="18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</a:br>
            <a:r>
              <a:rPr lang="en-US" altLang="zh-TW" sz="1800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Polynomial </a:t>
            </a:r>
            <a:r>
              <a:rPr lang="en-US" altLang="zh-TW" sz="18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SingleMult(</a:t>
            </a:r>
            <a:r>
              <a:rPr lang="en-US" altLang="zh-TW" sz="1800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poly, coef, expon</a:t>
            </a:r>
            <a:r>
              <a:rPr lang="en-US" altLang="zh-TW" sz="18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)::= </a:t>
            </a:r>
            <a:r>
              <a:rPr lang="en-US" altLang="zh-TW" sz="1800" b="1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return</a:t>
            </a:r>
            <a:r>
              <a:rPr lang="en-US" altLang="zh-TW" sz="18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 the polynomial</a:t>
            </a:r>
            <a:br>
              <a:rPr lang="en-US" altLang="zh-TW" sz="18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</a:br>
            <a:r>
              <a:rPr lang="en-US" altLang="zh-TW" sz="18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                                                                  </a:t>
            </a:r>
            <a:r>
              <a:rPr lang="en-US" altLang="zh-TW" sz="1800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poly • coef • x</a:t>
            </a:r>
            <a:r>
              <a:rPr lang="en-US" altLang="zh-TW" sz="1800" baseline="30000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expon</a:t>
            </a:r>
            <a:br>
              <a:rPr lang="en-US" altLang="zh-TW" sz="1800" baseline="30000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</a:br>
            <a:r>
              <a:rPr lang="en-US" altLang="zh-TW" sz="1800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Polynomial</a:t>
            </a:r>
            <a:r>
              <a:rPr lang="en-US" altLang="zh-TW" sz="18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 Add(</a:t>
            </a:r>
            <a:r>
              <a:rPr lang="en-US" altLang="zh-TW" sz="1800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poly1, poly2</a:t>
            </a:r>
            <a:r>
              <a:rPr lang="en-US" altLang="zh-TW" sz="18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)                  ::= </a:t>
            </a:r>
            <a:r>
              <a:rPr lang="en-US" altLang="zh-TW" sz="1800" b="1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return</a:t>
            </a:r>
            <a:r>
              <a:rPr lang="en-US" altLang="zh-TW" sz="18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 the polynomial</a:t>
            </a:r>
            <a:br>
              <a:rPr lang="en-US" altLang="zh-TW" sz="18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</a:br>
            <a:r>
              <a:rPr lang="en-US" altLang="zh-TW" sz="18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				   </a:t>
            </a:r>
            <a:r>
              <a:rPr lang="en-US" altLang="zh-TW" sz="1800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poly</a:t>
            </a:r>
            <a:r>
              <a:rPr lang="en-US" altLang="zh-TW" sz="18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1 +</a:t>
            </a:r>
            <a:r>
              <a:rPr lang="en-US" altLang="zh-TW" sz="1800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poly</a:t>
            </a:r>
            <a:r>
              <a:rPr lang="en-US" altLang="zh-TW" sz="18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2</a:t>
            </a:r>
            <a:br>
              <a:rPr lang="en-US" altLang="zh-TW" sz="18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</a:br>
            <a:r>
              <a:rPr lang="en-US" altLang="zh-TW" sz="1800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Polynomial</a:t>
            </a:r>
            <a:r>
              <a:rPr lang="en-US" altLang="zh-TW" sz="18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 Mult(</a:t>
            </a:r>
            <a:r>
              <a:rPr lang="en-US" altLang="zh-TW" sz="1800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poly1, poly2</a:t>
            </a:r>
            <a:r>
              <a:rPr lang="en-US" altLang="zh-TW" sz="18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)  	   ::= </a:t>
            </a:r>
            <a:r>
              <a:rPr lang="en-US" altLang="zh-TW" sz="1800" b="1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return</a:t>
            </a:r>
            <a:r>
              <a:rPr lang="en-US" altLang="zh-TW" sz="18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 the polynomial</a:t>
            </a:r>
            <a:br>
              <a:rPr lang="en-US" altLang="zh-TW" sz="18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</a:br>
            <a:r>
              <a:rPr lang="en-US" altLang="zh-TW" sz="18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                                                                   </a:t>
            </a:r>
            <a:r>
              <a:rPr lang="en-US" altLang="zh-TW" sz="1800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poly</a:t>
            </a:r>
            <a:r>
              <a:rPr lang="en-US" altLang="zh-TW" sz="18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1 • </a:t>
            </a:r>
            <a:r>
              <a:rPr lang="en-US" altLang="zh-TW" sz="1800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poly</a:t>
            </a:r>
            <a:r>
              <a:rPr lang="en-US" altLang="zh-TW" sz="1800" i="1">
                <a:solidFill>
                  <a:schemeClr val="hlink"/>
                </a:solidFill>
                <a:latin typeface="Georgia" pitchFamily="18" charset="0"/>
                <a:ea typeface="PMingLiU" pitchFamily="18" charset="-120"/>
                <a:sym typeface="UniversalMath1 BT" pitchFamily="18" charset="2"/>
              </a:rPr>
              <a:t>2</a:t>
            </a:r>
            <a:endParaRPr lang="en-US" altLang="zh-TW" sz="1800" i="1">
              <a:solidFill>
                <a:schemeClr val="hlink"/>
              </a:solidFill>
              <a:latin typeface="Georgia" pitchFamily="18" charset="0"/>
              <a:ea typeface="PMingLiU" pitchFamily="18" charset="-120"/>
            </a:endParaRPr>
          </a:p>
        </p:txBody>
      </p:sp>
      <p:pic>
        <p:nvPicPr>
          <p:cNvPr id="4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516</Words>
  <Application>Microsoft Office PowerPoint</Application>
  <PresentationFormat>On-screen Show (4:3)</PresentationFormat>
  <Paragraphs>163</Paragraphs>
  <Slides>19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Office Theme</vt:lpstr>
      <vt:lpstr>文件</vt:lpstr>
      <vt:lpstr>Document</vt:lpstr>
      <vt:lpstr>方程式</vt:lpstr>
      <vt:lpstr> Data Structure/BTCS-2304</vt:lpstr>
      <vt:lpstr>Arrays</vt:lpstr>
      <vt:lpstr>    Objects: A set of pairs &lt;index, value&gt; where for each value of index        there is a value from the set item. Index is a finite ordered set of one or       more dimensions, for example, {0, … , n-1} for one dimension,     {(0,0),(0,1),(0,2),(1,0),(1,1),(1,2),(2,0),(2,1),(2,2)} for two dimensions,      etc.    Methods:    for all A  Array, i  index, x  item, j, size  integer    Array Create(j, list)   ::= return an array of  j dimensions where list is a                                              j-tuple whose kth element is the size of the                                                     kth dimension. Items are undefined.    Item Retrieve(A, i)    ::= if (i  index) return the item associated with                                           index value i in array A                                          else return error   Array Store(A, i, x)   ::= if (i in index)                                           return an array that is identical to array                                            A except the new pair &lt;i, x&gt; has been                                            inserted  else return error  </vt:lpstr>
      <vt:lpstr>Arrays in C</vt:lpstr>
      <vt:lpstr>Arrays in C (cont’d) </vt:lpstr>
      <vt:lpstr>Example </vt:lpstr>
      <vt:lpstr>Slide 7</vt:lpstr>
      <vt:lpstr>Polynomial ADT</vt:lpstr>
      <vt:lpstr>Polyomial ADT (cont’d)</vt:lpstr>
      <vt:lpstr>Polynomial Addition (1)</vt:lpstr>
      <vt:lpstr>Slide 11</vt:lpstr>
      <vt:lpstr>Polynomial Addition (2) (cont’d)</vt:lpstr>
      <vt:lpstr>Slide 13</vt:lpstr>
      <vt:lpstr>Sparse Matrix ADT</vt:lpstr>
      <vt:lpstr>Sparse Matrix ADT (cont’d)</vt:lpstr>
      <vt:lpstr>Slide 16</vt:lpstr>
      <vt:lpstr>Sparse Matrix Operations</vt:lpstr>
      <vt:lpstr>Transpose a Sparse Matrix</vt:lpstr>
      <vt:lpstr>Transpose of a Sparse Matrix (cont’d)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Data Structure/BTCS-</dc:title>
  <dc:creator>Yogesh</dc:creator>
  <cp:lastModifiedBy>Yogesh</cp:lastModifiedBy>
  <cp:revision>3</cp:revision>
  <dcterms:created xsi:type="dcterms:W3CDTF">2023-06-20T09:27:37Z</dcterms:created>
  <dcterms:modified xsi:type="dcterms:W3CDTF">2023-06-23T05:02:10Z</dcterms:modified>
</cp:coreProperties>
</file>