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sldIdLst>
    <p:sldId id="256" r:id="rId2"/>
    <p:sldId id="367" r:id="rId3"/>
    <p:sldId id="368" r:id="rId4"/>
    <p:sldId id="369" r:id="rId5"/>
    <p:sldId id="420" r:id="rId6"/>
    <p:sldId id="421" r:id="rId7"/>
    <p:sldId id="422" r:id="rId8"/>
    <p:sldId id="370" r:id="rId9"/>
    <p:sldId id="418" r:id="rId10"/>
    <p:sldId id="419" r:id="rId11"/>
    <p:sldId id="371" r:id="rId12"/>
    <p:sldId id="372" r:id="rId13"/>
    <p:sldId id="374" r:id="rId14"/>
    <p:sldId id="376" r:id="rId15"/>
    <p:sldId id="377" r:id="rId16"/>
    <p:sldId id="380" r:id="rId17"/>
    <p:sldId id="381" r:id="rId18"/>
    <p:sldId id="423" r:id="rId19"/>
    <p:sldId id="424" r:id="rId20"/>
    <p:sldId id="378" r:id="rId21"/>
    <p:sldId id="379" r:id="rId22"/>
    <p:sldId id="382" r:id="rId23"/>
    <p:sldId id="383" r:id="rId24"/>
    <p:sldId id="384" r:id="rId25"/>
    <p:sldId id="393" r:id="rId26"/>
    <p:sldId id="410" r:id="rId27"/>
    <p:sldId id="411" r:id="rId28"/>
    <p:sldId id="412" r:id="rId29"/>
    <p:sldId id="413" r:id="rId30"/>
    <p:sldId id="414" r:id="rId31"/>
    <p:sldId id="415" r:id="rId32"/>
    <p:sldId id="416" r:id="rId33"/>
    <p:sldId id="417" r:id="rId34"/>
    <p:sldId id="425"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541"/>
    <p:restoredTop sz="94729"/>
  </p:normalViewPr>
  <p:slideViewPr>
    <p:cSldViewPr>
      <p:cViewPr>
        <p:scale>
          <a:sx n="72" d="100"/>
          <a:sy n="72" d="100"/>
        </p:scale>
        <p:origin x="-552" y="-6"/>
      </p:cViewPr>
      <p:guideLst>
        <p:guide orient="horz" pos="2160"/>
        <p:guide pos="384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5E0460-E654-42CE-A030-2BB41F913000}" type="datetimeFigureOut">
              <a:rPr lang="en-US" smtClean="0"/>
              <a:pPr/>
              <a:t>8/18/2023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093022-06E1-473B-909F-B1570F971297}" type="slidenum">
              <a:rPr lang="en-US" smtClean="0"/>
              <a:pPr/>
              <a:t>‹#›</a:t>
            </a:fld>
            <a:endParaRPr lang="en-US"/>
          </a:p>
        </p:txBody>
      </p:sp>
    </p:spTree>
    <p:extLst>
      <p:ext uri="{BB962C8B-B14F-4D97-AF65-F5344CB8AC3E}">
        <p14:creationId xmlns:p14="http://schemas.microsoft.com/office/powerpoint/2010/main" xmlns="" val="3403562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093022-06E1-473B-909F-B1570F971297}"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093022-06E1-473B-909F-B1570F971297}"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093022-06E1-473B-909F-B1570F971297}" type="slidenum">
              <a:rPr lang="en-US" smtClean="0"/>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093022-06E1-473B-909F-B1570F971297}"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093022-06E1-473B-909F-B1570F971297}"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093022-06E1-473B-909F-B1570F971297}"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093022-06E1-473B-909F-B1570F971297}"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093022-06E1-473B-909F-B1570F971297}"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093022-06E1-473B-909F-B1570F971297}"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093022-06E1-473B-909F-B1570F971297}"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093022-06E1-473B-909F-B1570F971297}"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8/18/2023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8/18/2023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8/18/2023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8/18/2023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DB4388-F365-43A6-8496-C4CC9C5DDCA0}" type="datetimeFigureOut">
              <a:rPr lang="en-US" smtClean="0"/>
              <a:pPr/>
              <a:t>8/18/2023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DB4388-F365-43A6-8496-C4CC9C5DDCA0}" type="datetimeFigureOut">
              <a:rPr lang="en-US" smtClean="0"/>
              <a:pPr/>
              <a:t>8/18/2023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DB4388-F365-43A6-8496-C4CC9C5DDCA0}" type="datetimeFigureOut">
              <a:rPr lang="en-US" smtClean="0"/>
              <a:pPr/>
              <a:t>8/18/2023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DB4388-F365-43A6-8496-C4CC9C5DDCA0}" type="datetimeFigureOut">
              <a:rPr lang="en-US" smtClean="0"/>
              <a:pPr/>
              <a:t>8/18/2023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DB4388-F365-43A6-8496-C4CC9C5DDCA0}" type="datetimeFigureOut">
              <a:rPr lang="en-US" smtClean="0"/>
              <a:pPr/>
              <a:t>8/18/2023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8/18/2023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8/18/2023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DB4388-F365-43A6-8496-C4CC9C5DDCA0}" type="datetimeFigureOut">
              <a:rPr lang="en-US" smtClean="0"/>
              <a:pPr/>
              <a:t>8/18/2023</a:t>
            </a:fld>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C20909-B731-40E6-B40D-2B16F28635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slide" Target="slide3.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slide" Target="slide31.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762000"/>
            <a:ext cx="10513168" cy="2286000"/>
          </a:xfrm>
        </p:spPr>
        <p:txBody>
          <a:bodyPr>
            <a:normAutofit fontScale="90000"/>
          </a:bodyPr>
          <a:lstStyle/>
          <a:p>
            <a:r>
              <a:rPr lang="en-IN" sz="4000" dirty="0" smtClean="0">
                <a:solidFill>
                  <a:srgbClr val="7030A0"/>
                </a:solidFill>
                <a:latin typeface="Times New Roman" pitchFamily="18" charset="0"/>
                <a:cs typeface="Times New Roman" pitchFamily="18" charset="0"/>
              </a:rPr>
              <a:t/>
            </a:r>
            <a:br>
              <a:rPr lang="en-IN" sz="4000" dirty="0" smtClean="0">
                <a:solidFill>
                  <a:srgbClr val="7030A0"/>
                </a:solidFill>
                <a:latin typeface="Times New Roman" pitchFamily="18" charset="0"/>
                <a:cs typeface="Times New Roman" pitchFamily="18" charset="0"/>
              </a:rPr>
            </a:br>
            <a:r>
              <a:rPr lang="en-IN" sz="4000" dirty="0">
                <a:solidFill>
                  <a:srgbClr val="7030A0"/>
                </a:solidFill>
                <a:latin typeface="Times New Roman" pitchFamily="18" charset="0"/>
                <a:cs typeface="Times New Roman" pitchFamily="18" charset="0"/>
              </a:rPr>
              <a:t/>
            </a:r>
            <a:br>
              <a:rPr lang="en-IN" sz="4000" dirty="0">
                <a:solidFill>
                  <a:srgbClr val="7030A0"/>
                </a:solidFill>
                <a:latin typeface="Times New Roman" pitchFamily="18" charset="0"/>
                <a:cs typeface="Times New Roman" pitchFamily="18" charset="0"/>
              </a:rPr>
            </a:br>
            <a:r>
              <a:rPr lang="en-IN" sz="4000" dirty="0" smtClean="0">
                <a:solidFill>
                  <a:srgbClr val="7030A0"/>
                </a:solidFill>
                <a:latin typeface="Times New Roman" pitchFamily="18" charset="0"/>
                <a:cs typeface="Times New Roman" pitchFamily="18" charset="0"/>
              </a:rPr>
              <a:t/>
            </a:r>
            <a:br>
              <a:rPr lang="en-IN" sz="4000" dirty="0" smtClean="0">
                <a:solidFill>
                  <a:srgbClr val="7030A0"/>
                </a:solidFill>
                <a:latin typeface="Times New Roman" pitchFamily="18" charset="0"/>
                <a:cs typeface="Times New Roman" pitchFamily="18" charset="0"/>
              </a:rPr>
            </a:br>
            <a:r>
              <a:rPr lang="en-US" dirty="0" smtClean="0">
                <a:latin typeface="Times New Roman" pitchFamily="18" charset="0"/>
                <a:cs typeface="Times New Roman" pitchFamily="18" charset="0"/>
              </a:rPr>
              <a:t>Engineering Materials &amp; Metallurgy</a:t>
            </a:r>
            <a:r>
              <a:rPr lang="en-IN" dirty="0" smtClean="0">
                <a:solidFill>
                  <a:srgbClr val="7030A0"/>
                </a:solidFill>
                <a:latin typeface="Times New Roman" pitchFamily="18" charset="0"/>
                <a:cs typeface="Times New Roman" pitchFamily="18" charset="0"/>
              </a:rPr>
              <a:t> </a:t>
            </a:r>
            <a:r>
              <a:rPr lang="en-IN" sz="4000" dirty="0" smtClean="0">
                <a:solidFill>
                  <a:srgbClr val="7030A0"/>
                </a:solidFill>
                <a:latin typeface="Times New Roman" pitchFamily="18" charset="0"/>
                <a:cs typeface="Times New Roman" pitchFamily="18" charset="0"/>
              </a:rPr>
              <a:t/>
            </a:r>
            <a:br>
              <a:rPr lang="en-IN" sz="4000" dirty="0" smtClean="0">
                <a:solidFill>
                  <a:srgbClr val="7030A0"/>
                </a:solidFill>
                <a:latin typeface="Times New Roman" pitchFamily="18" charset="0"/>
                <a:cs typeface="Times New Roman" pitchFamily="18" charset="0"/>
              </a:rPr>
            </a:br>
            <a:r>
              <a:rPr lang="en-US" dirty="0" smtClean="0">
                <a:latin typeface="Times New Roman" pitchFamily="18" charset="0"/>
                <a:cs typeface="Times New Roman" pitchFamily="18" charset="0"/>
              </a:rPr>
              <a:t>BMEC-2306</a:t>
            </a:r>
            <a:r>
              <a:rPr lang="en-IN" b="1" dirty="0" smtClean="0">
                <a:latin typeface="Times New Roman" pitchFamily="18" charset="0"/>
                <a:cs typeface="Times New Roman" pitchFamily="18" charset="0"/>
              </a:rPr>
              <a:t/>
            </a:r>
            <a:br>
              <a:rPr lang="en-IN" b="1"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14" name="Footer Placeholder 4">
            <a:extLst>
              <a:ext uri="{FF2B5EF4-FFF2-40B4-BE49-F238E27FC236}">
                <a16:creationId xmlns="" xmlns:a16="http://schemas.microsoft.com/office/drawing/2014/main" id="{9DF95F34-A162-CA4C-889B-0891699B6A5A}"/>
              </a:ext>
            </a:extLst>
          </p:cNvPr>
          <p:cNvSpPr>
            <a:spLocks noGrp="1"/>
          </p:cNvSpPr>
          <p:nvPr>
            <p:ph type="ftr" sz="quarter" idx="11"/>
          </p:nvPr>
        </p:nvSpPr>
        <p:spPr>
          <a:xfrm>
            <a:off x="3175000" y="6365229"/>
            <a:ext cx="4114800" cy="365125"/>
          </a:xfrm>
        </p:spPr>
        <p:txBody>
          <a:bodyPr/>
          <a:lstStyle/>
          <a:p>
            <a:r>
              <a:rPr lang="en-US" b="1" dirty="0" err="1">
                <a:solidFill>
                  <a:schemeClr val="bg1"/>
                </a:solidFill>
              </a:rPr>
              <a:t>Dr.Nitin</a:t>
            </a:r>
            <a:r>
              <a:rPr lang="en-US" b="1">
                <a:solidFill>
                  <a:schemeClr val="bg1"/>
                </a:solidFill>
              </a:rPr>
              <a:t> Thapar_SOMC_ITFM</a:t>
            </a:r>
            <a:endParaRPr lang="en-US" b="1" dirty="0">
              <a:solidFill>
                <a:schemeClr val="bg1"/>
              </a:solidFill>
            </a:endParaRPr>
          </a:p>
        </p:txBody>
      </p:sp>
      <p:sp>
        <p:nvSpPr>
          <p:cNvPr id="13" name="Slide Number Placeholder 5">
            <a:extLst>
              <a:ext uri="{FF2B5EF4-FFF2-40B4-BE49-F238E27FC236}">
                <a16:creationId xmlns="" xmlns:a16="http://schemas.microsoft.com/office/drawing/2014/main" id="{C3EF51EB-3DA5-4842-B82C-4F75593C592D}"/>
              </a:ext>
            </a:extLst>
          </p:cNvPr>
          <p:cNvSpPr>
            <a:spLocks noGrp="1"/>
          </p:cNvSpPr>
          <p:nvPr>
            <p:ph type="sldNum" sz="quarter" idx="12"/>
          </p:nvPr>
        </p:nvSpPr>
        <p:spPr>
          <a:xfrm>
            <a:off x="8610600" y="6356350"/>
            <a:ext cx="2743200" cy="365125"/>
          </a:xfrm>
        </p:spPr>
        <p:txBody>
          <a:bodyPr/>
          <a:lstStyle/>
          <a:p>
            <a:fld id="{4074E40B-79F9-F74D-8D9E-1BC4B8F861E8}" type="slidenum">
              <a:rPr lang="en-US" smtClean="0"/>
              <a:pPr/>
              <a:t>1</a:t>
            </a:fld>
            <a:endParaRPr lang="en-US" dirty="0"/>
          </a:p>
        </p:txBody>
      </p:sp>
      <p:pic>
        <p:nvPicPr>
          <p:cNvPr id="12"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15" name="Rectangle 14">
            <a:extLst>
              <a:ext uri="{FF2B5EF4-FFF2-40B4-BE49-F238E27FC236}">
                <a16:creationId xmlns="" xmlns:a16="http://schemas.microsoft.com/office/drawing/2014/main" id="{10D8ABEA-F2E3-8B43-9C07-09D62BFBF7A6}"/>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6" name="Rectangle 15">
            <a:extLst>
              <a:ext uri="{FF2B5EF4-FFF2-40B4-BE49-F238E27FC236}">
                <a16:creationId xmlns="" xmlns:a16="http://schemas.microsoft.com/office/drawing/2014/main" id="{64FE491C-50AE-C347-9BEA-9FF9A5452B72}"/>
              </a:ext>
            </a:extLst>
          </p:cNvPr>
          <p:cNvSpPr/>
          <p:nvPr/>
        </p:nvSpPr>
        <p:spPr>
          <a:xfrm>
            <a:off x="-1295400" y="6330244"/>
            <a:ext cx="8585200" cy="400110"/>
          </a:xfrm>
          <a:prstGeom prst="rect">
            <a:avLst/>
          </a:prstGeom>
          <a:noFill/>
        </p:spPr>
        <p:txBody>
          <a:bodyPr wrap="square" lIns="91440" tIns="45720" rIns="91440" bIns="45720">
            <a:spAutoFit/>
          </a:bodyPr>
          <a:lstStyle/>
          <a:p>
            <a:pPr algn="ctr"/>
            <a:r>
              <a:rPr lang="en-GB" sz="2000" b="1" cap="none" spc="0" dirty="0">
                <a:ln w="22225">
                  <a:noFill/>
                  <a:prstDash val="solid"/>
                </a:ln>
                <a:solidFill>
                  <a:schemeClr val="bg1"/>
                </a:solidFill>
              </a:rPr>
              <a:t>education for life                                          </a:t>
            </a:r>
            <a:r>
              <a:rPr lang="en-GB" b="1" cap="none" spc="0" dirty="0">
                <a:ln w="22225">
                  <a:noFill/>
                  <a:prstDash val="solid"/>
                </a:ln>
                <a:solidFill>
                  <a:schemeClr val="bg1"/>
                </a:solidFill>
              </a:rPr>
              <a:t>www.rimt.ac.in</a:t>
            </a:r>
            <a:endParaRPr lang="en-GB" sz="2400" b="1" cap="none" spc="0" dirty="0">
              <a:ln w="22225">
                <a:noFill/>
                <a:prstDash val="solid"/>
              </a:ln>
              <a:solidFill>
                <a:schemeClr val="bg1"/>
              </a:solidFill>
            </a:endParaRPr>
          </a:p>
        </p:txBody>
      </p:sp>
      <p:sp>
        <p:nvSpPr>
          <p:cNvPr id="17"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0" name="Title 3"/>
          <p:cNvSpPr txBox="1">
            <a:spLocks/>
          </p:cNvSpPr>
          <p:nvPr/>
        </p:nvSpPr>
        <p:spPr>
          <a:xfrm>
            <a:off x="6400800" y="4038600"/>
            <a:ext cx="5515154" cy="1447800"/>
          </a:xfrm>
          <a:prstGeom prst="rect">
            <a:avLst/>
          </a:prstGeom>
        </p:spPr>
        <p:txBody>
          <a:bodyPr vert="horz" lIns="91440" tIns="45720" rIns="91440" bIns="45720" rtlCol="0" anchor="ctr">
            <a:normAutofit fontScale="4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4000" dirty="0" smtClean="0">
                <a:solidFill>
                  <a:srgbClr val="7030A0"/>
                </a:solidFill>
                <a:latin typeface="Times New Roman" pitchFamily="18" charset="0"/>
                <a:cs typeface="Times New Roman" pitchFamily="18" charset="0"/>
              </a:rPr>
              <a:t/>
            </a:r>
            <a:br>
              <a:rPr lang="en-IN" sz="4000" dirty="0" smtClean="0">
                <a:solidFill>
                  <a:srgbClr val="7030A0"/>
                </a:solidFill>
                <a:latin typeface="Times New Roman" pitchFamily="18" charset="0"/>
                <a:cs typeface="Times New Roman" pitchFamily="18" charset="0"/>
              </a:rPr>
            </a:br>
            <a:r>
              <a:rPr lang="en-IN" sz="4000" dirty="0" smtClean="0">
                <a:solidFill>
                  <a:srgbClr val="7030A0"/>
                </a:solidFill>
                <a:latin typeface="Times New Roman" pitchFamily="18" charset="0"/>
                <a:cs typeface="Times New Roman" pitchFamily="18" charset="0"/>
              </a:rPr>
              <a:t/>
            </a:r>
            <a:br>
              <a:rPr lang="en-IN" sz="4000" dirty="0" smtClean="0">
                <a:solidFill>
                  <a:srgbClr val="7030A0"/>
                </a:solidFill>
                <a:latin typeface="Times New Roman" pitchFamily="18" charset="0"/>
                <a:cs typeface="Times New Roman" pitchFamily="18" charset="0"/>
              </a:rPr>
            </a:br>
            <a:r>
              <a:rPr lang="en-IN" dirty="0">
                <a:latin typeface="Times New Roman" pitchFamily="18" charset="0"/>
                <a:cs typeface="Times New Roman" pitchFamily="18" charset="0"/>
              </a:rPr>
              <a:t>Prepared by</a:t>
            </a:r>
            <a:r>
              <a:rPr lang="en-IN" sz="4000" dirty="0" smtClean="0">
                <a:latin typeface="Times New Roman" pitchFamily="18" charset="0"/>
                <a:cs typeface="Times New Roman" pitchFamily="18" charset="0"/>
              </a:rPr>
              <a:t>: </a:t>
            </a:r>
            <a:r>
              <a:rPr lang="en-IN" sz="5300" dirty="0" err="1" smtClean="0">
                <a:latin typeface="Times New Roman" pitchFamily="18" charset="0"/>
                <a:cs typeface="Times New Roman" pitchFamily="18" charset="0"/>
              </a:rPr>
              <a:t>Er</a:t>
            </a:r>
            <a:r>
              <a:rPr lang="en-IN" sz="5300" dirty="0" smtClean="0">
                <a:latin typeface="Times New Roman" pitchFamily="18" charset="0"/>
                <a:cs typeface="Times New Roman" pitchFamily="18" charset="0"/>
              </a:rPr>
              <a:t> </a:t>
            </a:r>
            <a:r>
              <a:rPr lang="en-IN" sz="5300" dirty="0" err="1" smtClean="0">
                <a:latin typeface="Times New Roman" pitchFamily="18" charset="0"/>
                <a:cs typeface="Times New Roman" pitchFamily="18" charset="0"/>
              </a:rPr>
              <a:t>Simranjit</a:t>
            </a:r>
            <a:r>
              <a:rPr lang="en-IN" sz="5300" dirty="0" smtClean="0">
                <a:latin typeface="Times New Roman" pitchFamily="18" charset="0"/>
                <a:cs typeface="Times New Roman" pitchFamily="18" charset="0"/>
              </a:rPr>
              <a:t> Singh </a:t>
            </a:r>
            <a:r>
              <a:rPr lang="en-IN" sz="5300" dirty="0" err="1" smtClean="0">
                <a:latin typeface="Times New Roman" pitchFamily="18" charset="0"/>
                <a:cs typeface="Times New Roman" pitchFamily="18" charset="0"/>
              </a:rPr>
              <a:t>Khangura</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11" name="Title 3"/>
          <p:cNvSpPr txBox="1">
            <a:spLocks/>
          </p:cNvSpPr>
          <p:nvPr/>
        </p:nvSpPr>
        <p:spPr>
          <a:xfrm>
            <a:off x="1066800" y="2590800"/>
            <a:ext cx="6400800" cy="14478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Times New Roman" pitchFamily="18" charset="0"/>
                <a:cs typeface="Times New Roman" pitchFamily="18" charset="0"/>
              </a:rPr>
              <a:t/>
            </a:r>
            <a:br>
              <a:rPr lang="en-IN" sz="4000" dirty="0" smtClean="0">
                <a:solidFill>
                  <a:srgbClr val="7030A0"/>
                </a:solidFill>
                <a:latin typeface="Times New Roman" pitchFamily="18" charset="0"/>
                <a:cs typeface="Times New Roman" pitchFamily="18" charset="0"/>
              </a:rPr>
            </a:br>
            <a:r>
              <a:rPr lang="en-IN" sz="9600" dirty="0" smtClean="0">
                <a:solidFill>
                  <a:srgbClr val="7030A0"/>
                </a:solidFill>
                <a:latin typeface="Times New Roman" pitchFamily="18" charset="0"/>
                <a:cs typeface="Times New Roman" pitchFamily="18" charset="0"/>
              </a:rPr>
              <a:t/>
            </a:r>
            <a:br>
              <a:rPr lang="en-IN" sz="9600" dirty="0" smtClean="0">
                <a:solidFill>
                  <a:srgbClr val="7030A0"/>
                </a:solidFill>
                <a:latin typeface="Times New Roman" pitchFamily="18" charset="0"/>
                <a:cs typeface="Times New Roman" pitchFamily="18" charset="0"/>
              </a:rPr>
            </a:br>
            <a:r>
              <a:rPr lang="en-US" sz="9600" dirty="0">
                <a:latin typeface="Times New Roman" pitchFamily="18" charset="0"/>
                <a:cs typeface="Times New Roman" pitchFamily="18" charset="0"/>
              </a:rPr>
              <a:t>Course </a:t>
            </a:r>
            <a:r>
              <a:rPr lang="en-US" sz="9600" dirty="0" smtClean="0">
                <a:latin typeface="Times New Roman" pitchFamily="18" charset="0"/>
                <a:cs typeface="Times New Roman" pitchFamily="18" charset="0"/>
              </a:rPr>
              <a:t>Name: </a:t>
            </a:r>
            <a:r>
              <a:rPr lang="en-US" sz="9600" b="1" dirty="0" smtClean="0">
                <a:latin typeface="Times New Roman" pitchFamily="18" charset="0"/>
                <a:cs typeface="Times New Roman" pitchFamily="18" charset="0"/>
              </a:rPr>
              <a:t>B. Tech. (Mechanical  Engineering)</a:t>
            </a:r>
            <a:r>
              <a:rPr lang="en-US" sz="9600" dirty="0" smtClean="0">
                <a:latin typeface="Times New Roman" pitchFamily="18" charset="0"/>
                <a:cs typeface="Times New Roman" pitchFamily="18" charset="0"/>
              </a:rPr>
              <a:t> </a:t>
            </a:r>
            <a:r>
              <a:rPr lang="en-US" sz="9600" dirty="0">
                <a:latin typeface="Times New Roman" pitchFamily="18" charset="0"/>
                <a:cs typeface="Times New Roman" pitchFamily="18" charset="0"/>
              </a:rPr>
              <a:t/>
            </a:r>
            <a:br>
              <a:rPr lang="en-US" sz="9600" dirty="0">
                <a:latin typeface="Times New Roman" pitchFamily="18" charset="0"/>
                <a:cs typeface="Times New Roman" pitchFamily="18" charset="0"/>
              </a:rPr>
            </a:br>
            <a:r>
              <a:rPr lang="en-US" sz="9600" dirty="0">
                <a:latin typeface="Times New Roman" pitchFamily="18" charset="0"/>
                <a:cs typeface="Times New Roman" pitchFamily="18" charset="0"/>
              </a:rPr>
              <a:t>Semester</a:t>
            </a:r>
            <a:r>
              <a:rPr lang="en-US" sz="9600" dirty="0" smtClean="0">
                <a:latin typeface="Times New Roman" pitchFamily="18" charset="0"/>
                <a:cs typeface="Times New Roman" pitchFamily="18" charset="0"/>
              </a:rPr>
              <a:t>: 3</a:t>
            </a:r>
            <a:r>
              <a:rPr lang="en-US" sz="9600" baseline="30000" dirty="0" smtClean="0">
                <a:latin typeface="Times New Roman" pitchFamily="18" charset="0"/>
                <a:cs typeface="Times New Roman" pitchFamily="18" charset="0"/>
              </a:rPr>
              <a:t>rd</a:t>
            </a:r>
            <a:r>
              <a:rPr lang="en-US" sz="96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9525000" cy="1447800"/>
          </a:xfrm>
        </p:spPr>
        <p:txBody>
          <a:bodyPr>
            <a:normAutofit/>
          </a:bodyPr>
          <a:lstStyle/>
          <a:p>
            <a:r>
              <a:rPr lang="en-US" sz="3600" b="1" dirty="0" smtClean="0">
                <a:latin typeface="Times New Roman" pitchFamily="18" charset="0"/>
                <a:cs typeface="Times New Roman" pitchFamily="18" charset="0"/>
              </a:rPr>
              <a:t>Heat Treatment</a:t>
            </a:r>
            <a:endParaRPr lang="en-IN" sz="3600" b="1" dirty="0">
              <a:latin typeface="Times New Roman" pitchFamily="18" charset="0"/>
              <a:cs typeface="Times New Roman" pitchFamily="18" charset="0"/>
            </a:endParaRPr>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sp>
        <p:nvSpPr>
          <p:cNvPr id="10" name="Content Placeholder 9"/>
          <p:cNvSpPr>
            <a:spLocks noGrp="1"/>
          </p:cNvSpPr>
          <p:nvPr>
            <p:ph idx="1"/>
          </p:nvPr>
        </p:nvSpPr>
        <p:spPr>
          <a:xfrm>
            <a:off x="609600" y="1143000"/>
            <a:ext cx="10972800" cy="4983167"/>
          </a:xfrm>
        </p:spPr>
        <p:txBody>
          <a:bodyPr>
            <a:normAutofit fontScale="70000" lnSpcReduction="20000"/>
          </a:bodyPr>
          <a:lstStyle/>
          <a:p>
            <a:pPr>
              <a:buNone/>
            </a:pPr>
            <a:r>
              <a:rPr lang="en-US" sz="4000" dirty="0" smtClean="0"/>
              <a:t>Tempering</a:t>
            </a:r>
          </a:p>
          <a:p>
            <a:pPr>
              <a:buNone/>
            </a:pPr>
            <a:r>
              <a:rPr lang="en-US" dirty="0" smtClean="0"/>
              <a:t>     This process enables transformation of some </a:t>
            </a:r>
            <a:r>
              <a:rPr lang="en-US" dirty="0" err="1" smtClean="0"/>
              <a:t>martensite</a:t>
            </a:r>
            <a:r>
              <a:rPr lang="en-US" dirty="0" smtClean="0"/>
              <a:t> into ferrite and </a:t>
            </a:r>
            <a:r>
              <a:rPr lang="en-US" dirty="0" err="1" smtClean="0"/>
              <a:t>cementite</a:t>
            </a:r>
            <a:r>
              <a:rPr lang="en-US" dirty="0" smtClean="0"/>
              <a:t>. The exact amount of </a:t>
            </a:r>
            <a:r>
              <a:rPr lang="en-US" dirty="0" err="1" smtClean="0"/>
              <a:t>martensite</a:t>
            </a:r>
            <a:r>
              <a:rPr lang="en-US" dirty="0" smtClean="0"/>
              <a:t> transformed into ferrite plus </a:t>
            </a:r>
            <a:r>
              <a:rPr lang="en-US" dirty="0" err="1" smtClean="0"/>
              <a:t>cementite</a:t>
            </a:r>
            <a:r>
              <a:rPr lang="en-US" dirty="0" smtClean="0"/>
              <a:t> will depend upon the temperature to which the metal is reheated and the time allowed for the </a:t>
            </a:r>
            <a:r>
              <a:rPr lang="en-US" dirty="0" err="1" smtClean="0"/>
              <a:t>transformation.The</a:t>
            </a:r>
            <a:r>
              <a:rPr lang="en-US" dirty="0" smtClean="0"/>
              <a:t> process involves reheating the hardened steel to a temperature below the lower critical temperature, holding it at that temperature for sufficient time and then cooling it slowly down to the room temperature. </a:t>
            </a:r>
          </a:p>
          <a:p>
            <a:pPr>
              <a:buNone/>
            </a:pPr>
            <a:r>
              <a:rPr lang="en-US" dirty="0" smtClean="0"/>
              <a:t>1) Reduce internal stress and reduce brittleness.</a:t>
            </a:r>
          </a:p>
          <a:p>
            <a:pPr>
              <a:buNone/>
            </a:pPr>
            <a:r>
              <a:rPr lang="en-US" dirty="0" smtClean="0"/>
              <a:t>2) Adjust the mechanical properties of the </a:t>
            </a:r>
            <a:r>
              <a:rPr lang="en-US" dirty="0" err="1" smtClean="0"/>
              <a:t>workpiece</a:t>
            </a:r>
            <a:r>
              <a:rPr lang="en-US" dirty="0" smtClean="0"/>
              <a:t>. After quenching, the </a:t>
            </a:r>
            <a:r>
              <a:rPr lang="en-US" dirty="0" err="1" smtClean="0"/>
              <a:t>workpiece</a:t>
            </a:r>
            <a:r>
              <a:rPr lang="en-US" dirty="0" smtClean="0"/>
              <a:t> has high hardness and high brittleness. To meet the different performance requirements of various </a:t>
            </a:r>
            <a:r>
              <a:rPr lang="en-US" dirty="0" err="1" smtClean="0"/>
              <a:t>workpieces</a:t>
            </a:r>
            <a:r>
              <a:rPr lang="en-US" dirty="0" smtClean="0"/>
              <a:t>. it can be adjusted by tempering, hardness, strength, plasticity and toughness.</a:t>
            </a:r>
          </a:p>
          <a:p>
            <a:pPr>
              <a:buNone/>
            </a:pPr>
            <a:r>
              <a:rPr lang="en-US" dirty="0" smtClean="0"/>
              <a:t>3) Stabilize the size of the </a:t>
            </a:r>
            <a:r>
              <a:rPr lang="en-US" dirty="0" err="1" smtClean="0"/>
              <a:t>workpiece</a:t>
            </a:r>
            <a:r>
              <a:rPr lang="en-US" dirty="0" smtClean="0"/>
              <a:t>. The metallographic structure can be stabilized by tempering. This can ensure no deformation occurs during use.</a:t>
            </a:r>
          </a:p>
          <a:p>
            <a:pPr>
              <a:buNone/>
            </a:pPr>
            <a:r>
              <a:rPr lang="en-US" dirty="0" smtClean="0"/>
              <a:t>4) Improve the cutting performance of some alloy steels.</a:t>
            </a:r>
          </a:p>
          <a:p>
            <a:pPr>
              <a:buNone/>
            </a:pPr>
            <a:endParaRPr 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9525000" cy="1447800"/>
          </a:xfrm>
        </p:spPr>
        <p:txBody>
          <a:bodyPr>
            <a:normAutofit/>
          </a:bodyPr>
          <a:lstStyle/>
          <a:p>
            <a:r>
              <a:rPr lang="en-US" sz="3600" b="1" dirty="0" smtClean="0">
                <a:latin typeface="Times New Roman" pitchFamily="18" charset="0"/>
                <a:cs typeface="Times New Roman" pitchFamily="18" charset="0"/>
              </a:rPr>
              <a:t>Heat Treatment</a:t>
            </a:r>
            <a:endParaRPr lang="en-IN" sz="3600" b="1" dirty="0">
              <a:latin typeface="Times New Roman" pitchFamily="18" charset="0"/>
              <a:cs typeface="Times New Roman" pitchFamily="18" charset="0"/>
            </a:endParaRPr>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2" y="6365229"/>
            <a:ext cx="4615087"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pPr algn="ctr"/>
            <a:endParaRPr lang="en-US" dirty="0"/>
          </a:p>
        </p:txBody>
      </p:sp>
      <p:sp>
        <p:nvSpPr>
          <p:cNvPr id="122" name="Rectangle 121"/>
          <p:cNvSpPr/>
          <p:nvPr/>
        </p:nvSpPr>
        <p:spPr>
          <a:xfrm>
            <a:off x="5257725" y="3244334"/>
            <a:ext cx="184731" cy="369332"/>
          </a:xfrm>
          <a:prstGeom prst="rect">
            <a:avLst/>
          </a:prstGeom>
        </p:spPr>
        <p:txBody>
          <a:bodyPr wrap="none">
            <a:spAutoFit/>
          </a:bodyPr>
          <a:lstStyle/>
          <a:p>
            <a:pPr algn="ctr"/>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pPr algn="ctr"/>
            <a:endParaRPr lang="en-US" sz="2800" dirty="0"/>
          </a:p>
        </p:txBody>
      </p:sp>
      <p:sp>
        <p:nvSpPr>
          <p:cNvPr id="11" name="Content Placeholder 10"/>
          <p:cNvSpPr>
            <a:spLocks noGrp="1"/>
          </p:cNvSpPr>
          <p:nvPr>
            <p:ph idx="1"/>
          </p:nvPr>
        </p:nvSpPr>
        <p:spPr>
          <a:xfrm>
            <a:off x="609600" y="1600200"/>
            <a:ext cx="10972800" cy="4525963"/>
          </a:xfrm>
        </p:spPr>
        <p:txBody>
          <a:bodyPr/>
          <a:lstStyle/>
          <a:p>
            <a:pPr>
              <a:buNone/>
            </a:pPr>
            <a:r>
              <a:rPr lang="en-US" dirty="0" smtClean="0"/>
              <a:t>                                                                 </a:t>
            </a:r>
            <a:endParaRPr lang="en-US" dirty="0"/>
          </a:p>
        </p:txBody>
      </p:sp>
      <p:sp>
        <p:nvSpPr>
          <p:cNvPr id="102" name="Text Box 2" descr="Blue tissue paper"/>
          <p:cNvSpPr txBox="1">
            <a:spLocks noChangeArrowheads="1"/>
          </p:cNvSpPr>
          <p:nvPr/>
        </p:nvSpPr>
        <p:spPr bwMode="auto">
          <a:xfrm>
            <a:off x="3008313" y="1828800"/>
            <a:ext cx="3074987" cy="400110"/>
          </a:xfrm>
          <a:prstGeom prst="rect">
            <a:avLst/>
          </a:prstGeom>
          <a:blipFill dpi="0" rotWithShape="0">
            <a:blip r:embed="rId4" cstate="print"/>
            <a:srcRect/>
            <a:tile tx="0" ty="0" sx="100000" sy="100000" flip="none" algn="tl"/>
          </a:blipFill>
          <a:ln w="3175">
            <a:solidFill>
              <a:srgbClr val="CC3300"/>
            </a:solidFill>
            <a:miter lim="800000"/>
            <a:headEnd/>
            <a:tailEnd/>
          </a:ln>
          <a:effectLst/>
        </p:spPr>
        <p:txBody>
          <a:bodyPr wrap="square">
            <a:spAutoFit/>
          </a:bodyPr>
          <a:lstStyle/>
          <a:p>
            <a:pPr algn="ctr" fontAlgn="auto">
              <a:spcBef>
                <a:spcPct val="50000"/>
              </a:spcBef>
              <a:spcAft>
                <a:spcPts val="0"/>
              </a:spcAft>
              <a:defRPr/>
            </a:pPr>
            <a:r>
              <a:rPr lang="en-US" sz="2000" dirty="0">
                <a:solidFill>
                  <a:srgbClr val="FF6600"/>
                </a:solidFill>
                <a:effectLst>
                  <a:outerShdw blurRad="38100" dist="38100" dir="2700000" algn="tl">
                    <a:srgbClr val="000000"/>
                  </a:outerShdw>
                </a:effectLst>
                <a:latin typeface="Times New Roman" pitchFamily="18" charset="0"/>
                <a:cs typeface="+mn-cs"/>
              </a:rPr>
              <a:t>HEAT TREATMENT</a:t>
            </a:r>
          </a:p>
        </p:txBody>
      </p:sp>
      <p:sp>
        <p:nvSpPr>
          <p:cNvPr id="103" name="Rectangle 3"/>
          <p:cNvSpPr>
            <a:spLocks noChangeArrowheads="1"/>
          </p:cNvSpPr>
          <p:nvPr/>
        </p:nvSpPr>
        <p:spPr bwMode="auto">
          <a:xfrm>
            <a:off x="1908175" y="2620841"/>
            <a:ext cx="876300" cy="369332"/>
          </a:xfrm>
          <a:prstGeom prst="rect">
            <a:avLst/>
          </a:prstGeom>
          <a:solidFill>
            <a:srgbClr val="CCFFFF"/>
          </a:solidFill>
          <a:ln w="12700">
            <a:solidFill>
              <a:srgbClr val="0000FF"/>
            </a:solidFill>
            <a:miter lim="800000"/>
            <a:headEnd/>
            <a:tailEnd/>
          </a:ln>
        </p:spPr>
        <p:txBody>
          <a:bodyPr wrap="square" anchor="ctr">
            <a:spAutoFit/>
          </a:bodyPr>
          <a:lstStyle/>
          <a:p>
            <a:pPr algn="ctr"/>
            <a:r>
              <a:rPr lang="en-US">
                <a:solidFill>
                  <a:srgbClr val="0000FF"/>
                </a:solidFill>
                <a:latin typeface="Times New Roman" pitchFamily="18" charset="0"/>
              </a:rPr>
              <a:t>BULK </a:t>
            </a:r>
          </a:p>
        </p:txBody>
      </p:sp>
      <p:sp>
        <p:nvSpPr>
          <p:cNvPr id="104" name="Rectangle 4">
            <a:hlinkClick r:id="rId5" action="ppaction://hlinksldjump"/>
          </p:cNvPr>
          <p:cNvSpPr>
            <a:spLocks noChangeArrowheads="1"/>
          </p:cNvSpPr>
          <p:nvPr/>
        </p:nvSpPr>
        <p:spPr bwMode="auto">
          <a:xfrm>
            <a:off x="6369050" y="2684341"/>
            <a:ext cx="1225550" cy="369332"/>
          </a:xfrm>
          <a:prstGeom prst="rect">
            <a:avLst/>
          </a:prstGeom>
          <a:solidFill>
            <a:srgbClr val="CCFFFF"/>
          </a:solidFill>
          <a:ln w="12700">
            <a:solidFill>
              <a:srgbClr val="0000FF"/>
            </a:solidFill>
            <a:miter lim="800000"/>
            <a:headEnd/>
            <a:tailEnd/>
          </a:ln>
        </p:spPr>
        <p:txBody>
          <a:bodyPr wrap="square" anchor="ctr">
            <a:spAutoFit/>
          </a:bodyPr>
          <a:lstStyle/>
          <a:p>
            <a:pPr algn="ctr"/>
            <a:r>
              <a:rPr lang="en-US">
                <a:solidFill>
                  <a:srgbClr val="0000FF"/>
                </a:solidFill>
                <a:latin typeface="Times New Roman" pitchFamily="18" charset="0"/>
              </a:rPr>
              <a:t>SURFACE</a:t>
            </a:r>
          </a:p>
        </p:txBody>
      </p:sp>
      <p:sp>
        <p:nvSpPr>
          <p:cNvPr id="105" name="Text Box 5">
            <a:hlinkClick r:id="rId6" action="ppaction://hlinksldjump"/>
          </p:cNvPr>
          <p:cNvSpPr txBox="1">
            <a:spLocks noChangeArrowheads="1"/>
          </p:cNvSpPr>
          <p:nvPr/>
        </p:nvSpPr>
        <p:spPr bwMode="auto">
          <a:xfrm>
            <a:off x="74613" y="3316762"/>
            <a:ext cx="1539875" cy="369332"/>
          </a:xfrm>
          <a:prstGeom prst="rect">
            <a:avLst/>
          </a:prstGeom>
          <a:solidFill>
            <a:srgbClr val="CCFFFF"/>
          </a:solidFill>
          <a:ln w="9525" algn="ctr">
            <a:solidFill>
              <a:srgbClr val="0000FF"/>
            </a:solidFill>
            <a:miter lim="800000"/>
            <a:headEnd/>
            <a:tailEnd/>
          </a:ln>
        </p:spPr>
        <p:txBody>
          <a:bodyPr wrap="square">
            <a:spAutoFit/>
          </a:bodyPr>
          <a:lstStyle/>
          <a:p>
            <a:pPr algn="ctr">
              <a:spcBef>
                <a:spcPct val="50000"/>
              </a:spcBef>
            </a:pPr>
            <a:r>
              <a:rPr lang="en-US">
                <a:latin typeface="Times New Roman" pitchFamily="18" charset="0"/>
              </a:rPr>
              <a:t>ANNEALING</a:t>
            </a:r>
          </a:p>
        </p:txBody>
      </p:sp>
      <p:sp>
        <p:nvSpPr>
          <p:cNvPr id="106" name="Text Box 6"/>
          <p:cNvSpPr txBox="1">
            <a:spLocks noChangeArrowheads="1"/>
          </p:cNvSpPr>
          <p:nvPr/>
        </p:nvSpPr>
        <p:spPr bwMode="auto">
          <a:xfrm>
            <a:off x="431800" y="4278855"/>
            <a:ext cx="1420813" cy="338554"/>
          </a:xfrm>
          <a:prstGeom prst="rect">
            <a:avLst/>
          </a:prstGeom>
          <a:solidFill>
            <a:srgbClr val="FFFFCC"/>
          </a:solidFill>
          <a:ln w="9525" algn="ctr">
            <a:solidFill>
              <a:srgbClr val="FF6600"/>
            </a:solidFill>
            <a:miter lim="800000"/>
            <a:headEnd/>
            <a:tailEnd/>
          </a:ln>
        </p:spPr>
        <p:txBody>
          <a:bodyPr wrap="square">
            <a:spAutoFit/>
          </a:bodyPr>
          <a:lstStyle/>
          <a:p>
            <a:pPr algn="ctr">
              <a:spcBef>
                <a:spcPct val="50000"/>
              </a:spcBef>
            </a:pPr>
            <a:r>
              <a:rPr lang="en-US" sz="1600">
                <a:latin typeface="Times New Roman" pitchFamily="18" charset="0"/>
              </a:rPr>
              <a:t>Full Annealing</a:t>
            </a:r>
          </a:p>
        </p:txBody>
      </p:sp>
      <p:sp>
        <p:nvSpPr>
          <p:cNvPr id="107" name="Text Box 7"/>
          <p:cNvSpPr txBox="1">
            <a:spLocks noChangeArrowheads="1"/>
          </p:cNvSpPr>
          <p:nvPr/>
        </p:nvSpPr>
        <p:spPr bwMode="auto">
          <a:xfrm>
            <a:off x="431800" y="4796380"/>
            <a:ext cx="2474913" cy="338554"/>
          </a:xfrm>
          <a:prstGeom prst="rect">
            <a:avLst/>
          </a:prstGeom>
          <a:solidFill>
            <a:srgbClr val="FFFFCC"/>
          </a:solidFill>
          <a:ln w="9525" algn="ctr">
            <a:solidFill>
              <a:srgbClr val="FF6600"/>
            </a:solidFill>
            <a:miter lim="800000"/>
            <a:headEnd/>
            <a:tailEnd/>
          </a:ln>
        </p:spPr>
        <p:txBody>
          <a:bodyPr wrap="square">
            <a:spAutoFit/>
          </a:bodyPr>
          <a:lstStyle/>
          <a:p>
            <a:pPr algn="ctr"/>
            <a:r>
              <a:rPr lang="en-US" sz="1600">
                <a:latin typeface="Times New Roman" pitchFamily="18" charset="0"/>
              </a:rPr>
              <a:t>Recrystallization Annealing</a:t>
            </a:r>
          </a:p>
        </p:txBody>
      </p:sp>
      <p:sp>
        <p:nvSpPr>
          <p:cNvPr id="108" name="Text Box 8"/>
          <p:cNvSpPr txBox="1">
            <a:spLocks noChangeArrowheads="1"/>
          </p:cNvSpPr>
          <p:nvPr/>
        </p:nvSpPr>
        <p:spPr bwMode="auto">
          <a:xfrm>
            <a:off x="431800" y="5329780"/>
            <a:ext cx="2128838" cy="338554"/>
          </a:xfrm>
          <a:prstGeom prst="rect">
            <a:avLst/>
          </a:prstGeom>
          <a:solidFill>
            <a:srgbClr val="FFFFCC"/>
          </a:solidFill>
          <a:ln w="9525" algn="ctr">
            <a:solidFill>
              <a:srgbClr val="FF6600"/>
            </a:solidFill>
            <a:miter lim="800000"/>
            <a:headEnd/>
            <a:tailEnd/>
          </a:ln>
        </p:spPr>
        <p:txBody>
          <a:bodyPr wrap="square">
            <a:spAutoFit/>
          </a:bodyPr>
          <a:lstStyle/>
          <a:p>
            <a:pPr algn="ctr">
              <a:spcBef>
                <a:spcPct val="50000"/>
              </a:spcBef>
            </a:pPr>
            <a:r>
              <a:rPr lang="en-US" sz="1600">
                <a:latin typeface="Times New Roman" pitchFamily="18" charset="0"/>
              </a:rPr>
              <a:t>Stress Relief Annealing</a:t>
            </a:r>
          </a:p>
        </p:txBody>
      </p:sp>
      <p:sp>
        <p:nvSpPr>
          <p:cNvPr id="109" name="Text Box 9"/>
          <p:cNvSpPr txBox="1">
            <a:spLocks noChangeArrowheads="1"/>
          </p:cNvSpPr>
          <p:nvPr/>
        </p:nvSpPr>
        <p:spPr bwMode="auto">
          <a:xfrm>
            <a:off x="431800" y="5807617"/>
            <a:ext cx="2382838" cy="338554"/>
          </a:xfrm>
          <a:prstGeom prst="rect">
            <a:avLst/>
          </a:prstGeom>
          <a:solidFill>
            <a:srgbClr val="FFFFCC"/>
          </a:solidFill>
          <a:ln w="9525" algn="ctr">
            <a:solidFill>
              <a:srgbClr val="FF6600"/>
            </a:solidFill>
            <a:miter lim="800000"/>
            <a:headEnd/>
            <a:tailEnd/>
          </a:ln>
        </p:spPr>
        <p:txBody>
          <a:bodyPr wrap="square">
            <a:spAutoFit/>
          </a:bodyPr>
          <a:lstStyle/>
          <a:p>
            <a:pPr algn="ctr">
              <a:spcBef>
                <a:spcPct val="50000"/>
              </a:spcBef>
            </a:pPr>
            <a:r>
              <a:rPr lang="en-US" sz="1600" dirty="0">
                <a:latin typeface="Times New Roman" pitchFamily="18" charset="0"/>
              </a:rPr>
              <a:t>Spheroidization Annealing</a:t>
            </a:r>
          </a:p>
        </p:txBody>
      </p:sp>
      <p:sp>
        <p:nvSpPr>
          <p:cNvPr id="110" name="Text Box 10"/>
          <p:cNvSpPr txBox="1">
            <a:spLocks noChangeArrowheads="1"/>
          </p:cNvSpPr>
          <p:nvPr/>
        </p:nvSpPr>
        <p:spPr bwMode="auto">
          <a:xfrm>
            <a:off x="3475038" y="5202712"/>
            <a:ext cx="1958975" cy="369332"/>
          </a:xfrm>
          <a:prstGeom prst="rect">
            <a:avLst/>
          </a:prstGeom>
          <a:solidFill>
            <a:srgbClr val="CCFFFF"/>
          </a:solidFill>
          <a:ln w="9525" algn="ctr">
            <a:solidFill>
              <a:srgbClr val="0000FF"/>
            </a:solidFill>
            <a:miter lim="800000"/>
            <a:headEnd/>
            <a:tailEnd/>
          </a:ln>
        </p:spPr>
        <p:txBody>
          <a:bodyPr wrap="square">
            <a:spAutoFit/>
          </a:bodyPr>
          <a:lstStyle/>
          <a:p>
            <a:pPr algn="ctr">
              <a:spcBef>
                <a:spcPct val="50000"/>
              </a:spcBef>
            </a:pPr>
            <a:r>
              <a:rPr lang="en-US">
                <a:latin typeface="Times New Roman" pitchFamily="18" charset="0"/>
              </a:rPr>
              <a:t>AUSTEMPERING</a:t>
            </a:r>
          </a:p>
        </p:txBody>
      </p:sp>
      <p:cxnSp>
        <p:nvCxnSpPr>
          <p:cNvPr id="111" name="AutoShape 11"/>
          <p:cNvCxnSpPr>
            <a:cxnSpLocks noChangeShapeType="1"/>
            <a:stCxn id="102" idx="2"/>
            <a:endCxn id="103" idx="0"/>
          </p:cNvCxnSpPr>
          <p:nvPr/>
        </p:nvCxnSpPr>
        <p:spPr bwMode="auto">
          <a:xfrm rot="5400000">
            <a:off x="3250101" y="1325134"/>
            <a:ext cx="391931" cy="2199482"/>
          </a:xfrm>
          <a:prstGeom prst="straightConnector1">
            <a:avLst/>
          </a:prstGeom>
          <a:noFill/>
          <a:ln w="19050">
            <a:solidFill>
              <a:srgbClr val="FF6600"/>
            </a:solidFill>
            <a:round/>
            <a:headEnd/>
            <a:tailEnd type="triangle" w="med" len="med"/>
          </a:ln>
        </p:spPr>
      </p:cxnSp>
      <p:cxnSp>
        <p:nvCxnSpPr>
          <p:cNvPr id="112" name="AutoShape 12"/>
          <p:cNvCxnSpPr>
            <a:cxnSpLocks noChangeShapeType="1"/>
            <a:stCxn id="102" idx="2"/>
            <a:endCxn id="104" idx="0"/>
          </p:cNvCxnSpPr>
          <p:nvPr/>
        </p:nvCxnSpPr>
        <p:spPr bwMode="auto">
          <a:xfrm rot="16200000" flipH="1">
            <a:off x="5536101" y="1238616"/>
            <a:ext cx="455431" cy="2436018"/>
          </a:xfrm>
          <a:prstGeom prst="straightConnector1">
            <a:avLst/>
          </a:prstGeom>
          <a:noFill/>
          <a:ln w="19050">
            <a:solidFill>
              <a:srgbClr val="FF6600"/>
            </a:solidFill>
            <a:round/>
            <a:headEnd/>
            <a:tailEnd type="triangle" w="med" len="med"/>
          </a:ln>
        </p:spPr>
      </p:cxnSp>
      <p:cxnSp>
        <p:nvCxnSpPr>
          <p:cNvPr id="113" name="AutoShape 13"/>
          <p:cNvCxnSpPr>
            <a:cxnSpLocks noChangeShapeType="1"/>
            <a:stCxn id="103" idx="2"/>
            <a:endCxn id="105" idx="0"/>
          </p:cNvCxnSpPr>
          <p:nvPr/>
        </p:nvCxnSpPr>
        <p:spPr bwMode="auto">
          <a:xfrm rot="5400000">
            <a:off x="1432144" y="2402580"/>
            <a:ext cx="326589" cy="1501774"/>
          </a:xfrm>
          <a:prstGeom prst="straightConnector1">
            <a:avLst/>
          </a:prstGeom>
          <a:noFill/>
          <a:ln w="9525">
            <a:solidFill>
              <a:srgbClr val="FF6600"/>
            </a:solidFill>
            <a:round/>
            <a:headEnd/>
            <a:tailEnd type="triangle" w="med" len="med"/>
          </a:ln>
        </p:spPr>
      </p:cxnSp>
      <p:cxnSp>
        <p:nvCxnSpPr>
          <p:cNvPr id="114" name="AutoShape 14"/>
          <p:cNvCxnSpPr>
            <a:cxnSpLocks noChangeShapeType="1"/>
            <a:stCxn id="103" idx="2"/>
            <a:endCxn id="137" idx="0"/>
          </p:cNvCxnSpPr>
          <p:nvPr/>
        </p:nvCxnSpPr>
        <p:spPr bwMode="auto">
          <a:xfrm rot="16200000" flipH="1">
            <a:off x="2357658" y="2978840"/>
            <a:ext cx="321823" cy="344488"/>
          </a:xfrm>
          <a:prstGeom prst="straightConnector1">
            <a:avLst/>
          </a:prstGeom>
          <a:noFill/>
          <a:ln w="12700">
            <a:solidFill>
              <a:srgbClr val="FF6600"/>
            </a:solidFill>
            <a:round/>
            <a:headEnd/>
            <a:tailEnd type="triangle" w="med" len="med"/>
          </a:ln>
        </p:spPr>
      </p:cxnSp>
      <p:cxnSp>
        <p:nvCxnSpPr>
          <p:cNvPr id="115" name="AutoShape 15"/>
          <p:cNvCxnSpPr>
            <a:cxnSpLocks noChangeShapeType="1"/>
            <a:stCxn id="103" idx="2"/>
            <a:endCxn id="138" idx="0"/>
          </p:cNvCxnSpPr>
          <p:nvPr/>
        </p:nvCxnSpPr>
        <p:spPr bwMode="auto">
          <a:xfrm rot="5400000" flipH="1" flipV="1">
            <a:off x="3191821" y="1565543"/>
            <a:ext cx="579134" cy="2270126"/>
          </a:xfrm>
          <a:prstGeom prst="straightConnector1">
            <a:avLst/>
          </a:prstGeom>
          <a:noFill/>
          <a:ln w="12700">
            <a:solidFill>
              <a:srgbClr val="FF6600"/>
            </a:solidFill>
            <a:round/>
            <a:headEnd/>
            <a:tailEnd type="triangle" w="med" len="med"/>
          </a:ln>
        </p:spPr>
      </p:cxnSp>
      <p:sp>
        <p:nvSpPr>
          <p:cNvPr id="116" name="Text Box 16"/>
          <p:cNvSpPr txBox="1">
            <a:spLocks noChangeArrowheads="1"/>
          </p:cNvSpPr>
          <p:nvPr/>
        </p:nvSpPr>
        <p:spPr bwMode="auto">
          <a:xfrm>
            <a:off x="5710238" y="3480271"/>
            <a:ext cx="1298575" cy="369332"/>
          </a:xfrm>
          <a:prstGeom prst="rect">
            <a:avLst/>
          </a:prstGeom>
          <a:solidFill>
            <a:srgbClr val="CCFFCC"/>
          </a:solidFill>
          <a:ln w="9525" algn="ctr">
            <a:solidFill>
              <a:srgbClr val="008000"/>
            </a:solidFill>
            <a:miter lim="800000"/>
            <a:headEnd/>
            <a:tailEnd/>
          </a:ln>
        </p:spPr>
        <p:txBody>
          <a:bodyPr wrap="square">
            <a:spAutoFit/>
          </a:bodyPr>
          <a:lstStyle/>
          <a:p>
            <a:pPr algn="ctr">
              <a:spcBef>
                <a:spcPct val="50000"/>
              </a:spcBef>
            </a:pPr>
            <a:r>
              <a:rPr lang="en-US">
                <a:latin typeface="Times New Roman" pitchFamily="18" charset="0"/>
              </a:rPr>
              <a:t>THERMAL</a:t>
            </a:r>
          </a:p>
        </p:txBody>
      </p:sp>
      <p:sp>
        <p:nvSpPr>
          <p:cNvPr id="117" name="Text Box 17"/>
          <p:cNvSpPr txBox="1">
            <a:spLocks noChangeArrowheads="1"/>
          </p:cNvSpPr>
          <p:nvPr/>
        </p:nvSpPr>
        <p:spPr bwMode="auto">
          <a:xfrm>
            <a:off x="7642225" y="2974232"/>
            <a:ext cx="1387475" cy="646331"/>
          </a:xfrm>
          <a:prstGeom prst="rect">
            <a:avLst/>
          </a:prstGeom>
          <a:solidFill>
            <a:srgbClr val="CDFFCD"/>
          </a:solidFill>
          <a:ln w="9525" algn="ctr">
            <a:solidFill>
              <a:srgbClr val="008000"/>
            </a:solidFill>
            <a:miter lim="800000"/>
            <a:headEnd/>
            <a:tailEnd/>
          </a:ln>
        </p:spPr>
        <p:txBody>
          <a:bodyPr wrap="square">
            <a:spAutoFit/>
          </a:bodyPr>
          <a:lstStyle/>
          <a:p>
            <a:pPr algn="ctr">
              <a:spcBef>
                <a:spcPct val="50000"/>
              </a:spcBef>
            </a:pPr>
            <a:r>
              <a:rPr lang="en-US">
                <a:latin typeface="Times New Roman" pitchFamily="18" charset="0"/>
              </a:rPr>
              <a:t>THERMO-</a:t>
            </a:r>
            <a:br>
              <a:rPr lang="en-US">
                <a:latin typeface="Times New Roman" pitchFamily="18" charset="0"/>
              </a:rPr>
            </a:br>
            <a:r>
              <a:rPr lang="en-US">
                <a:latin typeface="Times New Roman" pitchFamily="18" charset="0"/>
              </a:rPr>
              <a:t>CHEMICAL</a:t>
            </a:r>
          </a:p>
        </p:txBody>
      </p:sp>
      <p:cxnSp>
        <p:nvCxnSpPr>
          <p:cNvPr id="118" name="AutoShape 18"/>
          <p:cNvCxnSpPr>
            <a:cxnSpLocks noChangeShapeType="1"/>
            <a:stCxn id="103" idx="2"/>
            <a:endCxn id="139" idx="0"/>
          </p:cNvCxnSpPr>
          <p:nvPr/>
        </p:nvCxnSpPr>
        <p:spPr bwMode="auto">
          <a:xfrm rot="16200000" flipH="1">
            <a:off x="2730720" y="2605777"/>
            <a:ext cx="1388623" cy="2157413"/>
          </a:xfrm>
          <a:prstGeom prst="straightConnector1">
            <a:avLst/>
          </a:prstGeom>
          <a:noFill/>
          <a:ln w="3175">
            <a:solidFill>
              <a:srgbClr val="FF6600"/>
            </a:solidFill>
            <a:prstDash val="lgDash"/>
            <a:round/>
            <a:headEnd/>
            <a:tailEnd type="triangle" w="med" len="med"/>
          </a:ln>
        </p:spPr>
      </p:cxnSp>
      <p:cxnSp>
        <p:nvCxnSpPr>
          <p:cNvPr id="119" name="AutoShape 19"/>
          <p:cNvCxnSpPr>
            <a:cxnSpLocks noChangeShapeType="1"/>
            <a:stCxn id="103" idx="2"/>
            <a:endCxn id="110" idx="0"/>
          </p:cNvCxnSpPr>
          <p:nvPr/>
        </p:nvCxnSpPr>
        <p:spPr bwMode="auto">
          <a:xfrm rot="16200000" flipH="1">
            <a:off x="2294156" y="3042341"/>
            <a:ext cx="2212539" cy="2108201"/>
          </a:xfrm>
          <a:prstGeom prst="straightConnector1">
            <a:avLst/>
          </a:prstGeom>
          <a:noFill/>
          <a:ln w="3175">
            <a:solidFill>
              <a:srgbClr val="FF6600"/>
            </a:solidFill>
            <a:prstDash val="lgDash"/>
            <a:round/>
            <a:headEnd/>
            <a:tailEnd type="triangle" w="med" len="med"/>
          </a:ln>
        </p:spPr>
      </p:cxnSp>
      <p:sp>
        <p:nvSpPr>
          <p:cNvPr id="120" name="Text Box 20"/>
          <p:cNvSpPr txBox="1">
            <a:spLocks noChangeArrowheads="1"/>
          </p:cNvSpPr>
          <p:nvPr/>
        </p:nvSpPr>
        <p:spPr bwMode="auto">
          <a:xfrm>
            <a:off x="5972175" y="4458242"/>
            <a:ext cx="703263" cy="338554"/>
          </a:xfrm>
          <a:prstGeom prst="rect">
            <a:avLst/>
          </a:prstGeom>
          <a:solidFill>
            <a:srgbClr val="CCFFCC">
              <a:alpha val="59999"/>
            </a:srgbClr>
          </a:solidFill>
          <a:ln w="9525" algn="ctr">
            <a:solidFill>
              <a:srgbClr val="008000"/>
            </a:solidFill>
            <a:miter lim="800000"/>
            <a:headEnd/>
            <a:tailEnd/>
          </a:ln>
        </p:spPr>
        <p:txBody>
          <a:bodyPr wrap="square">
            <a:spAutoFit/>
          </a:bodyPr>
          <a:lstStyle/>
          <a:p>
            <a:pPr algn="ctr">
              <a:spcBef>
                <a:spcPct val="50000"/>
              </a:spcBef>
            </a:pPr>
            <a:r>
              <a:rPr lang="en-US" sz="1600">
                <a:latin typeface="Times New Roman" pitchFamily="18" charset="0"/>
              </a:rPr>
              <a:t>Flame</a:t>
            </a:r>
          </a:p>
        </p:txBody>
      </p:sp>
      <p:sp>
        <p:nvSpPr>
          <p:cNvPr id="123" name="Text Box 21"/>
          <p:cNvSpPr txBox="1">
            <a:spLocks noChangeArrowheads="1"/>
          </p:cNvSpPr>
          <p:nvPr/>
        </p:nvSpPr>
        <p:spPr bwMode="auto">
          <a:xfrm>
            <a:off x="5972175" y="4883692"/>
            <a:ext cx="974725" cy="338554"/>
          </a:xfrm>
          <a:prstGeom prst="rect">
            <a:avLst/>
          </a:prstGeom>
          <a:solidFill>
            <a:srgbClr val="CCFFCC">
              <a:alpha val="59999"/>
            </a:srgbClr>
          </a:solidFill>
          <a:ln w="9525" algn="ctr">
            <a:solidFill>
              <a:srgbClr val="008000"/>
            </a:solidFill>
            <a:miter lim="800000"/>
            <a:headEnd/>
            <a:tailEnd/>
          </a:ln>
        </p:spPr>
        <p:txBody>
          <a:bodyPr wrap="square">
            <a:spAutoFit/>
          </a:bodyPr>
          <a:lstStyle/>
          <a:p>
            <a:pPr algn="ctr">
              <a:spcBef>
                <a:spcPct val="50000"/>
              </a:spcBef>
            </a:pPr>
            <a:r>
              <a:rPr lang="en-US" sz="1600">
                <a:latin typeface="Times New Roman" pitchFamily="18" charset="0"/>
              </a:rPr>
              <a:t>Induction</a:t>
            </a:r>
          </a:p>
        </p:txBody>
      </p:sp>
      <p:sp>
        <p:nvSpPr>
          <p:cNvPr id="124" name="Text Box 22"/>
          <p:cNvSpPr txBox="1">
            <a:spLocks noChangeArrowheads="1"/>
          </p:cNvSpPr>
          <p:nvPr/>
        </p:nvSpPr>
        <p:spPr bwMode="auto">
          <a:xfrm>
            <a:off x="5972175" y="5310730"/>
            <a:ext cx="835025" cy="338554"/>
          </a:xfrm>
          <a:prstGeom prst="rect">
            <a:avLst/>
          </a:prstGeom>
          <a:solidFill>
            <a:srgbClr val="CCFFCC">
              <a:alpha val="59999"/>
            </a:srgbClr>
          </a:solidFill>
          <a:ln w="9525" algn="ctr">
            <a:solidFill>
              <a:srgbClr val="008000"/>
            </a:solidFill>
            <a:miter lim="800000"/>
            <a:headEnd/>
            <a:tailEnd/>
          </a:ln>
        </p:spPr>
        <p:txBody>
          <a:bodyPr wrap="square">
            <a:spAutoFit/>
          </a:bodyPr>
          <a:lstStyle/>
          <a:p>
            <a:pPr algn="ctr">
              <a:spcBef>
                <a:spcPct val="50000"/>
              </a:spcBef>
            </a:pPr>
            <a:r>
              <a:rPr lang="en-US" sz="1600">
                <a:latin typeface="Times New Roman" pitchFamily="18" charset="0"/>
              </a:rPr>
              <a:t>LASER</a:t>
            </a:r>
          </a:p>
        </p:txBody>
      </p:sp>
      <p:sp>
        <p:nvSpPr>
          <p:cNvPr id="125" name="Text Box 23"/>
          <p:cNvSpPr txBox="1">
            <a:spLocks noChangeArrowheads="1"/>
          </p:cNvSpPr>
          <p:nvPr/>
        </p:nvSpPr>
        <p:spPr bwMode="auto">
          <a:xfrm>
            <a:off x="5972175" y="5788567"/>
            <a:ext cx="1409700" cy="338554"/>
          </a:xfrm>
          <a:prstGeom prst="rect">
            <a:avLst/>
          </a:prstGeom>
          <a:solidFill>
            <a:srgbClr val="CCFFCC">
              <a:alpha val="59999"/>
            </a:srgbClr>
          </a:solidFill>
          <a:ln w="9525" algn="ctr">
            <a:solidFill>
              <a:srgbClr val="008000"/>
            </a:solidFill>
            <a:miter lim="800000"/>
            <a:headEnd/>
            <a:tailEnd/>
          </a:ln>
        </p:spPr>
        <p:txBody>
          <a:bodyPr wrap="square">
            <a:spAutoFit/>
          </a:bodyPr>
          <a:lstStyle/>
          <a:p>
            <a:pPr algn="ctr">
              <a:spcBef>
                <a:spcPct val="50000"/>
              </a:spcBef>
            </a:pPr>
            <a:r>
              <a:rPr lang="en-US" sz="1600">
                <a:latin typeface="Times New Roman" pitchFamily="18" charset="0"/>
              </a:rPr>
              <a:t>Electron Beam</a:t>
            </a:r>
          </a:p>
        </p:txBody>
      </p:sp>
      <p:sp>
        <p:nvSpPr>
          <p:cNvPr id="126" name="Text Box 24"/>
          <p:cNvSpPr txBox="1">
            <a:spLocks noChangeArrowheads="1"/>
          </p:cNvSpPr>
          <p:nvPr/>
        </p:nvSpPr>
        <p:spPr bwMode="auto">
          <a:xfrm>
            <a:off x="7532688" y="4304255"/>
            <a:ext cx="1166812" cy="338554"/>
          </a:xfrm>
          <a:prstGeom prst="rect">
            <a:avLst/>
          </a:prstGeom>
          <a:solidFill>
            <a:srgbClr val="CCFFCC">
              <a:alpha val="59999"/>
            </a:srgbClr>
          </a:solidFill>
          <a:ln w="9525" algn="ctr">
            <a:solidFill>
              <a:srgbClr val="FF6600"/>
            </a:solidFill>
            <a:miter lim="800000"/>
            <a:headEnd/>
            <a:tailEnd/>
          </a:ln>
        </p:spPr>
        <p:txBody>
          <a:bodyPr wrap="square">
            <a:spAutoFit/>
          </a:bodyPr>
          <a:lstStyle/>
          <a:p>
            <a:pPr algn="ctr">
              <a:spcBef>
                <a:spcPct val="50000"/>
              </a:spcBef>
            </a:pPr>
            <a:r>
              <a:rPr lang="en-US" sz="1600">
                <a:latin typeface="Times New Roman" pitchFamily="18" charset="0"/>
              </a:rPr>
              <a:t>Carburizing</a:t>
            </a:r>
          </a:p>
        </p:txBody>
      </p:sp>
      <p:sp>
        <p:nvSpPr>
          <p:cNvPr id="127" name="Text Box 25"/>
          <p:cNvSpPr txBox="1">
            <a:spLocks noChangeArrowheads="1"/>
          </p:cNvSpPr>
          <p:nvPr/>
        </p:nvSpPr>
        <p:spPr bwMode="auto">
          <a:xfrm>
            <a:off x="7758113" y="4861467"/>
            <a:ext cx="941387" cy="338554"/>
          </a:xfrm>
          <a:prstGeom prst="rect">
            <a:avLst/>
          </a:prstGeom>
          <a:solidFill>
            <a:srgbClr val="CCFFCC">
              <a:alpha val="59999"/>
            </a:srgbClr>
          </a:solidFill>
          <a:ln w="9525" algn="ctr">
            <a:solidFill>
              <a:srgbClr val="FF6600"/>
            </a:solidFill>
            <a:miter lim="800000"/>
            <a:headEnd/>
            <a:tailEnd/>
          </a:ln>
        </p:spPr>
        <p:txBody>
          <a:bodyPr wrap="square">
            <a:spAutoFit/>
          </a:bodyPr>
          <a:lstStyle/>
          <a:p>
            <a:pPr algn="ctr">
              <a:spcBef>
                <a:spcPct val="50000"/>
              </a:spcBef>
            </a:pPr>
            <a:r>
              <a:rPr lang="en-US" sz="1600">
                <a:latin typeface="Times New Roman" pitchFamily="18" charset="0"/>
              </a:rPr>
              <a:t>Nitriding</a:t>
            </a:r>
          </a:p>
        </p:txBody>
      </p:sp>
      <p:sp>
        <p:nvSpPr>
          <p:cNvPr id="128" name="Text Box 26"/>
          <p:cNvSpPr txBox="1">
            <a:spLocks noChangeArrowheads="1"/>
          </p:cNvSpPr>
          <p:nvPr/>
        </p:nvSpPr>
        <p:spPr bwMode="auto">
          <a:xfrm>
            <a:off x="7237413" y="5304380"/>
            <a:ext cx="1462087" cy="338554"/>
          </a:xfrm>
          <a:prstGeom prst="rect">
            <a:avLst/>
          </a:prstGeom>
          <a:solidFill>
            <a:srgbClr val="CCFFCC">
              <a:alpha val="59999"/>
            </a:srgbClr>
          </a:solidFill>
          <a:ln w="9525" algn="ctr">
            <a:solidFill>
              <a:srgbClr val="FF6600"/>
            </a:solidFill>
            <a:miter lim="800000"/>
            <a:headEnd/>
            <a:tailEnd/>
          </a:ln>
        </p:spPr>
        <p:txBody>
          <a:bodyPr wrap="square">
            <a:spAutoFit/>
          </a:bodyPr>
          <a:lstStyle/>
          <a:p>
            <a:pPr algn="ctr">
              <a:spcBef>
                <a:spcPct val="50000"/>
              </a:spcBef>
            </a:pPr>
            <a:r>
              <a:rPr lang="en-US" sz="1600">
                <a:latin typeface="Times New Roman" pitchFamily="18" charset="0"/>
              </a:rPr>
              <a:t>Carbo-nitriding</a:t>
            </a:r>
          </a:p>
        </p:txBody>
      </p:sp>
      <p:cxnSp>
        <p:nvCxnSpPr>
          <p:cNvPr id="129" name="AutoShape 27"/>
          <p:cNvCxnSpPr>
            <a:cxnSpLocks noChangeShapeType="1"/>
            <a:stCxn id="104" idx="2"/>
            <a:endCxn id="117" idx="0"/>
          </p:cNvCxnSpPr>
          <p:nvPr/>
        </p:nvCxnSpPr>
        <p:spPr bwMode="auto">
          <a:xfrm rot="5400000" flipH="1" flipV="1">
            <a:off x="7619173" y="2336884"/>
            <a:ext cx="79441" cy="1354138"/>
          </a:xfrm>
          <a:prstGeom prst="straightConnector1">
            <a:avLst/>
          </a:prstGeom>
          <a:noFill/>
          <a:ln w="9525">
            <a:solidFill>
              <a:srgbClr val="FF6600"/>
            </a:solidFill>
            <a:round/>
            <a:headEnd/>
            <a:tailEnd type="triangle" w="med" len="med"/>
          </a:ln>
        </p:spPr>
      </p:cxnSp>
      <p:cxnSp>
        <p:nvCxnSpPr>
          <p:cNvPr id="130" name="AutoShape 28"/>
          <p:cNvCxnSpPr>
            <a:cxnSpLocks noChangeShapeType="1"/>
            <a:stCxn id="104" idx="2"/>
            <a:endCxn id="116" idx="0"/>
          </p:cNvCxnSpPr>
          <p:nvPr/>
        </p:nvCxnSpPr>
        <p:spPr bwMode="auto">
          <a:xfrm rot="5400000">
            <a:off x="6457377" y="2955823"/>
            <a:ext cx="426598" cy="622299"/>
          </a:xfrm>
          <a:prstGeom prst="straightConnector1">
            <a:avLst/>
          </a:prstGeom>
          <a:noFill/>
          <a:ln w="9525">
            <a:solidFill>
              <a:srgbClr val="FF6600"/>
            </a:solidFill>
            <a:round/>
            <a:headEnd/>
            <a:tailEnd type="triangle" w="med" len="med"/>
          </a:ln>
        </p:spPr>
      </p:cxnSp>
      <p:cxnSp>
        <p:nvCxnSpPr>
          <p:cNvPr id="131" name="AutoShape 29"/>
          <p:cNvCxnSpPr>
            <a:cxnSpLocks noChangeShapeType="1"/>
            <a:stCxn id="132" idx="3"/>
            <a:endCxn id="106" idx="1"/>
          </p:cNvCxnSpPr>
          <p:nvPr/>
        </p:nvCxnSpPr>
        <p:spPr bwMode="auto">
          <a:xfrm rot="16200000" flipH="1">
            <a:off x="241482" y="4257814"/>
            <a:ext cx="130130" cy="250506"/>
          </a:xfrm>
          <a:prstGeom prst="bentConnector2">
            <a:avLst/>
          </a:prstGeom>
          <a:noFill/>
          <a:ln w="9525">
            <a:solidFill>
              <a:srgbClr val="0000FF"/>
            </a:solidFill>
            <a:prstDash val="sysDot"/>
            <a:miter lim="800000"/>
            <a:headEnd/>
            <a:tailEnd type="triangle" w="med" len="med"/>
          </a:ln>
        </p:spPr>
      </p:cxnSp>
      <p:sp>
        <p:nvSpPr>
          <p:cNvPr id="132" name="Oval 30"/>
          <p:cNvSpPr>
            <a:spLocks noChangeArrowheads="1"/>
          </p:cNvSpPr>
          <p:nvPr/>
        </p:nvSpPr>
        <p:spPr bwMode="auto">
          <a:xfrm>
            <a:off x="168275" y="4095947"/>
            <a:ext cx="88900" cy="260153"/>
          </a:xfrm>
          <a:prstGeom prst="ellipse">
            <a:avLst/>
          </a:prstGeom>
          <a:noFill/>
          <a:ln w="9525">
            <a:noFill/>
            <a:round/>
            <a:headEnd/>
            <a:tailEnd/>
          </a:ln>
        </p:spPr>
        <p:txBody>
          <a:bodyPr wrap="none" anchor="ctr"/>
          <a:lstStyle/>
          <a:p>
            <a:pPr algn="ctr"/>
            <a:endParaRPr lang="en-IN">
              <a:latin typeface="Calibri" pitchFamily="34" charset="0"/>
            </a:endParaRPr>
          </a:p>
        </p:txBody>
      </p:sp>
      <p:cxnSp>
        <p:nvCxnSpPr>
          <p:cNvPr id="133" name="AutoShape 31"/>
          <p:cNvCxnSpPr>
            <a:cxnSpLocks noChangeShapeType="1"/>
            <a:stCxn id="132" idx="3"/>
            <a:endCxn id="107" idx="1"/>
          </p:cNvCxnSpPr>
          <p:nvPr/>
        </p:nvCxnSpPr>
        <p:spPr bwMode="auto">
          <a:xfrm rot="16200000" flipH="1">
            <a:off x="-17280" y="4516576"/>
            <a:ext cx="647655" cy="250506"/>
          </a:xfrm>
          <a:prstGeom prst="bentConnector2">
            <a:avLst/>
          </a:prstGeom>
          <a:noFill/>
          <a:ln w="9525">
            <a:solidFill>
              <a:srgbClr val="0000FF"/>
            </a:solidFill>
            <a:prstDash val="sysDot"/>
            <a:miter lim="800000"/>
            <a:headEnd/>
            <a:tailEnd type="triangle" w="med" len="med"/>
          </a:ln>
        </p:spPr>
      </p:cxnSp>
      <p:cxnSp>
        <p:nvCxnSpPr>
          <p:cNvPr id="135" name="AutoShape 32"/>
          <p:cNvCxnSpPr>
            <a:cxnSpLocks noChangeShapeType="1"/>
            <a:stCxn id="132" idx="3"/>
            <a:endCxn id="108" idx="1"/>
          </p:cNvCxnSpPr>
          <p:nvPr/>
        </p:nvCxnSpPr>
        <p:spPr bwMode="auto">
          <a:xfrm rot="16200000" flipH="1">
            <a:off x="-283980" y="4783276"/>
            <a:ext cx="1181055" cy="250506"/>
          </a:xfrm>
          <a:prstGeom prst="bentConnector2">
            <a:avLst/>
          </a:prstGeom>
          <a:noFill/>
          <a:ln w="9525">
            <a:solidFill>
              <a:srgbClr val="0000FF"/>
            </a:solidFill>
            <a:prstDash val="sysDot"/>
            <a:miter lim="800000"/>
            <a:headEnd/>
            <a:tailEnd type="triangle" w="med" len="med"/>
          </a:ln>
        </p:spPr>
      </p:cxnSp>
      <p:cxnSp>
        <p:nvCxnSpPr>
          <p:cNvPr id="136" name="AutoShape 33"/>
          <p:cNvCxnSpPr>
            <a:cxnSpLocks noChangeShapeType="1"/>
            <a:stCxn id="132" idx="3"/>
            <a:endCxn id="109" idx="1"/>
          </p:cNvCxnSpPr>
          <p:nvPr/>
        </p:nvCxnSpPr>
        <p:spPr bwMode="auto">
          <a:xfrm rot="16200000" flipH="1">
            <a:off x="-522899" y="5022195"/>
            <a:ext cx="1658892" cy="250506"/>
          </a:xfrm>
          <a:prstGeom prst="bentConnector2">
            <a:avLst/>
          </a:prstGeom>
          <a:noFill/>
          <a:ln w="9525">
            <a:solidFill>
              <a:srgbClr val="0000FF"/>
            </a:solidFill>
            <a:prstDash val="sysDot"/>
            <a:miter lim="800000"/>
            <a:headEnd/>
            <a:tailEnd type="triangle" w="med" len="med"/>
          </a:ln>
        </p:spPr>
      </p:cxnSp>
      <p:sp>
        <p:nvSpPr>
          <p:cNvPr id="137" name="Text Box 34">
            <a:hlinkClick r:id="rId7" action="ppaction://hlinksldjump"/>
          </p:cNvPr>
          <p:cNvSpPr txBox="1">
            <a:spLocks noChangeArrowheads="1"/>
          </p:cNvSpPr>
          <p:nvPr/>
        </p:nvSpPr>
        <p:spPr bwMode="auto">
          <a:xfrm>
            <a:off x="1787525" y="3311996"/>
            <a:ext cx="1806575" cy="369332"/>
          </a:xfrm>
          <a:prstGeom prst="rect">
            <a:avLst/>
          </a:prstGeom>
          <a:solidFill>
            <a:srgbClr val="CCFFFF"/>
          </a:solidFill>
          <a:ln w="9525" algn="ctr">
            <a:solidFill>
              <a:srgbClr val="0000FF"/>
            </a:solidFill>
            <a:miter lim="800000"/>
            <a:headEnd/>
            <a:tailEnd/>
          </a:ln>
        </p:spPr>
        <p:txBody>
          <a:bodyPr wrap="square">
            <a:spAutoFit/>
          </a:bodyPr>
          <a:lstStyle/>
          <a:p>
            <a:pPr algn="ctr">
              <a:spcBef>
                <a:spcPct val="50000"/>
              </a:spcBef>
            </a:pPr>
            <a:r>
              <a:rPr lang="en-US">
                <a:latin typeface="Times New Roman" pitchFamily="18" charset="0"/>
              </a:rPr>
              <a:t>NORMALIZING</a:t>
            </a:r>
          </a:p>
        </p:txBody>
      </p:sp>
      <p:sp>
        <p:nvSpPr>
          <p:cNvPr id="138" name="Text Box 35"/>
          <p:cNvSpPr txBox="1">
            <a:spLocks noChangeArrowheads="1"/>
          </p:cNvSpPr>
          <p:nvPr/>
        </p:nvSpPr>
        <p:spPr bwMode="auto">
          <a:xfrm>
            <a:off x="3811588" y="2411039"/>
            <a:ext cx="1609725" cy="923330"/>
          </a:xfrm>
          <a:prstGeom prst="rect">
            <a:avLst/>
          </a:prstGeom>
          <a:solidFill>
            <a:srgbClr val="CCFFFF"/>
          </a:solidFill>
          <a:ln w="9525" algn="ctr">
            <a:solidFill>
              <a:srgbClr val="0000FF"/>
            </a:solidFill>
            <a:miter lim="800000"/>
            <a:headEnd/>
            <a:tailEnd/>
          </a:ln>
        </p:spPr>
        <p:txBody>
          <a:bodyPr wrap="square">
            <a:spAutoFit/>
          </a:bodyPr>
          <a:lstStyle/>
          <a:p>
            <a:pPr algn="ctr">
              <a:spcBef>
                <a:spcPct val="50000"/>
              </a:spcBef>
            </a:pPr>
            <a:r>
              <a:rPr lang="en-US">
                <a:latin typeface="Times New Roman" pitchFamily="18" charset="0"/>
              </a:rPr>
              <a:t>HARDENING </a:t>
            </a:r>
            <a:br>
              <a:rPr lang="en-US">
                <a:latin typeface="Times New Roman" pitchFamily="18" charset="0"/>
              </a:rPr>
            </a:br>
            <a:r>
              <a:rPr lang="en-US">
                <a:latin typeface="Times New Roman" pitchFamily="18" charset="0"/>
              </a:rPr>
              <a:t>&amp; </a:t>
            </a:r>
            <a:br>
              <a:rPr lang="en-US">
                <a:latin typeface="Times New Roman" pitchFamily="18" charset="0"/>
              </a:rPr>
            </a:br>
            <a:r>
              <a:rPr lang="en-US">
                <a:latin typeface="Times New Roman" pitchFamily="18" charset="0"/>
              </a:rPr>
              <a:t>TEMPERING</a:t>
            </a:r>
          </a:p>
        </p:txBody>
      </p:sp>
      <p:sp>
        <p:nvSpPr>
          <p:cNvPr id="139" name="Text Box 36"/>
          <p:cNvSpPr txBox="1">
            <a:spLocks noChangeArrowheads="1"/>
          </p:cNvSpPr>
          <p:nvPr/>
        </p:nvSpPr>
        <p:spPr bwMode="auto">
          <a:xfrm>
            <a:off x="3492500" y="4378796"/>
            <a:ext cx="2022475" cy="369332"/>
          </a:xfrm>
          <a:prstGeom prst="rect">
            <a:avLst/>
          </a:prstGeom>
          <a:solidFill>
            <a:srgbClr val="CCFFFF"/>
          </a:solidFill>
          <a:ln w="9525" algn="ctr">
            <a:solidFill>
              <a:srgbClr val="0000FF"/>
            </a:solidFill>
            <a:miter lim="800000"/>
            <a:headEnd/>
            <a:tailEnd/>
          </a:ln>
        </p:spPr>
        <p:txBody>
          <a:bodyPr wrap="square">
            <a:spAutoFit/>
          </a:bodyPr>
          <a:lstStyle/>
          <a:p>
            <a:pPr algn="ctr">
              <a:spcBef>
                <a:spcPct val="50000"/>
              </a:spcBef>
            </a:pPr>
            <a:r>
              <a:rPr lang="en-US">
                <a:latin typeface="Times New Roman" pitchFamily="18" charset="0"/>
              </a:rPr>
              <a:t>MARTEMPERING</a:t>
            </a:r>
          </a:p>
        </p:txBody>
      </p:sp>
      <p:cxnSp>
        <p:nvCxnSpPr>
          <p:cNvPr id="140" name="AutoShape 37"/>
          <p:cNvCxnSpPr>
            <a:cxnSpLocks noChangeShapeType="1"/>
            <a:stCxn id="141" idx="3"/>
            <a:endCxn id="120" idx="1"/>
          </p:cNvCxnSpPr>
          <p:nvPr/>
        </p:nvCxnSpPr>
        <p:spPr bwMode="auto">
          <a:xfrm rot="16200000" flipH="1">
            <a:off x="5764395" y="4419739"/>
            <a:ext cx="172992" cy="242568"/>
          </a:xfrm>
          <a:prstGeom prst="bentConnector2">
            <a:avLst/>
          </a:prstGeom>
          <a:noFill/>
          <a:ln w="9525">
            <a:solidFill>
              <a:srgbClr val="FF9900"/>
            </a:solidFill>
            <a:prstDash val="sysDot"/>
            <a:miter lim="800000"/>
            <a:headEnd/>
            <a:tailEnd type="triangle" w="med" len="med"/>
          </a:ln>
        </p:spPr>
      </p:cxnSp>
      <p:sp>
        <p:nvSpPr>
          <p:cNvPr id="141" name="Oval 38"/>
          <p:cNvSpPr>
            <a:spLocks noChangeArrowheads="1"/>
          </p:cNvSpPr>
          <p:nvPr/>
        </p:nvSpPr>
        <p:spPr bwMode="auto">
          <a:xfrm>
            <a:off x="5716588" y="4232472"/>
            <a:ext cx="88900" cy="260153"/>
          </a:xfrm>
          <a:prstGeom prst="ellipse">
            <a:avLst/>
          </a:prstGeom>
          <a:noFill/>
          <a:ln w="9525">
            <a:noFill/>
            <a:round/>
            <a:headEnd/>
            <a:tailEnd/>
          </a:ln>
        </p:spPr>
        <p:txBody>
          <a:bodyPr wrap="none" anchor="ctr"/>
          <a:lstStyle/>
          <a:p>
            <a:pPr algn="ctr"/>
            <a:endParaRPr lang="en-IN">
              <a:latin typeface="Calibri" pitchFamily="34" charset="0"/>
            </a:endParaRPr>
          </a:p>
        </p:txBody>
      </p:sp>
      <p:cxnSp>
        <p:nvCxnSpPr>
          <p:cNvPr id="142" name="AutoShape 39"/>
          <p:cNvCxnSpPr>
            <a:cxnSpLocks noChangeShapeType="1"/>
            <a:stCxn id="141" idx="3"/>
            <a:endCxn id="123" idx="1"/>
          </p:cNvCxnSpPr>
          <p:nvPr/>
        </p:nvCxnSpPr>
        <p:spPr bwMode="auto">
          <a:xfrm rot="16200000" flipH="1">
            <a:off x="5551670" y="4632464"/>
            <a:ext cx="598442" cy="242568"/>
          </a:xfrm>
          <a:prstGeom prst="bentConnector2">
            <a:avLst/>
          </a:prstGeom>
          <a:noFill/>
          <a:ln w="9525">
            <a:solidFill>
              <a:srgbClr val="FF9900"/>
            </a:solidFill>
            <a:prstDash val="sysDot"/>
            <a:miter lim="800000"/>
            <a:headEnd/>
            <a:tailEnd type="triangle" w="med" len="med"/>
          </a:ln>
        </p:spPr>
      </p:cxnSp>
      <p:cxnSp>
        <p:nvCxnSpPr>
          <p:cNvPr id="143" name="AutoShape 40"/>
          <p:cNvCxnSpPr>
            <a:cxnSpLocks noChangeShapeType="1"/>
            <a:stCxn id="141" idx="3"/>
            <a:endCxn id="124" idx="1"/>
          </p:cNvCxnSpPr>
          <p:nvPr/>
        </p:nvCxnSpPr>
        <p:spPr bwMode="auto">
          <a:xfrm rot="16200000" flipH="1">
            <a:off x="5338151" y="4845983"/>
            <a:ext cx="1025480" cy="242568"/>
          </a:xfrm>
          <a:prstGeom prst="bentConnector2">
            <a:avLst/>
          </a:prstGeom>
          <a:noFill/>
          <a:ln w="9525">
            <a:solidFill>
              <a:srgbClr val="FF9900"/>
            </a:solidFill>
            <a:prstDash val="sysDot"/>
            <a:miter lim="800000"/>
            <a:headEnd/>
            <a:tailEnd type="triangle" w="med" len="med"/>
          </a:ln>
        </p:spPr>
      </p:cxnSp>
      <p:cxnSp>
        <p:nvCxnSpPr>
          <p:cNvPr id="144" name="AutoShape 41"/>
          <p:cNvCxnSpPr>
            <a:cxnSpLocks noChangeShapeType="1"/>
            <a:stCxn id="141" idx="3"/>
            <a:endCxn id="125" idx="1"/>
          </p:cNvCxnSpPr>
          <p:nvPr/>
        </p:nvCxnSpPr>
        <p:spPr bwMode="auto">
          <a:xfrm rot="16200000" flipH="1">
            <a:off x="5099233" y="5084901"/>
            <a:ext cx="1503317" cy="242568"/>
          </a:xfrm>
          <a:prstGeom prst="bentConnector2">
            <a:avLst/>
          </a:prstGeom>
          <a:noFill/>
          <a:ln w="9525">
            <a:solidFill>
              <a:srgbClr val="FF9900"/>
            </a:solidFill>
            <a:prstDash val="sysDot"/>
            <a:miter lim="800000"/>
            <a:headEnd/>
            <a:tailEnd type="triangle" w="med" len="med"/>
          </a:ln>
        </p:spPr>
      </p:cxnSp>
      <p:cxnSp>
        <p:nvCxnSpPr>
          <p:cNvPr id="145" name="AutoShape 42"/>
          <p:cNvCxnSpPr>
            <a:cxnSpLocks noChangeShapeType="1"/>
            <a:stCxn id="146" idx="3"/>
            <a:endCxn id="126" idx="3"/>
          </p:cNvCxnSpPr>
          <p:nvPr/>
        </p:nvCxnSpPr>
        <p:spPr bwMode="auto">
          <a:xfrm rot="5400000" flipH="1">
            <a:off x="8674237" y="4498795"/>
            <a:ext cx="246107" cy="195582"/>
          </a:xfrm>
          <a:prstGeom prst="bentConnector4">
            <a:avLst>
              <a:gd name="adj1" fmla="val -92886"/>
              <a:gd name="adj2" fmla="val 53328"/>
            </a:avLst>
          </a:prstGeom>
          <a:noFill/>
          <a:ln w="9525">
            <a:solidFill>
              <a:srgbClr val="FF9900"/>
            </a:solidFill>
            <a:prstDash val="sysDot"/>
            <a:miter lim="800000"/>
            <a:headEnd/>
            <a:tailEnd type="triangle" w="med" len="med"/>
          </a:ln>
        </p:spPr>
      </p:cxnSp>
      <p:sp>
        <p:nvSpPr>
          <p:cNvPr id="146" name="Oval 43"/>
          <p:cNvSpPr>
            <a:spLocks noChangeArrowheads="1"/>
          </p:cNvSpPr>
          <p:nvPr/>
        </p:nvSpPr>
        <p:spPr bwMode="auto">
          <a:xfrm>
            <a:off x="8882063" y="4497582"/>
            <a:ext cx="88900" cy="260156"/>
          </a:xfrm>
          <a:prstGeom prst="ellipse">
            <a:avLst/>
          </a:prstGeom>
          <a:noFill/>
          <a:ln w="9525">
            <a:noFill/>
            <a:round/>
            <a:headEnd/>
            <a:tailEnd/>
          </a:ln>
        </p:spPr>
        <p:txBody>
          <a:bodyPr wrap="none" anchor="ctr"/>
          <a:lstStyle/>
          <a:p>
            <a:pPr algn="ctr"/>
            <a:endParaRPr lang="en-IN">
              <a:latin typeface="Calibri" pitchFamily="34" charset="0"/>
            </a:endParaRPr>
          </a:p>
        </p:txBody>
      </p:sp>
      <p:cxnSp>
        <p:nvCxnSpPr>
          <p:cNvPr id="147" name="AutoShape 44"/>
          <p:cNvCxnSpPr>
            <a:cxnSpLocks noChangeShapeType="1"/>
            <a:stCxn id="146" idx="3"/>
            <a:endCxn id="127" idx="3"/>
          </p:cNvCxnSpPr>
          <p:nvPr/>
        </p:nvCxnSpPr>
        <p:spPr bwMode="auto">
          <a:xfrm rot="5400000">
            <a:off x="8641739" y="4777400"/>
            <a:ext cx="311105" cy="195582"/>
          </a:xfrm>
          <a:prstGeom prst="bentConnector2">
            <a:avLst/>
          </a:prstGeom>
          <a:noFill/>
          <a:ln w="9525">
            <a:solidFill>
              <a:srgbClr val="FF9900"/>
            </a:solidFill>
            <a:prstDash val="sysDot"/>
            <a:miter lim="800000"/>
            <a:headEnd/>
            <a:tailEnd type="triangle" w="med" len="med"/>
          </a:ln>
        </p:spPr>
      </p:cxnSp>
      <p:cxnSp>
        <p:nvCxnSpPr>
          <p:cNvPr id="148" name="AutoShape 45"/>
          <p:cNvCxnSpPr>
            <a:cxnSpLocks noChangeShapeType="1"/>
            <a:stCxn id="146" idx="3"/>
            <a:endCxn id="128" idx="3"/>
          </p:cNvCxnSpPr>
          <p:nvPr/>
        </p:nvCxnSpPr>
        <p:spPr bwMode="auto">
          <a:xfrm rot="5400000">
            <a:off x="8420282" y="4998857"/>
            <a:ext cx="754018" cy="195582"/>
          </a:xfrm>
          <a:prstGeom prst="bentConnector2">
            <a:avLst/>
          </a:prstGeom>
          <a:noFill/>
          <a:ln w="9525">
            <a:solidFill>
              <a:srgbClr val="FF9900"/>
            </a:solidFill>
            <a:prstDash val="sysDot"/>
            <a:miter lim="800000"/>
            <a:headEnd/>
            <a:tailEnd type="triangle" w="med" len="med"/>
          </a:ln>
        </p:spPr>
      </p:cxnSp>
    </p:spTree>
    <p:extLst>
      <p:ext uri="{BB962C8B-B14F-4D97-AF65-F5344CB8AC3E}">
        <p14:creationId xmlns:p14="http://schemas.microsoft.com/office/powerpoint/2010/main" xmlns=""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9525000" cy="1447800"/>
          </a:xfrm>
        </p:spPr>
        <p:txBody>
          <a:bodyPr>
            <a:normAutofit/>
          </a:bodyPr>
          <a:lstStyle/>
          <a:p>
            <a:r>
              <a:rPr lang="en-US" sz="3600" b="1" dirty="0" smtClean="0">
                <a:latin typeface="Times New Roman" pitchFamily="18" charset="0"/>
                <a:cs typeface="Times New Roman" pitchFamily="18" charset="0"/>
              </a:rPr>
              <a:t>Heat Treatment</a:t>
            </a:r>
            <a:endParaRPr lang="en-IN" sz="3600" b="1" dirty="0">
              <a:latin typeface="Times New Roman" pitchFamily="18" charset="0"/>
              <a:cs typeface="Times New Roman" pitchFamily="18" charset="0"/>
            </a:endParaRPr>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sp>
        <p:nvSpPr>
          <p:cNvPr id="10" name="Content Placeholder 9"/>
          <p:cNvSpPr>
            <a:spLocks noGrp="1"/>
          </p:cNvSpPr>
          <p:nvPr>
            <p:ph idx="1"/>
          </p:nvPr>
        </p:nvSpPr>
        <p:spPr/>
        <p:txBody>
          <a:bodyPr/>
          <a:lstStyle/>
          <a:p>
            <a:pPr marL="230188" indent="-230188" algn="just">
              <a:buClr>
                <a:srgbClr val="CC3300"/>
              </a:buClr>
            </a:pPr>
            <a:r>
              <a:rPr lang="en-US" sz="2800" dirty="0" smtClean="0">
                <a:latin typeface="Times New Roman" pitchFamily="18" charset="0"/>
                <a:sym typeface="Wingdings" pitchFamily="2" charset="2"/>
              </a:rPr>
              <a:t>Ranges of temperature where Annealing, Normalizing and Spheroidization treatment are carried out for hypo- and hyper-eutectoid steels</a:t>
            </a:r>
            <a:r>
              <a:rPr lang="en-US" dirty="0" smtClean="0">
                <a:latin typeface="Times New Roman" pitchFamily="18" charset="0"/>
                <a:sym typeface="Wingdings" pitchFamily="2" charset="2"/>
              </a:rPr>
              <a:t>.</a:t>
            </a:r>
          </a:p>
          <a:p>
            <a:pPr marL="230188" indent="-230188" algn="just">
              <a:buClr>
                <a:srgbClr val="CC3300"/>
              </a:buClr>
            </a:pPr>
            <a:r>
              <a:rPr lang="en-IN" sz="2800" dirty="0" smtClean="0">
                <a:latin typeface="Times New Roman" pitchFamily="18" charset="0"/>
                <a:sym typeface="Wingdings" pitchFamily="2" charset="2"/>
              </a:rPr>
              <a:t> Normalizing Heat Treatment process is heating a steel above the critical temperature, holding for a period of time long enough for transformation to occur, and air cooling.</a:t>
            </a:r>
          </a:p>
          <a:p>
            <a:pPr marL="230188" indent="-230188" algn="just">
              <a:buClr>
                <a:srgbClr val="CC3300"/>
              </a:buClr>
              <a:buFont typeface="Wingdings" pitchFamily="2" charset="2"/>
              <a:buChar char="§"/>
            </a:pPr>
            <a:endParaRPr lang="en-US" dirty="0" smtClean="0">
              <a:latin typeface="Times New Roman" pitchFamily="18" charset="0"/>
              <a:sym typeface="Wingdings" pitchFamily="2" charset="2"/>
            </a:endParaRPr>
          </a:p>
          <a:p>
            <a:endParaRPr lang="en-US" dirty="0"/>
          </a:p>
        </p:txBody>
      </p:sp>
    </p:spTree>
    <p:extLst>
      <p:ext uri="{BB962C8B-B14F-4D97-AF65-F5344CB8AC3E}">
        <p14:creationId xmlns:p14="http://schemas.microsoft.com/office/powerpoint/2010/main" xmlns=""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1117600" y="1143001"/>
            <a:ext cx="9442451" cy="4951413"/>
          </a:xfrm>
          <a:prstGeom prst="rect">
            <a:avLst/>
          </a:prstGeom>
          <a:noFill/>
          <a:ln w="9525" algn="ctr">
            <a:solidFill>
              <a:schemeClr val="tx1"/>
            </a:solidFill>
            <a:miter lim="800000"/>
            <a:headEnd/>
            <a:tailEnd/>
          </a:ln>
        </p:spPr>
        <p:txBody>
          <a:bodyPr wrap="none" anchor="ctr"/>
          <a:lstStyle/>
          <a:p>
            <a:endParaRPr lang="en-IN">
              <a:latin typeface="Calibri" pitchFamily="34" charset="0"/>
            </a:endParaRPr>
          </a:p>
        </p:txBody>
      </p:sp>
      <p:sp>
        <p:nvSpPr>
          <p:cNvPr id="8195" name="Line 3"/>
          <p:cNvSpPr>
            <a:spLocks noChangeShapeType="1"/>
          </p:cNvSpPr>
          <p:nvPr/>
        </p:nvSpPr>
        <p:spPr bwMode="auto">
          <a:xfrm>
            <a:off x="1502834" y="3351213"/>
            <a:ext cx="9057217" cy="0"/>
          </a:xfrm>
          <a:prstGeom prst="line">
            <a:avLst/>
          </a:prstGeom>
          <a:noFill/>
          <a:ln w="38100">
            <a:solidFill>
              <a:srgbClr val="0000FF"/>
            </a:solidFill>
            <a:round/>
            <a:headEnd/>
            <a:tailEnd/>
          </a:ln>
        </p:spPr>
        <p:txBody>
          <a:bodyPr/>
          <a:lstStyle/>
          <a:p>
            <a:endParaRPr lang="en-US"/>
          </a:p>
        </p:txBody>
      </p:sp>
      <p:sp>
        <p:nvSpPr>
          <p:cNvPr id="8196" name="Freeform 4"/>
          <p:cNvSpPr>
            <a:spLocks/>
          </p:cNvSpPr>
          <p:nvPr/>
        </p:nvSpPr>
        <p:spPr bwMode="auto">
          <a:xfrm>
            <a:off x="1111251" y="1997075"/>
            <a:ext cx="4222749" cy="1354138"/>
          </a:xfrm>
          <a:custGeom>
            <a:avLst/>
            <a:gdLst>
              <a:gd name="T0" fmla="*/ 0 w 1502"/>
              <a:gd name="T1" fmla="*/ 0 h 1789"/>
              <a:gd name="T2" fmla="*/ 1648896 w 1502"/>
              <a:gd name="T3" fmla="*/ 840943 h 1789"/>
              <a:gd name="T4" fmla="*/ 3167062 w 1502"/>
              <a:gd name="T5" fmla="*/ 1354138 h 1789"/>
              <a:gd name="T6" fmla="*/ 0 60000 65536"/>
              <a:gd name="T7" fmla="*/ 0 60000 65536"/>
              <a:gd name="T8" fmla="*/ 0 60000 65536"/>
              <a:gd name="T9" fmla="*/ 0 w 1502"/>
              <a:gd name="T10" fmla="*/ 0 h 1789"/>
              <a:gd name="T11" fmla="*/ 1502 w 1502"/>
              <a:gd name="T12" fmla="*/ 1789 h 1789"/>
            </a:gdLst>
            <a:ahLst/>
            <a:cxnLst>
              <a:cxn ang="T6">
                <a:pos x="T0" y="T1"/>
              </a:cxn>
              <a:cxn ang="T7">
                <a:pos x="T2" y="T3"/>
              </a:cxn>
              <a:cxn ang="T8">
                <a:pos x="T4" y="T5"/>
              </a:cxn>
            </a:cxnLst>
            <a:rect l="T9" t="T10" r="T11" b="T12"/>
            <a:pathLst>
              <a:path w="1502" h="1789">
                <a:moveTo>
                  <a:pt x="0" y="0"/>
                </a:moveTo>
                <a:cubicBezTo>
                  <a:pt x="266" y="406"/>
                  <a:pt x="532" y="813"/>
                  <a:pt x="782" y="1111"/>
                </a:cubicBezTo>
                <a:cubicBezTo>
                  <a:pt x="1032" y="1409"/>
                  <a:pt x="1267" y="1599"/>
                  <a:pt x="1502" y="1789"/>
                </a:cubicBezTo>
              </a:path>
            </a:pathLst>
          </a:custGeom>
          <a:noFill/>
          <a:ln w="38100">
            <a:solidFill>
              <a:srgbClr val="FF3300"/>
            </a:solidFill>
            <a:round/>
            <a:headEnd/>
            <a:tailEnd/>
          </a:ln>
        </p:spPr>
        <p:txBody>
          <a:bodyPr/>
          <a:lstStyle/>
          <a:p>
            <a:endParaRPr lang="en-IN">
              <a:latin typeface="Calibri" pitchFamily="34" charset="0"/>
            </a:endParaRPr>
          </a:p>
        </p:txBody>
      </p:sp>
      <p:sp>
        <p:nvSpPr>
          <p:cNvPr id="8197" name="Freeform 5"/>
          <p:cNvSpPr>
            <a:spLocks/>
          </p:cNvSpPr>
          <p:nvPr/>
        </p:nvSpPr>
        <p:spPr bwMode="auto">
          <a:xfrm>
            <a:off x="1111251" y="1981200"/>
            <a:ext cx="389467" cy="1352550"/>
          </a:xfrm>
          <a:custGeom>
            <a:avLst/>
            <a:gdLst>
              <a:gd name="T0" fmla="*/ 0 w 1502"/>
              <a:gd name="T1" fmla="*/ 0 h 1789"/>
              <a:gd name="T2" fmla="*/ 152079 w 1502"/>
              <a:gd name="T3" fmla="*/ 839957 h 1789"/>
              <a:gd name="T4" fmla="*/ 292100 w 1502"/>
              <a:gd name="T5" fmla="*/ 1352550 h 1789"/>
              <a:gd name="T6" fmla="*/ 0 60000 65536"/>
              <a:gd name="T7" fmla="*/ 0 60000 65536"/>
              <a:gd name="T8" fmla="*/ 0 60000 65536"/>
              <a:gd name="T9" fmla="*/ 0 w 1502"/>
              <a:gd name="T10" fmla="*/ 0 h 1789"/>
              <a:gd name="T11" fmla="*/ 1502 w 1502"/>
              <a:gd name="T12" fmla="*/ 1789 h 1789"/>
            </a:gdLst>
            <a:ahLst/>
            <a:cxnLst>
              <a:cxn ang="T6">
                <a:pos x="T0" y="T1"/>
              </a:cxn>
              <a:cxn ang="T7">
                <a:pos x="T2" y="T3"/>
              </a:cxn>
              <a:cxn ang="T8">
                <a:pos x="T4" y="T5"/>
              </a:cxn>
            </a:cxnLst>
            <a:rect l="T9" t="T10" r="T11" b="T12"/>
            <a:pathLst>
              <a:path w="1502" h="1789">
                <a:moveTo>
                  <a:pt x="0" y="0"/>
                </a:moveTo>
                <a:cubicBezTo>
                  <a:pt x="266" y="406"/>
                  <a:pt x="532" y="813"/>
                  <a:pt x="782" y="1111"/>
                </a:cubicBezTo>
                <a:cubicBezTo>
                  <a:pt x="1032" y="1409"/>
                  <a:pt x="1267" y="1599"/>
                  <a:pt x="1502" y="1789"/>
                </a:cubicBezTo>
              </a:path>
            </a:pathLst>
          </a:custGeom>
          <a:noFill/>
          <a:ln w="9525">
            <a:solidFill>
              <a:schemeClr val="tx1"/>
            </a:solidFill>
            <a:round/>
            <a:headEnd/>
            <a:tailEnd/>
          </a:ln>
        </p:spPr>
        <p:txBody>
          <a:bodyPr/>
          <a:lstStyle/>
          <a:p>
            <a:endParaRPr lang="en-IN">
              <a:latin typeface="Calibri" pitchFamily="34" charset="0"/>
            </a:endParaRPr>
          </a:p>
        </p:txBody>
      </p:sp>
      <p:sp>
        <p:nvSpPr>
          <p:cNvPr id="8198" name="Freeform 6"/>
          <p:cNvSpPr>
            <a:spLocks/>
          </p:cNvSpPr>
          <p:nvPr/>
        </p:nvSpPr>
        <p:spPr bwMode="auto">
          <a:xfrm>
            <a:off x="5312833" y="1228726"/>
            <a:ext cx="4047067" cy="2106613"/>
          </a:xfrm>
          <a:custGeom>
            <a:avLst/>
            <a:gdLst>
              <a:gd name="T0" fmla="*/ 0 w 2293"/>
              <a:gd name="T1" fmla="*/ 2106613 h 1872"/>
              <a:gd name="T2" fmla="*/ 2259597 w 2293"/>
              <a:gd name="T3" fmla="*/ 602050 h 1872"/>
              <a:gd name="T4" fmla="*/ 3035300 w 2293"/>
              <a:gd name="T5" fmla="*/ 0 h 1872"/>
              <a:gd name="T6" fmla="*/ 0 60000 65536"/>
              <a:gd name="T7" fmla="*/ 0 60000 65536"/>
              <a:gd name="T8" fmla="*/ 0 60000 65536"/>
              <a:gd name="T9" fmla="*/ 0 w 2293"/>
              <a:gd name="T10" fmla="*/ 0 h 1872"/>
              <a:gd name="T11" fmla="*/ 2293 w 2293"/>
              <a:gd name="T12" fmla="*/ 1872 h 1872"/>
            </a:gdLst>
            <a:ahLst/>
            <a:cxnLst>
              <a:cxn ang="T6">
                <a:pos x="T0" y="T1"/>
              </a:cxn>
              <a:cxn ang="T7">
                <a:pos x="T2" y="T3"/>
              </a:cxn>
              <a:cxn ang="T8">
                <a:pos x="T4" y="T5"/>
              </a:cxn>
            </a:cxnLst>
            <a:rect l="T9" t="T10" r="T11" b="T12"/>
            <a:pathLst>
              <a:path w="2293" h="1872">
                <a:moveTo>
                  <a:pt x="0" y="1872"/>
                </a:moveTo>
                <a:cubicBezTo>
                  <a:pt x="662" y="1359"/>
                  <a:pt x="1325" y="847"/>
                  <a:pt x="1707" y="535"/>
                </a:cubicBezTo>
                <a:cubicBezTo>
                  <a:pt x="2089" y="223"/>
                  <a:pt x="2191" y="111"/>
                  <a:pt x="2293" y="0"/>
                </a:cubicBezTo>
              </a:path>
            </a:pathLst>
          </a:custGeom>
          <a:noFill/>
          <a:ln w="38100">
            <a:solidFill>
              <a:srgbClr val="00CC00"/>
            </a:solidFill>
            <a:round/>
            <a:headEnd/>
            <a:tailEnd/>
          </a:ln>
        </p:spPr>
        <p:txBody>
          <a:bodyPr/>
          <a:lstStyle/>
          <a:p>
            <a:endParaRPr lang="en-IN">
              <a:latin typeface="Calibri" pitchFamily="34" charset="0"/>
            </a:endParaRPr>
          </a:p>
        </p:txBody>
      </p:sp>
      <p:sp>
        <p:nvSpPr>
          <p:cNvPr id="8199" name="Freeform 7"/>
          <p:cNvSpPr>
            <a:spLocks/>
          </p:cNvSpPr>
          <p:nvPr/>
        </p:nvSpPr>
        <p:spPr bwMode="auto">
          <a:xfrm>
            <a:off x="1111251" y="3351213"/>
            <a:ext cx="389467" cy="2743200"/>
          </a:xfrm>
          <a:custGeom>
            <a:avLst/>
            <a:gdLst>
              <a:gd name="T0" fmla="*/ 292100 w 617"/>
              <a:gd name="T1" fmla="*/ 0 h 1399"/>
              <a:gd name="T2" fmla="*/ 141079 w 617"/>
              <a:gd name="T3" fmla="*/ 1090221 h 1399"/>
              <a:gd name="T4" fmla="*/ 0 w 617"/>
              <a:gd name="T5" fmla="*/ 2743200 h 1399"/>
              <a:gd name="T6" fmla="*/ 0 60000 65536"/>
              <a:gd name="T7" fmla="*/ 0 60000 65536"/>
              <a:gd name="T8" fmla="*/ 0 60000 65536"/>
              <a:gd name="T9" fmla="*/ 0 w 617"/>
              <a:gd name="T10" fmla="*/ 0 h 1399"/>
              <a:gd name="T11" fmla="*/ 617 w 617"/>
              <a:gd name="T12" fmla="*/ 1399 h 1399"/>
            </a:gdLst>
            <a:ahLst/>
            <a:cxnLst>
              <a:cxn ang="T6">
                <a:pos x="T0" y="T1"/>
              </a:cxn>
              <a:cxn ang="T7">
                <a:pos x="T2" y="T3"/>
              </a:cxn>
              <a:cxn ang="T8">
                <a:pos x="T4" y="T5"/>
              </a:cxn>
            </a:cxnLst>
            <a:rect l="T9" t="T10" r="T11" b="T12"/>
            <a:pathLst>
              <a:path w="617" h="1399">
                <a:moveTo>
                  <a:pt x="617" y="0"/>
                </a:moveTo>
                <a:cubicBezTo>
                  <a:pt x="509" y="161"/>
                  <a:pt x="401" y="323"/>
                  <a:pt x="298" y="556"/>
                </a:cubicBezTo>
                <a:cubicBezTo>
                  <a:pt x="195" y="789"/>
                  <a:pt x="97" y="1094"/>
                  <a:pt x="0" y="1399"/>
                </a:cubicBezTo>
              </a:path>
            </a:pathLst>
          </a:custGeom>
          <a:noFill/>
          <a:ln w="9525">
            <a:solidFill>
              <a:schemeClr val="tx1"/>
            </a:solidFill>
            <a:round/>
            <a:headEnd/>
            <a:tailEnd/>
          </a:ln>
        </p:spPr>
        <p:txBody>
          <a:bodyPr/>
          <a:lstStyle/>
          <a:p>
            <a:endParaRPr lang="en-IN">
              <a:latin typeface="Calibri" pitchFamily="34" charset="0"/>
            </a:endParaRPr>
          </a:p>
        </p:txBody>
      </p:sp>
      <p:sp>
        <p:nvSpPr>
          <p:cNvPr id="8200" name="Text Box 8"/>
          <p:cNvSpPr txBox="1">
            <a:spLocks noChangeArrowheads="1"/>
          </p:cNvSpPr>
          <p:nvPr/>
        </p:nvSpPr>
        <p:spPr bwMode="auto">
          <a:xfrm>
            <a:off x="9624484" y="3367088"/>
            <a:ext cx="428322" cy="369332"/>
          </a:xfrm>
          <a:prstGeom prst="rect">
            <a:avLst/>
          </a:prstGeom>
          <a:noFill/>
          <a:ln w="9525" algn="ctr">
            <a:noFill/>
            <a:miter lim="800000"/>
            <a:headEnd/>
            <a:tailEnd/>
          </a:ln>
        </p:spPr>
        <p:txBody>
          <a:bodyPr wrap="none">
            <a:spAutoFit/>
          </a:bodyPr>
          <a:lstStyle/>
          <a:p>
            <a:pPr algn="ctr"/>
            <a:r>
              <a:rPr lang="en-US">
                <a:solidFill>
                  <a:srgbClr val="0000FF"/>
                </a:solidFill>
                <a:latin typeface="Times New Roman" pitchFamily="18" charset="0"/>
              </a:rPr>
              <a:t>A</a:t>
            </a:r>
            <a:r>
              <a:rPr lang="en-US" baseline="-25000">
                <a:solidFill>
                  <a:srgbClr val="0000FF"/>
                </a:solidFill>
                <a:latin typeface="Times New Roman" pitchFamily="18" charset="0"/>
              </a:rPr>
              <a:t>1</a:t>
            </a:r>
            <a:endParaRPr lang="en-US">
              <a:solidFill>
                <a:srgbClr val="0000FF"/>
              </a:solidFill>
              <a:latin typeface="Times New Roman" pitchFamily="18" charset="0"/>
            </a:endParaRPr>
          </a:p>
        </p:txBody>
      </p:sp>
      <p:sp>
        <p:nvSpPr>
          <p:cNvPr id="8201" name="Text Box 9"/>
          <p:cNvSpPr txBox="1">
            <a:spLocks noChangeArrowheads="1"/>
          </p:cNvSpPr>
          <p:nvPr/>
        </p:nvSpPr>
        <p:spPr bwMode="auto">
          <a:xfrm>
            <a:off x="1676400" y="2413001"/>
            <a:ext cx="428322" cy="369332"/>
          </a:xfrm>
          <a:prstGeom prst="rect">
            <a:avLst/>
          </a:prstGeom>
          <a:noFill/>
          <a:ln w="9525" algn="ctr">
            <a:noFill/>
            <a:miter lim="800000"/>
            <a:headEnd/>
            <a:tailEnd/>
          </a:ln>
        </p:spPr>
        <p:txBody>
          <a:bodyPr wrap="none">
            <a:spAutoFit/>
          </a:bodyPr>
          <a:lstStyle/>
          <a:p>
            <a:pPr algn="ctr"/>
            <a:r>
              <a:rPr lang="en-US">
                <a:solidFill>
                  <a:srgbClr val="FF3300"/>
                </a:solidFill>
                <a:latin typeface="Times New Roman" pitchFamily="18" charset="0"/>
              </a:rPr>
              <a:t>A</a:t>
            </a:r>
            <a:r>
              <a:rPr lang="en-US" baseline="-25000">
                <a:solidFill>
                  <a:srgbClr val="FF3300"/>
                </a:solidFill>
                <a:latin typeface="Times New Roman" pitchFamily="18" charset="0"/>
              </a:rPr>
              <a:t>3</a:t>
            </a:r>
            <a:endParaRPr lang="en-US">
              <a:solidFill>
                <a:srgbClr val="FF3300"/>
              </a:solidFill>
              <a:latin typeface="Times New Roman" pitchFamily="18" charset="0"/>
            </a:endParaRPr>
          </a:p>
        </p:txBody>
      </p:sp>
      <p:sp>
        <p:nvSpPr>
          <p:cNvPr id="8202" name="Text Box 10"/>
          <p:cNvSpPr txBox="1">
            <a:spLocks noChangeArrowheads="1"/>
          </p:cNvSpPr>
          <p:nvPr/>
        </p:nvSpPr>
        <p:spPr bwMode="auto">
          <a:xfrm>
            <a:off x="8263468" y="1865313"/>
            <a:ext cx="540533" cy="369332"/>
          </a:xfrm>
          <a:prstGeom prst="rect">
            <a:avLst/>
          </a:prstGeom>
          <a:noFill/>
          <a:ln w="9525" algn="ctr">
            <a:noFill/>
            <a:miter lim="800000"/>
            <a:headEnd/>
            <a:tailEnd/>
          </a:ln>
        </p:spPr>
        <p:txBody>
          <a:bodyPr wrap="none">
            <a:spAutoFit/>
          </a:bodyPr>
          <a:lstStyle/>
          <a:p>
            <a:pPr algn="ctr"/>
            <a:r>
              <a:rPr lang="en-US">
                <a:solidFill>
                  <a:srgbClr val="00CC00"/>
                </a:solidFill>
                <a:latin typeface="Times New Roman" pitchFamily="18" charset="0"/>
              </a:rPr>
              <a:t>A</a:t>
            </a:r>
            <a:r>
              <a:rPr lang="en-US" baseline="-25000">
                <a:solidFill>
                  <a:srgbClr val="00CC00"/>
                </a:solidFill>
                <a:latin typeface="Times New Roman" pitchFamily="18" charset="0"/>
              </a:rPr>
              <a:t>cm</a:t>
            </a:r>
            <a:endParaRPr lang="en-US">
              <a:solidFill>
                <a:srgbClr val="00CC00"/>
              </a:solidFill>
              <a:latin typeface="Times New Roman" pitchFamily="18" charset="0"/>
            </a:endParaRPr>
          </a:p>
        </p:txBody>
      </p:sp>
      <p:sp>
        <p:nvSpPr>
          <p:cNvPr id="8203" name="Text Box 11"/>
          <p:cNvSpPr txBox="1">
            <a:spLocks noChangeArrowheads="1"/>
          </p:cNvSpPr>
          <p:nvPr/>
        </p:nvSpPr>
        <p:spPr bwMode="auto">
          <a:xfrm>
            <a:off x="565151" y="4560888"/>
            <a:ext cx="325730" cy="646331"/>
          </a:xfrm>
          <a:prstGeom prst="rect">
            <a:avLst/>
          </a:prstGeom>
          <a:noFill/>
          <a:ln w="9525" algn="ctr">
            <a:noFill/>
            <a:miter lim="800000"/>
            <a:headEnd/>
            <a:tailEnd/>
          </a:ln>
        </p:spPr>
        <p:txBody>
          <a:bodyPr wrap="none">
            <a:spAutoFit/>
          </a:bodyPr>
          <a:lstStyle/>
          <a:p>
            <a:pPr algn="ctr"/>
            <a:r>
              <a:rPr lang="en-US">
                <a:solidFill>
                  <a:srgbClr val="FF3300"/>
                </a:solidFill>
                <a:latin typeface="Times New Roman" pitchFamily="18" charset="0"/>
                <a:sym typeface="Symbol" pitchFamily="18" charset="2"/>
              </a:rPr>
              <a:t></a:t>
            </a:r>
          </a:p>
          <a:p>
            <a:pPr algn="ctr"/>
            <a:r>
              <a:rPr lang="en-US">
                <a:solidFill>
                  <a:srgbClr val="FF3300"/>
                </a:solidFill>
                <a:latin typeface="Times New Roman" pitchFamily="18" charset="0"/>
              </a:rPr>
              <a:t>T</a:t>
            </a:r>
          </a:p>
        </p:txBody>
      </p:sp>
      <p:sp>
        <p:nvSpPr>
          <p:cNvPr id="8204" name="Text Box 12"/>
          <p:cNvSpPr txBox="1">
            <a:spLocks noChangeArrowheads="1"/>
          </p:cNvSpPr>
          <p:nvPr/>
        </p:nvSpPr>
        <p:spPr bwMode="auto">
          <a:xfrm>
            <a:off x="7471833" y="5748338"/>
            <a:ext cx="947695" cy="369332"/>
          </a:xfrm>
          <a:prstGeom prst="rect">
            <a:avLst/>
          </a:prstGeom>
          <a:noFill/>
          <a:ln w="9525" algn="ctr">
            <a:noFill/>
            <a:miter lim="800000"/>
            <a:headEnd/>
            <a:tailEnd/>
          </a:ln>
        </p:spPr>
        <p:txBody>
          <a:bodyPr wrap="none">
            <a:spAutoFit/>
          </a:bodyPr>
          <a:lstStyle/>
          <a:p>
            <a:pPr algn="ctr"/>
            <a:r>
              <a:rPr lang="en-US" b="1">
                <a:latin typeface="Times New Roman" pitchFamily="18" charset="0"/>
              </a:rPr>
              <a:t>Wt% C</a:t>
            </a:r>
          </a:p>
        </p:txBody>
      </p:sp>
      <p:sp>
        <p:nvSpPr>
          <p:cNvPr id="8205" name="Line 13"/>
          <p:cNvSpPr>
            <a:spLocks noChangeShapeType="1"/>
          </p:cNvSpPr>
          <p:nvPr/>
        </p:nvSpPr>
        <p:spPr bwMode="auto">
          <a:xfrm>
            <a:off x="5289551" y="3351213"/>
            <a:ext cx="21167" cy="2743200"/>
          </a:xfrm>
          <a:prstGeom prst="line">
            <a:avLst/>
          </a:prstGeom>
          <a:noFill/>
          <a:ln w="9525">
            <a:solidFill>
              <a:srgbClr val="000000"/>
            </a:solidFill>
            <a:prstDash val="lgDash"/>
            <a:round/>
            <a:headEnd/>
            <a:tailEnd/>
          </a:ln>
        </p:spPr>
        <p:txBody>
          <a:bodyPr/>
          <a:lstStyle/>
          <a:p>
            <a:endParaRPr lang="en-US"/>
          </a:p>
        </p:txBody>
      </p:sp>
      <p:sp>
        <p:nvSpPr>
          <p:cNvPr id="8206" name="Text Box 14"/>
          <p:cNvSpPr txBox="1">
            <a:spLocks noChangeArrowheads="1"/>
          </p:cNvSpPr>
          <p:nvPr/>
        </p:nvSpPr>
        <p:spPr bwMode="auto">
          <a:xfrm>
            <a:off x="4834467" y="6108701"/>
            <a:ext cx="723275" cy="369332"/>
          </a:xfrm>
          <a:prstGeom prst="rect">
            <a:avLst/>
          </a:prstGeom>
          <a:noFill/>
          <a:ln w="9525" algn="ctr">
            <a:noFill/>
            <a:miter lim="800000"/>
            <a:headEnd/>
            <a:tailEnd/>
          </a:ln>
        </p:spPr>
        <p:txBody>
          <a:bodyPr wrap="none">
            <a:spAutoFit/>
          </a:bodyPr>
          <a:lstStyle/>
          <a:p>
            <a:pPr algn="ctr"/>
            <a:r>
              <a:rPr lang="en-US">
                <a:latin typeface="Times New Roman" pitchFamily="18" charset="0"/>
              </a:rPr>
              <a:t>0.8 %</a:t>
            </a:r>
          </a:p>
        </p:txBody>
      </p:sp>
      <p:sp>
        <p:nvSpPr>
          <p:cNvPr id="8207" name="Text Box 15"/>
          <p:cNvSpPr txBox="1">
            <a:spLocks noChangeArrowheads="1"/>
          </p:cNvSpPr>
          <p:nvPr/>
        </p:nvSpPr>
        <p:spPr bwMode="auto">
          <a:xfrm>
            <a:off x="1401234" y="3049588"/>
            <a:ext cx="745717" cy="369332"/>
          </a:xfrm>
          <a:prstGeom prst="rect">
            <a:avLst/>
          </a:prstGeom>
          <a:noFill/>
          <a:ln w="9525" algn="ctr">
            <a:noFill/>
            <a:miter lim="800000"/>
            <a:headEnd/>
            <a:tailEnd/>
          </a:ln>
        </p:spPr>
        <p:txBody>
          <a:bodyPr wrap="none">
            <a:spAutoFit/>
          </a:bodyPr>
          <a:lstStyle/>
          <a:p>
            <a:pPr algn="ctr"/>
            <a:r>
              <a:rPr lang="en-US" i="1">
                <a:latin typeface="Times New Roman" pitchFamily="18" charset="0"/>
              </a:rPr>
              <a:t>723</a:t>
            </a:r>
            <a:r>
              <a:rPr lang="en-US" i="1" baseline="30000">
                <a:latin typeface="Times New Roman" pitchFamily="18" charset="0"/>
                <a:sym typeface="Symbol" pitchFamily="18" charset="2"/>
              </a:rPr>
              <a:t></a:t>
            </a:r>
            <a:r>
              <a:rPr lang="en-US" i="1">
                <a:latin typeface="Times New Roman" pitchFamily="18" charset="0"/>
              </a:rPr>
              <a:t>C</a:t>
            </a:r>
          </a:p>
        </p:txBody>
      </p:sp>
      <p:sp>
        <p:nvSpPr>
          <p:cNvPr id="8208" name="Text Box 16"/>
          <p:cNvSpPr txBox="1">
            <a:spLocks noChangeArrowheads="1"/>
          </p:cNvSpPr>
          <p:nvPr/>
        </p:nvSpPr>
        <p:spPr bwMode="auto">
          <a:xfrm>
            <a:off x="304801" y="1828800"/>
            <a:ext cx="986367" cy="369332"/>
          </a:xfrm>
          <a:prstGeom prst="rect">
            <a:avLst/>
          </a:prstGeom>
          <a:noFill/>
          <a:ln w="9525" algn="ctr">
            <a:noFill/>
            <a:miter lim="800000"/>
            <a:headEnd/>
            <a:tailEnd/>
          </a:ln>
        </p:spPr>
        <p:txBody>
          <a:bodyPr wrap="square">
            <a:spAutoFit/>
          </a:bodyPr>
          <a:lstStyle/>
          <a:p>
            <a:pPr algn="ctr"/>
            <a:r>
              <a:rPr lang="en-US">
                <a:solidFill>
                  <a:srgbClr val="FF3300"/>
                </a:solidFill>
                <a:latin typeface="Times New Roman" pitchFamily="18" charset="0"/>
              </a:rPr>
              <a:t>910</a:t>
            </a:r>
            <a:r>
              <a:rPr lang="en-US" baseline="30000">
                <a:solidFill>
                  <a:srgbClr val="FF3300"/>
                </a:solidFill>
                <a:latin typeface="Times New Roman" pitchFamily="18" charset="0"/>
                <a:sym typeface="Symbol" pitchFamily="18" charset="2"/>
              </a:rPr>
              <a:t></a:t>
            </a:r>
            <a:r>
              <a:rPr lang="en-US">
                <a:solidFill>
                  <a:srgbClr val="FF3300"/>
                </a:solidFill>
                <a:latin typeface="Times New Roman" pitchFamily="18" charset="0"/>
              </a:rPr>
              <a:t>C</a:t>
            </a:r>
          </a:p>
        </p:txBody>
      </p:sp>
      <p:sp>
        <p:nvSpPr>
          <p:cNvPr id="8209" name="Text Box 17"/>
          <p:cNvSpPr txBox="1">
            <a:spLocks noChangeArrowheads="1"/>
          </p:cNvSpPr>
          <p:nvPr/>
        </p:nvSpPr>
        <p:spPr bwMode="auto">
          <a:xfrm>
            <a:off x="2247900" y="4200526"/>
            <a:ext cx="1646605" cy="369332"/>
          </a:xfrm>
          <a:prstGeom prst="rect">
            <a:avLst/>
          </a:prstGeom>
          <a:solidFill>
            <a:schemeClr val="accent1"/>
          </a:solidFill>
          <a:ln w="9525" algn="ctr">
            <a:noFill/>
            <a:miter lim="800000"/>
            <a:headEnd/>
            <a:tailEnd/>
          </a:ln>
        </p:spPr>
        <p:txBody>
          <a:bodyPr wrap="none">
            <a:spAutoFit/>
          </a:bodyPr>
          <a:lstStyle/>
          <a:p>
            <a:pPr algn="ctr"/>
            <a:r>
              <a:rPr lang="en-US" dirty="0">
                <a:latin typeface="Times New Roman" pitchFamily="18" charset="0"/>
              </a:rPr>
              <a:t>Spheroidization</a:t>
            </a:r>
          </a:p>
        </p:txBody>
      </p:sp>
      <p:sp>
        <p:nvSpPr>
          <p:cNvPr id="8210" name="Text Box 18"/>
          <p:cNvSpPr txBox="1">
            <a:spLocks noChangeArrowheads="1"/>
          </p:cNvSpPr>
          <p:nvPr/>
        </p:nvSpPr>
        <p:spPr bwMode="auto">
          <a:xfrm>
            <a:off x="3699933" y="4862513"/>
            <a:ext cx="2755946" cy="369332"/>
          </a:xfrm>
          <a:prstGeom prst="rect">
            <a:avLst/>
          </a:prstGeom>
          <a:solidFill>
            <a:srgbClr val="DFBFFF"/>
          </a:solidFill>
          <a:ln w="9525" algn="ctr">
            <a:noFill/>
            <a:miter lim="800000"/>
            <a:headEnd/>
            <a:tailEnd/>
          </a:ln>
        </p:spPr>
        <p:txBody>
          <a:bodyPr wrap="none">
            <a:spAutoFit/>
          </a:bodyPr>
          <a:lstStyle/>
          <a:p>
            <a:pPr algn="ctr"/>
            <a:r>
              <a:rPr lang="en-US">
                <a:latin typeface="Times New Roman" pitchFamily="18" charset="0"/>
              </a:rPr>
              <a:t>Recrystallization Annealing</a:t>
            </a:r>
          </a:p>
        </p:txBody>
      </p:sp>
      <p:sp>
        <p:nvSpPr>
          <p:cNvPr id="8211" name="Text Box 19"/>
          <p:cNvSpPr txBox="1">
            <a:spLocks noChangeArrowheads="1"/>
          </p:cNvSpPr>
          <p:nvPr/>
        </p:nvSpPr>
        <p:spPr bwMode="auto">
          <a:xfrm>
            <a:off x="6096000" y="4156076"/>
            <a:ext cx="2364814" cy="369332"/>
          </a:xfrm>
          <a:prstGeom prst="rect">
            <a:avLst/>
          </a:prstGeom>
          <a:solidFill>
            <a:srgbClr val="FFCCFF"/>
          </a:solidFill>
          <a:ln w="9525" algn="ctr">
            <a:noFill/>
            <a:miter lim="800000"/>
            <a:headEnd/>
            <a:tailEnd/>
          </a:ln>
        </p:spPr>
        <p:txBody>
          <a:bodyPr wrap="none">
            <a:spAutoFit/>
          </a:bodyPr>
          <a:lstStyle/>
          <a:p>
            <a:pPr algn="ctr"/>
            <a:r>
              <a:rPr lang="en-US" dirty="0">
                <a:latin typeface="Times New Roman" pitchFamily="18" charset="0"/>
              </a:rPr>
              <a:t>Stress Relief Annealing</a:t>
            </a:r>
          </a:p>
        </p:txBody>
      </p:sp>
      <p:sp>
        <p:nvSpPr>
          <p:cNvPr id="8212" name="Text Box 20"/>
          <p:cNvSpPr txBox="1">
            <a:spLocks noChangeArrowheads="1"/>
          </p:cNvSpPr>
          <p:nvPr/>
        </p:nvSpPr>
        <p:spPr bwMode="auto">
          <a:xfrm>
            <a:off x="7029451" y="2944813"/>
            <a:ext cx="1563312" cy="369332"/>
          </a:xfrm>
          <a:prstGeom prst="rect">
            <a:avLst/>
          </a:prstGeom>
          <a:solidFill>
            <a:srgbClr val="CDFFCD"/>
          </a:solidFill>
          <a:ln w="9525" algn="ctr">
            <a:noFill/>
            <a:miter lim="800000"/>
            <a:headEnd/>
            <a:tailEnd/>
          </a:ln>
        </p:spPr>
        <p:txBody>
          <a:bodyPr wrap="none">
            <a:spAutoFit/>
          </a:bodyPr>
          <a:lstStyle/>
          <a:p>
            <a:pPr algn="ctr"/>
            <a:r>
              <a:rPr lang="en-US">
                <a:latin typeface="Times New Roman" pitchFamily="18" charset="0"/>
              </a:rPr>
              <a:t>Full Annealing</a:t>
            </a:r>
          </a:p>
        </p:txBody>
      </p:sp>
      <p:sp>
        <p:nvSpPr>
          <p:cNvPr id="8213" name="Text Box 21"/>
          <p:cNvSpPr txBox="1">
            <a:spLocks noChangeArrowheads="1"/>
          </p:cNvSpPr>
          <p:nvPr/>
        </p:nvSpPr>
        <p:spPr bwMode="auto">
          <a:xfrm rot="1497067">
            <a:off x="1826077" y="1581428"/>
            <a:ext cx="1563312" cy="369332"/>
          </a:xfrm>
          <a:prstGeom prst="rect">
            <a:avLst/>
          </a:prstGeom>
          <a:solidFill>
            <a:srgbClr val="CDFFCD"/>
          </a:solidFill>
          <a:ln w="9525" algn="ctr">
            <a:noFill/>
            <a:miter lim="800000"/>
            <a:headEnd/>
            <a:tailEnd/>
          </a:ln>
        </p:spPr>
        <p:txBody>
          <a:bodyPr wrap="none">
            <a:spAutoFit/>
          </a:bodyPr>
          <a:lstStyle/>
          <a:p>
            <a:pPr algn="ctr"/>
            <a:r>
              <a:rPr lang="en-US">
                <a:latin typeface="Times New Roman" pitchFamily="18" charset="0"/>
              </a:rPr>
              <a:t>Full Annealing</a:t>
            </a:r>
          </a:p>
        </p:txBody>
      </p:sp>
      <p:sp>
        <p:nvSpPr>
          <p:cNvPr id="8214" name="Text Box 22"/>
          <p:cNvSpPr txBox="1">
            <a:spLocks noChangeArrowheads="1"/>
          </p:cNvSpPr>
          <p:nvPr/>
        </p:nvSpPr>
        <p:spPr bwMode="auto">
          <a:xfrm rot="-2040000">
            <a:off x="6204651" y="2024342"/>
            <a:ext cx="1518364" cy="369332"/>
          </a:xfrm>
          <a:prstGeom prst="rect">
            <a:avLst/>
          </a:prstGeom>
          <a:solidFill>
            <a:srgbClr val="FFFFCC"/>
          </a:solidFill>
          <a:ln w="9525" algn="ctr">
            <a:noFill/>
            <a:miter lim="800000"/>
            <a:headEnd/>
            <a:tailEnd/>
          </a:ln>
        </p:spPr>
        <p:txBody>
          <a:bodyPr wrap="none">
            <a:spAutoFit/>
          </a:bodyPr>
          <a:lstStyle/>
          <a:p>
            <a:pPr algn="ctr"/>
            <a:r>
              <a:rPr lang="en-US">
                <a:latin typeface="Times New Roman" pitchFamily="18" charset="0"/>
              </a:rPr>
              <a:t>Normalization</a:t>
            </a:r>
          </a:p>
        </p:txBody>
      </p:sp>
      <p:cxnSp>
        <p:nvCxnSpPr>
          <p:cNvPr id="8216" name="AutoShape 25"/>
          <p:cNvCxnSpPr>
            <a:cxnSpLocks noChangeShapeType="1"/>
            <a:endCxn id="8209" idx="0"/>
          </p:cNvCxnSpPr>
          <p:nvPr/>
        </p:nvCxnSpPr>
        <p:spPr bwMode="auto">
          <a:xfrm rot="5400000">
            <a:off x="3999402" y="2919902"/>
            <a:ext cx="352425" cy="2208822"/>
          </a:xfrm>
          <a:prstGeom prst="straightConnector1">
            <a:avLst/>
          </a:prstGeom>
          <a:noFill/>
          <a:ln w="9525">
            <a:solidFill>
              <a:srgbClr val="CC3300"/>
            </a:solidFill>
            <a:prstDash val="dash"/>
            <a:round/>
            <a:headEnd/>
            <a:tailEnd type="triangle" w="med" len="med"/>
          </a:ln>
        </p:spPr>
      </p:cxnSp>
      <p:cxnSp>
        <p:nvCxnSpPr>
          <p:cNvPr id="8217" name="AutoShape 26"/>
          <p:cNvCxnSpPr>
            <a:cxnSpLocks noChangeShapeType="1"/>
            <a:endCxn id="8211" idx="0"/>
          </p:cNvCxnSpPr>
          <p:nvPr/>
        </p:nvCxnSpPr>
        <p:spPr bwMode="auto">
          <a:xfrm rot="16200000" flipH="1">
            <a:off x="6125229" y="3002897"/>
            <a:ext cx="307975" cy="1998382"/>
          </a:xfrm>
          <a:prstGeom prst="straightConnector1">
            <a:avLst/>
          </a:prstGeom>
          <a:noFill/>
          <a:ln w="9525">
            <a:solidFill>
              <a:srgbClr val="CC3300"/>
            </a:solidFill>
            <a:prstDash val="dash"/>
            <a:round/>
            <a:headEnd/>
            <a:tailEnd type="triangle" w="med" len="med"/>
          </a:ln>
        </p:spPr>
      </p:cxnSp>
      <p:cxnSp>
        <p:nvCxnSpPr>
          <p:cNvPr id="8218" name="AutoShape 27"/>
          <p:cNvCxnSpPr>
            <a:cxnSpLocks noChangeShapeType="1"/>
            <a:endCxn id="8210" idx="0"/>
          </p:cNvCxnSpPr>
          <p:nvPr/>
        </p:nvCxnSpPr>
        <p:spPr bwMode="auto">
          <a:xfrm rot="5400000">
            <a:off x="4671760" y="4254248"/>
            <a:ext cx="1014412" cy="202119"/>
          </a:xfrm>
          <a:prstGeom prst="straightConnector1">
            <a:avLst/>
          </a:prstGeom>
          <a:noFill/>
          <a:ln w="9525">
            <a:solidFill>
              <a:srgbClr val="CC3300"/>
            </a:solidFill>
            <a:prstDash val="dash"/>
            <a:round/>
            <a:headEnd/>
            <a:tailEnd type="triangle" w="med" len="med"/>
          </a:ln>
        </p:spPr>
      </p:cxnSp>
      <p:sp>
        <p:nvSpPr>
          <p:cNvPr id="8219" name="Rectangle 28"/>
          <p:cNvSpPr>
            <a:spLocks noChangeArrowheads="1"/>
          </p:cNvSpPr>
          <p:nvPr/>
        </p:nvSpPr>
        <p:spPr bwMode="auto">
          <a:xfrm rot="1351856">
            <a:off x="1583267" y="2401889"/>
            <a:ext cx="3541184" cy="293687"/>
          </a:xfrm>
          <a:prstGeom prst="rect">
            <a:avLst/>
          </a:prstGeom>
          <a:solidFill>
            <a:srgbClr val="66CCFF">
              <a:alpha val="59999"/>
            </a:srgbClr>
          </a:solidFill>
          <a:ln w="9525">
            <a:solidFill>
              <a:schemeClr val="tx1"/>
            </a:solidFill>
            <a:miter lim="800000"/>
            <a:headEnd/>
            <a:tailEnd/>
          </a:ln>
        </p:spPr>
        <p:txBody>
          <a:bodyPr wrap="none" anchor="ctr"/>
          <a:lstStyle/>
          <a:p>
            <a:endParaRPr lang="en-IN">
              <a:latin typeface="Calibri" pitchFamily="34" charset="0"/>
            </a:endParaRPr>
          </a:p>
        </p:txBody>
      </p:sp>
      <p:cxnSp>
        <p:nvCxnSpPr>
          <p:cNvPr id="8220" name="AutoShape 29"/>
          <p:cNvCxnSpPr>
            <a:cxnSpLocks noChangeShapeType="1"/>
            <a:stCxn id="8219" idx="0"/>
            <a:endCxn id="8222" idx="2"/>
          </p:cNvCxnSpPr>
          <p:nvPr/>
        </p:nvCxnSpPr>
        <p:spPr bwMode="auto">
          <a:xfrm rot="16200000" flipH="1">
            <a:off x="3864596" y="1958627"/>
            <a:ext cx="185569" cy="1094508"/>
          </a:xfrm>
          <a:prstGeom prst="straightConnector1">
            <a:avLst/>
          </a:prstGeom>
          <a:noFill/>
          <a:ln w="9525">
            <a:solidFill>
              <a:srgbClr val="CC3300"/>
            </a:solidFill>
            <a:prstDash val="dash"/>
            <a:round/>
            <a:headEnd/>
            <a:tailEnd type="triangle" w="med" len="med"/>
          </a:ln>
        </p:spPr>
      </p:cxnSp>
      <p:cxnSp>
        <p:nvCxnSpPr>
          <p:cNvPr id="8221" name="AutoShape 30"/>
          <p:cNvCxnSpPr>
            <a:cxnSpLocks noChangeShapeType="1"/>
            <a:stCxn id="8219" idx="0"/>
            <a:endCxn id="8213" idx="2"/>
          </p:cNvCxnSpPr>
          <p:nvPr/>
        </p:nvCxnSpPr>
        <p:spPr bwMode="auto">
          <a:xfrm rot="16200000" flipV="1">
            <a:off x="2730194" y="1733164"/>
            <a:ext cx="479572" cy="880294"/>
          </a:xfrm>
          <a:prstGeom prst="straightConnector1">
            <a:avLst/>
          </a:prstGeom>
          <a:noFill/>
          <a:ln w="9525">
            <a:solidFill>
              <a:srgbClr val="CC3300"/>
            </a:solidFill>
            <a:prstDash val="dash"/>
            <a:round/>
            <a:headEnd/>
            <a:tailEnd type="triangle" w="med" len="med"/>
          </a:ln>
        </p:spPr>
      </p:cxnSp>
      <p:sp>
        <p:nvSpPr>
          <p:cNvPr id="8222" name="Text Box 23"/>
          <p:cNvSpPr txBox="1">
            <a:spLocks noChangeArrowheads="1"/>
          </p:cNvSpPr>
          <p:nvPr/>
        </p:nvSpPr>
        <p:spPr bwMode="auto">
          <a:xfrm rot="1498074">
            <a:off x="3823402" y="2246592"/>
            <a:ext cx="1518364" cy="369332"/>
          </a:xfrm>
          <a:prstGeom prst="rect">
            <a:avLst/>
          </a:prstGeom>
          <a:solidFill>
            <a:srgbClr val="FFFFCC"/>
          </a:solidFill>
          <a:ln w="9525" algn="ctr">
            <a:noFill/>
            <a:miter lim="800000"/>
            <a:headEnd/>
            <a:tailEnd/>
          </a:ln>
        </p:spPr>
        <p:txBody>
          <a:bodyPr wrap="none">
            <a:spAutoFit/>
          </a:bodyPr>
          <a:lstStyle/>
          <a:p>
            <a:pPr algn="ctr"/>
            <a:r>
              <a:rPr lang="en-US">
                <a:latin typeface="Times New Roman" pitchFamily="18" charset="0"/>
              </a:rPr>
              <a:t>Normalization</a:t>
            </a:r>
          </a:p>
        </p:txBody>
      </p:sp>
      <p:pic>
        <p:nvPicPr>
          <p:cNvPr id="32"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34" name="Rectangle 33"/>
          <p:cNvSpPr/>
          <p:nvPr/>
        </p:nvSpPr>
        <p:spPr>
          <a:xfrm>
            <a:off x="7620000" y="6324600"/>
            <a:ext cx="4419600" cy="369332"/>
          </a:xfrm>
          <a:prstGeom prst="rect">
            <a:avLst/>
          </a:prstGeom>
        </p:spPr>
        <p:txBody>
          <a:bodyPr wrap="square">
            <a:spAutoFit/>
          </a:bodyPr>
          <a:lstStyle/>
          <a:p>
            <a:r>
              <a:rPr lang="en-US" b="1" dirty="0" smtClean="0"/>
              <a:t>Department of Mechanical Engineering</a:t>
            </a:r>
            <a:endParaRPr lang="en-US" b="1" dirty="0"/>
          </a:p>
        </p:txBody>
      </p:sp>
      <p:sp>
        <p:nvSpPr>
          <p:cNvPr id="35" name="Rectangle 34">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36" name="Rectangle 35"/>
          <p:cNvSpPr/>
          <p:nvPr/>
        </p:nvSpPr>
        <p:spPr>
          <a:xfrm>
            <a:off x="3276600" y="152400"/>
            <a:ext cx="6629400" cy="646331"/>
          </a:xfrm>
          <a:prstGeom prst="rect">
            <a:avLst/>
          </a:prstGeom>
        </p:spPr>
        <p:txBody>
          <a:bodyPr wrap="square">
            <a:spAutoFit/>
          </a:bodyPr>
          <a:lstStyle/>
          <a:p>
            <a:r>
              <a:rPr lang="en-US" sz="3600" b="1" dirty="0" smtClean="0">
                <a:latin typeface="Times New Roman" pitchFamily="18" charset="0"/>
                <a:cs typeface="Times New Roman" pitchFamily="18" charset="0"/>
              </a:rPr>
              <a:t>Heat Treatment</a:t>
            </a:r>
            <a:endParaRPr lang="en-US" sz="3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http://www.efunda.com/processes/heat_treat/images/Tempering.gif"/>
          <p:cNvPicPr>
            <a:picLocks noChangeAspect="1" noChangeArrowheads="1"/>
          </p:cNvPicPr>
          <p:nvPr/>
        </p:nvPicPr>
        <p:blipFill>
          <a:blip r:embed="rId2"/>
          <a:srcRect/>
          <a:stretch>
            <a:fillRect/>
          </a:stretch>
        </p:blipFill>
        <p:spPr bwMode="auto">
          <a:xfrm>
            <a:off x="381000" y="457200"/>
            <a:ext cx="10261600" cy="5715001"/>
          </a:xfrm>
          <a:prstGeom prst="rect">
            <a:avLst/>
          </a:prstGeom>
          <a:noFill/>
          <a:ln w="9525">
            <a:noFill/>
            <a:miter lim="800000"/>
            <a:headEnd/>
            <a:tailEnd/>
          </a:ln>
        </p:spPr>
      </p:pic>
      <p:pic>
        <p:nvPicPr>
          <p:cNvPr id="3"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4" name="Rectangle 3">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5" name="Rectangle 4"/>
          <p:cNvSpPr/>
          <p:nvPr/>
        </p:nvSpPr>
        <p:spPr>
          <a:xfrm>
            <a:off x="7620000" y="6324600"/>
            <a:ext cx="4419600" cy="369332"/>
          </a:xfrm>
          <a:prstGeom prst="rect">
            <a:avLst/>
          </a:prstGeom>
        </p:spPr>
        <p:txBody>
          <a:bodyPr wrap="square">
            <a:spAutoFit/>
          </a:bodyPr>
          <a:lstStyle/>
          <a:p>
            <a:r>
              <a:rPr lang="en-US" b="1" dirty="0" smtClean="0"/>
              <a:t>Department of Mechanical Engineering</a:t>
            </a:r>
            <a:endParaRPr lang="en-US"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4" name="Rectangle 3">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5" name="Rectangle 4"/>
          <p:cNvSpPr/>
          <p:nvPr/>
        </p:nvSpPr>
        <p:spPr>
          <a:xfrm>
            <a:off x="7620000" y="6324600"/>
            <a:ext cx="4419600" cy="369332"/>
          </a:xfrm>
          <a:prstGeom prst="rect">
            <a:avLst/>
          </a:prstGeom>
        </p:spPr>
        <p:txBody>
          <a:bodyPr wrap="square">
            <a:spAutoFit/>
          </a:bodyPr>
          <a:lstStyle/>
          <a:p>
            <a:r>
              <a:rPr lang="en-US" b="1" dirty="0" smtClean="0"/>
              <a:t>Department of Mechanical Engineering</a:t>
            </a:r>
            <a:endParaRPr lang="en-US" b="1" dirty="0"/>
          </a:p>
        </p:txBody>
      </p:sp>
      <p:sp>
        <p:nvSpPr>
          <p:cNvPr id="6" name="Rectangle 5"/>
          <p:cNvSpPr/>
          <p:nvPr/>
        </p:nvSpPr>
        <p:spPr>
          <a:xfrm>
            <a:off x="685800" y="1143001"/>
            <a:ext cx="9144000" cy="4893647"/>
          </a:xfrm>
          <a:prstGeom prst="rect">
            <a:avLst/>
          </a:prstGeom>
        </p:spPr>
        <p:txBody>
          <a:bodyPr wrap="square">
            <a:spAutoFit/>
          </a:bodyPr>
          <a:lstStyle/>
          <a:p>
            <a:pPr algn="just" fontAlgn="auto">
              <a:spcBef>
                <a:spcPts val="0"/>
              </a:spcBef>
              <a:spcAft>
                <a:spcPts val="0"/>
              </a:spcAft>
              <a:defRPr/>
            </a:pPr>
            <a:r>
              <a:rPr lang="en-US" sz="2400" dirty="0" smtClean="0"/>
              <a:t>Surface Hardening </a:t>
            </a:r>
          </a:p>
          <a:p>
            <a:pPr algn="just" fontAlgn="auto">
              <a:spcBef>
                <a:spcPts val="0"/>
              </a:spcBef>
              <a:spcAft>
                <a:spcPts val="0"/>
              </a:spcAft>
              <a:buFont typeface="Arial" pitchFamily="34" charset="0"/>
              <a:buChar char="•"/>
              <a:defRPr/>
            </a:pPr>
            <a:r>
              <a:rPr lang="en-US" sz="2400" dirty="0" smtClean="0"/>
              <a:t> Hardening by diffusion of elements like carbon, Nitrogen in to the      surface of a non </a:t>
            </a:r>
            <a:r>
              <a:rPr lang="en-US" sz="2400" dirty="0" err="1" smtClean="0"/>
              <a:t>hardenable</a:t>
            </a:r>
            <a:r>
              <a:rPr lang="en-US" sz="2400" dirty="0" smtClean="0"/>
              <a:t> steel. </a:t>
            </a:r>
          </a:p>
          <a:p>
            <a:pPr algn="just" fontAlgn="auto">
              <a:spcBef>
                <a:spcPts val="0"/>
              </a:spcBef>
              <a:spcAft>
                <a:spcPts val="0"/>
              </a:spcAft>
              <a:buFont typeface="Arial" pitchFamily="34" charset="0"/>
              <a:buChar char="•"/>
              <a:defRPr/>
            </a:pPr>
            <a:r>
              <a:rPr lang="en-US" sz="2400" dirty="0" smtClean="0"/>
              <a:t> These elements alter the composition of the surface by forming compounds (carbides, Nitrides) which are inherently hard. </a:t>
            </a:r>
          </a:p>
          <a:p>
            <a:pPr algn="just" fontAlgn="auto">
              <a:spcBef>
                <a:spcPts val="0"/>
              </a:spcBef>
              <a:spcAft>
                <a:spcPts val="0"/>
              </a:spcAft>
              <a:buFont typeface="Arial" pitchFamily="34" charset="0"/>
              <a:buChar char="•"/>
              <a:defRPr/>
            </a:pPr>
            <a:r>
              <a:rPr lang="en-US" sz="2400" dirty="0" smtClean="0"/>
              <a:t> This produces a potentially hard surface skin.</a:t>
            </a:r>
            <a:r>
              <a:rPr lang="en-IN" sz="2400" dirty="0" smtClean="0"/>
              <a:t>There are several other ways the strength or the hardness of the surface can be increased without adversely affecting the toughness of the core. </a:t>
            </a:r>
          </a:p>
          <a:p>
            <a:pPr algn="just" fontAlgn="auto">
              <a:spcBef>
                <a:spcPts val="0"/>
              </a:spcBef>
              <a:spcAft>
                <a:spcPts val="0"/>
              </a:spcAft>
              <a:defRPr/>
            </a:pPr>
            <a:endParaRPr lang="en-IN" sz="2400" dirty="0" smtClean="0"/>
          </a:p>
          <a:p>
            <a:pPr algn="just" fontAlgn="auto">
              <a:spcBef>
                <a:spcPts val="0"/>
              </a:spcBef>
              <a:spcAft>
                <a:spcPts val="0"/>
              </a:spcAft>
              <a:defRPr/>
            </a:pPr>
            <a:r>
              <a:rPr lang="en-IN" sz="2400" dirty="0" smtClean="0"/>
              <a:t>Some of the most common techniques are as follows:</a:t>
            </a:r>
          </a:p>
          <a:p>
            <a:pPr marL="342900" indent="-342900" algn="just" fontAlgn="auto">
              <a:spcBef>
                <a:spcPts val="0"/>
              </a:spcBef>
              <a:spcAft>
                <a:spcPts val="0"/>
              </a:spcAft>
              <a:buFont typeface="Arial" pitchFamily="34" charset="0"/>
              <a:buChar char="•"/>
              <a:defRPr/>
            </a:pPr>
            <a:r>
              <a:rPr lang="en-US" sz="2400" dirty="0" smtClean="0"/>
              <a:t>Carburizing </a:t>
            </a:r>
          </a:p>
          <a:p>
            <a:pPr marL="342900" indent="-342900" algn="just" fontAlgn="auto">
              <a:spcBef>
                <a:spcPts val="0"/>
              </a:spcBef>
              <a:spcAft>
                <a:spcPts val="0"/>
              </a:spcAft>
              <a:buFont typeface="Arial" pitchFamily="34" charset="0"/>
              <a:buChar char="•"/>
              <a:defRPr/>
            </a:pPr>
            <a:r>
              <a:rPr lang="en-US" sz="2400" dirty="0" smtClean="0"/>
              <a:t> </a:t>
            </a:r>
            <a:r>
              <a:rPr lang="en-US" sz="2400" dirty="0" err="1" smtClean="0"/>
              <a:t>Nitriding</a:t>
            </a:r>
            <a:endParaRPr lang="en-US" sz="2400" dirty="0" smtClean="0"/>
          </a:p>
          <a:p>
            <a:pPr marL="342900" indent="-342900" algn="just" fontAlgn="auto">
              <a:spcBef>
                <a:spcPts val="0"/>
              </a:spcBef>
              <a:spcAft>
                <a:spcPts val="0"/>
              </a:spcAft>
              <a:buFont typeface="Arial" pitchFamily="34" charset="0"/>
              <a:buChar char="•"/>
              <a:defRPr/>
            </a:pPr>
            <a:r>
              <a:rPr lang="en-US" sz="2400" dirty="0" smtClean="0"/>
              <a:t> Cyaniding</a:t>
            </a:r>
            <a:endParaRPr lang="en-IN" sz="2400" dirty="0" smtClean="0"/>
          </a:p>
        </p:txBody>
      </p:sp>
      <p:sp>
        <p:nvSpPr>
          <p:cNvPr id="7" name="Rectangle 6"/>
          <p:cNvSpPr/>
          <p:nvPr/>
        </p:nvSpPr>
        <p:spPr>
          <a:xfrm>
            <a:off x="3581400" y="381000"/>
            <a:ext cx="4876800" cy="646331"/>
          </a:xfrm>
          <a:prstGeom prst="rect">
            <a:avLst/>
          </a:prstGeom>
        </p:spPr>
        <p:txBody>
          <a:bodyPr wrap="square">
            <a:spAutoFit/>
          </a:bodyPr>
          <a:lstStyle/>
          <a:p>
            <a:r>
              <a:rPr lang="en-US" sz="3600" b="1" dirty="0" smtClean="0">
                <a:latin typeface="Times New Roman" pitchFamily="18" charset="0"/>
                <a:cs typeface="Times New Roman" pitchFamily="18" charset="0"/>
              </a:rPr>
              <a:t>Heat Treatment</a:t>
            </a:r>
            <a:endParaRPr lang="en-US" sz="3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9448800" cy="1143000"/>
          </a:xfrm>
        </p:spPr>
        <p:txBody>
          <a:bodyPr/>
          <a:lstStyle/>
          <a:p>
            <a:r>
              <a:rPr lang="en-IN" smtClean="0">
                <a:latin typeface="Times New Roman" pitchFamily="18" charset="0"/>
                <a:cs typeface="Times New Roman" pitchFamily="18" charset="0"/>
              </a:rPr>
              <a:t>Carburizing</a:t>
            </a:r>
            <a:endParaRPr lang="en-US" dirty="0"/>
          </a:p>
        </p:txBody>
      </p:sp>
      <p:sp>
        <p:nvSpPr>
          <p:cNvPr id="3" name="Content Placeholder 2"/>
          <p:cNvSpPr>
            <a:spLocks noGrp="1"/>
          </p:cNvSpPr>
          <p:nvPr>
            <p:ph idx="1"/>
          </p:nvPr>
        </p:nvSpPr>
        <p:spPr/>
        <p:txBody>
          <a:bodyPr>
            <a:normAutofit/>
          </a:bodyPr>
          <a:lstStyle/>
          <a:p>
            <a:pPr algn="just">
              <a:buNone/>
            </a:pPr>
            <a:r>
              <a:rPr lang="en-IN" sz="3300" dirty="0" smtClean="0">
                <a:latin typeface="Times New Roman" pitchFamily="18" charset="0"/>
                <a:cs typeface="Times New Roman" pitchFamily="18" charset="0"/>
              </a:rPr>
              <a:t>    </a:t>
            </a:r>
            <a:endParaRPr lang="en-US" dirty="0"/>
          </a:p>
        </p:txBody>
      </p:sp>
      <p:pic>
        <p:nvPicPr>
          <p:cNvPr id="4" name="Picture 3"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6" name="Rectangle 5"/>
          <p:cNvSpPr/>
          <p:nvPr/>
        </p:nvSpPr>
        <p:spPr>
          <a:xfrm>
            <a:off x="7467600" y="6324600"/>
            <a:ext cx="4724399" cy="369332"/>
          </a:xfrm>
          <a:prstGeom prst="rect">
            <a:avLst/>
          </a:prstGeom>
        </p:spPr>
        <p:txBody>
          <a:bodyPr wrap="square">
            <a:spAutoFit/>
          </a:bodyPr>
          <a:lstStyle/>
          <a:p>
            <a:r>
              <a:rPr lang="en-US" b="1" dirty="0" smtClean="0"/>
              <a:t>Department of Mechanical Engineering</a:t>
            </a:r>
            <a:endParaRPr lang="en-US" b="1" dirty="0"/>
          </a:p>
        </p:txBody>
      </p:sp>
      <p:sp>
        <p:nvSpPr>
          <p:cNvPr id="7" name="Rectangle 6"/>
          <p:cNvSpPr/>
          <p:nvPr/>
        </p:nvSpPr>
        <p:spPr>
          <a:xfrm>
            <a:off x="685800" y="1447799"/>
            <a:ext cx="10591800" cy="3831818"/>
          </a:xfrm>
          <a:prstGeom prst="rect">
            <a:avLst/>
          </a:prstGeom>
        </p:spPr>
        <p:txBody>
          <a:bodyPr wrap="square">
            <a:spAutoFit/>
          </a:bodyPr>
          <a:lstStyle/>
          <a:p>
            <a:pPr algn="just">
              <a:buFont typeface="Arial" pitchFamily="34" charset="0"/>
              <a:buChar char="•"/>
            </a:pPr>
            <a:r>
              <a:rPr lang="en-IN" sz="2700" dirty="0" smtClean="0">
                <a:latin typeface="Times New Roman" pitchFamily="18" charset="0"/>
                <a:cs typeface="Times New Roman" pitchFamily="18" charset="0"/>
              </a:rPr>
              <a:t> </a:t>
            </a:r>
            <a:r>
              <a:rPr lang="en-IN" sz="2400" dirty="0" smtClean="0">
                <a:latin typeface="Times New Roman" pitchFamily="18" charset="0"/>
                <a:cs typeface="Times New Roman" pitchFamily="18" charset="0"/>
              </a:rPr>
              <a:t>Carburizing, also referred to as Case Hardening, is a heat treatment process that produces a surface which is resistant to wear while maintaining toughness and strength of the core.</a:t>
            </a:r>
          </a:p>
          <a:p>
            <a:pPr algn="just">
              <a:buFont typeface="Arial" pitchFamily="34" charset="0"/>
              <a:buChar char="•"/>
            </a:pPr>
            <a:r>
              <a:rPr lang="en-IN" sz="2400" dirty="0" smtClean="0">
                <a:latin typeface="Times New Roman" pitchFamily="18" charset="0"/>
                <a:cs typeface="Times New Roman" pitchFamily="18" charset="0"/>
              </a:rPr>
              <a:t> This treatment is applied to low carbon steel parts after machining as well as high alloy steel bearings, gears and other components.</a:t>
            </a:r>
          </a:p>
          <a:p>
            <a:pPr algn="just">
              <a:buFont typeface="Arial" pitchFamily="34" charset="0"/>
              <a:buChar char="•"/>
            </a:pPr>
            <a:r>
              <a:rPr lang="en-IN" sz="2400" dirty="0" smtClean="0">
                <a:latin typeface="Times New Roman" pitchFamily="18" charset="0"/>
                <a:cs typeface="Times New Roman" pitchFamily="18" charset="0"/>
              </a:rPr>
              <a:t> Carburizing increases strength and wear resistance by diffusing carbon into the surface of the steel creating a case while retaining a substantially lesser hardness in the core. This treatment is applied to low carbon steels after machining.</a:t>
            </a:r>
          </a:p>
          <a:p>
            <a:pPr algn="just">
              <a:buFont typeface="Arial" pitchFamily="34" charset="0"/>
              <a:buChar char="•"/>
            </a:pPr>
            <a:r>
              <a:rPr lang="en-IN" sz="2400" dirty="0" smtClean="0">
                <a:latin typeface="Times New Roman" pitchFamily="18" charset="0"/>
                <a:cs typeface="Times New Roman" pitchFamily="18" charset="0"/>
              </a:rPr>
              <a:t> Most carburizing is done by heating components in either a pit furnace, or sealed atmosphere furnace and introducing carburizing gases at temperature.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9448800" cy="1143000"/>
          </a:xfrm>
        </p:spPr>
        <p:txBody>
          <a:bodyPr/>
          <a:lstStyle/>
          <a:p>
            <a:r>
              <a:rPr lang="en-IN" dirty="0" smtClean="0">
                <a:latin typeface="Times New Roman" pitchFamily="18" charset="0"/>
                <a:cs typeface="Times New Roman" pitchFamily="18" charset="0"/>
              </a:rPr>
              <a:t>Carburizing</a:t>
            </a:r>
            <a:endParaRPr lang="en-US" dirty="0"/>
          </a:p>
        </p:txBody>
      </p:sp>
      <p:sp>
        <p:nvSpPr>
          <p:cNvPr id="3" name="Content Placeholder 2"/>
          <p:cNvSpPr>
            <a:spLocks noGrp="1"/>
          </p:cNvSpPr>
          <p:nvPr>
            <p:ph idx="1"/>
          </p:nvPr>
        </p:nvSpPr>
        <p:spPr/>
        <p:txBody>
          <a:bodyPr>
            <a:normAutofit/>
          </a:bodyPr>
          <a:lstStyle/>
          <a:p>
            <a:pPr algn="just">
              <a:buNone/>
            </a:pPr>
            <a:r>
              <a:rPr lang="en-IN" sz="3300" dirty="0" smtClean="0">
                <a:latin typeface="Times New Roman" pitchFamily="18" charset="0"/>
                <a:cs typeface="Times New Roman" pitchFamily="18" charset="0"/>
              </a:rPr>
              <a:t>    </a:t>
            </a:r>
            <a:endParaRPr lang="en-US" dirty="0"/>
          </a:p>
        </p:txBody>
      </p:sp>
      <p:pic>
        <p:nvPicPr>
          <p:cNvPr id="4" name="Picture 3"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6" name="Rectangle 5"/>
          <p:cNvSpPr/>
          <p:nvPr/>
        </p:nvSpPr>
        <p:spPr>
          <a:xfrm>
            <a:off x="7467600" y="6324600"/>
            <a:ext cx="4724399" cy="369332"/>
          </a:xfrm>
          <a:prstGeom prst="rect">
            <a:avLst/>
          </a:prstGeom>
        </p:spPr>
        <p:txBody>
          <a:bodyPr wrap="square">
            <a:spAutoFit/>
          </a:bodyPr>
          <a:lstStyle/>
          <a:p>
            <a:r>
              <a:rPr lang="en-US" b="1" dirty="0" smtClean="0"/>
              <a:t>Department of Mechanical Engineering</a:t>
            </a:r>
            <a:endParaRPr lang="en-US" b="1" dirty="0"/>
          </a:p>
        </p:txBody>
      </p:sp>
      <p:sp>
        <p:nvSpPr>
          <p:cNvPr id="7" name="Rectangle 6"/>
          <p:cNvSpPr/>
          <p:nvPr/>
        </p:nvSpPr>
        <p:spPr>
          <a:xfrm>
            <a:off x="685800" y="1524000"/>
            <a:ext cx="10591800" cy="3108543"/>
          </a:xfrm>
          <a:prstGeom prst="rect">
            <a:avLst/>
          </a:prstGeom>
        </p:spPr>
        <p:txBody>
          <a:bodyPr wrap="square">
            <a:spAutoFit/>
          </a:bodyPr>
          <a:lstStyle/>
          <a:p>
            <a:pPr algn="just">
              <a:buFont typeface="Arial" pitchFamily="34" charset="0"/>
              <a:buChar char="•"/>
            </a:pPr>
            <a:r>
              <a:rPr lang="en-IN" sz="2800" dirty="0" smtClean="0">
                <a:latin typeface="Times New Roman" pitchFamily="18" charset="0"/>
                <a:cs typeface="Times New Roman" pitchFamily="18" charset="0"/>
              </a:rPr>
              <a:t> Gas carburizing allows for accurate control of both the process temperature and carburizing atmosphere (carbon potential). </a:t>
            </a:r>
          </a:p>
          <a:p>
            <a:pPr algn="just">
              <a:buFont typeface="Arial" pitchFamily="34" charset="0"/>
              <a:buChar char="•"/>
            </a:pPr>
            <a:r>
              <a:rPr lang="en-IN" sz="2800" dirty="0" smtClean="0">
                <a:latin typeface="Times New Roman" pitchFamily="18" charset="0"/>
                <a:cs typeface="Times New Roman" pitchFamily="18" charset="0"/>
              </a:rPr>
              <a:t> Carburizing is a time/temperature process; the carburizing atmosphere is introduced into the furnace for the required time to ensure the correct depth of case. </a:t>
            </a:r>
          </a:p>
          <a:p>
            <a:pPr algn="just">
              <a:buFont typeface="Arial" pitchFamily="34" charset="0"/>
              <a:buChar char="•"/>
            </a:pPr>
            <a:r>
              <a:rPr lang="en-IN" sz="2800" dirty="0" smtClean="0">
                <a:latin typeface="Times New Roman" pitchFamily="18" charset="0"/>
                <a:cs typeface="Times New Roman" pitchFamily="18" charset="0"/>
              </a:rPr>
              <a:t> The carbon potential of the gas can be lowered to permit diffusion, avoiding excess carbon in the surface layer.</a:t>
            </a:r>
            <a:endParaRPr lang="en-US" sz="28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9448800" cy="1143000"/>
          </a:xfrm>
        </p:spPr>
        <p:txBody>
          <a:bodyPr/>
          <a:lstStyle/>
          <a:p>
            <a:r>
              <a:rPr lang="en-IN" dirty="0" err="1" smtClean="0">
                <a:latin typeface="Times New Roman" pitchFamily="18" charset="0"/>
                <a:cs typeface="Times New Roman" pitchFamily="18" charset="0"/>
              </a:rPr>
              <a:t>Nitriding</a:t>
            </a:r>
            <a:endParaRPr lang="en-US" dirty="0"/>
          </a:p>
        </p:txBody>
      </p:sp>
      <p:sp>
        <p:nvSpPr>
          <p:cNvPr id="3" name="Content Placeholder 2"/>
          <p:cNvSpPr>
            <a:spLocks noGrp="1"/>
          </p:cNvSpPr>
          <p:nvPr>
            <p:ph idx="1"/>
          </p:nvPr>
        </p:nvSpPr>
        <p:spPr>
          <a:xfrm>
            <a:off x="609600" y="1219201"/>
            <a:ext cx="10972800" cy="5029200"/>
          </a:xfrm>
        </p:spPr>
        <p:txBody>
          <a:bodyPr>
            <a:normAutofit fontScale="70000" lnSpcReduction="20000"/>
          </a:bodyPr>
          <a:lstStyle/>
          <a:p>
            <a:pPr algn="just"/>
            <a:r>
              <a:rPr lang="en-IN" sz="3300" dirty="0" smtClean="0">
                <a:latin typeface="Times New Roman" pitchFamily="18" charset="0"/>
                <a:cs typeface="Times New Roman" pitchFamily="18" charset="0"/>
              </a:rPr>
              <a:t> </a:t>
            </a:r>
            <a:r>
              <a:rPr lang="en-US" dirty="0" smtClean="0"/>
              <a:t>It is process of coating steel surface with nitrogen. Ammonia gas (NH3) is coated on the surface of steel at temperature ranging from 480o c to 650oC. </a:t>
            </a:r>
          </a:p>
          <a:p>
            <a:pPr algn="just"/>
            <a:r>
              <a:rPr lang="en-US" dirty="0" smtClean="0"/>
              <a:t> The components are placed in furnace which is then filled with ammonia solution. Then the temperature is raised from 480o to 650oC and from 0.2 to 0.4 mm deep. </a:t>
            </a:r>
          </a:p>
          <a:p>
            <a:pPr algn="just"/>
            <a:r>
              <a:rPr lang="en-US" dirty="0" err="1" smtClean="0"/>
              <a:t>Nitriding</a:t>
            </a:r>
            <a:r>
              <a:rPr lang="en-US" dirty="0" smtClean="0"/>
              <a:t> is usually applied to medium carbon steels and alloy steels containing A1, Cr, Mo.  </a:t>
            </a:r>
          </a:p>
          <a:p>
            <a:pPr algn="just">
              <a:buNone/>
            </a:pPr>
            <a:r>
              <a:rPr lang="en-US" dirty="0" smtClean="0"/>
              <a:t>       </a:t>
            </a:r>
          </a:p>
          <a:p>
            <a:pPr algn="just">
              <a:buNone/>
            </a:pPr>
            <a:r>
              <a:rPr lang="en-US" dirty="0" smtClean="0"/>
              <a:t> Advantages : </a:t>
            </a:r>
          </a:p>
          <a:p>
            <a:pPr algn="just"/>
            <a:r>
              <a:rPr lang="en-US" dirty="0" smtClean="0"/>
              <a:t> High surface hardness. </a:t>
            </a:r>
          </a:p>
          <a:p>
            <a:pPr algn="just"/>
            <a:r>
              <a:rPr lang="en-US" dirty="0" smtClean="0"/>
              <a:t> Increases the wear resistance of steel. </a:t>
            </a:r>
          </a:p>
          <a:p>
            <a:pPr algn="just"/>
            <a:r>
              <a:rPr lang="en-US" dirty="0" smtClean="0"/>
              <a:t> Corrosion resistant.</a:t>
            </a:r>
          </a:p>
          <a:p>
            <a:pPr algn="just">
              <a:buNone/>
            </a:pPr>
            <a:r>
              <a:rPr lang="en-US" dirty="0" smtClean="0"/>
              <a:t> Disadvantages: </a:t>
            </a:r>
          </a:p>
          <a:p>
            <a:pPr algn="just"/>
            <a:r>
              <a:rPr lang="en-US" dirty="0" smtClean="0"/>
              <a:t> It requires more time. </a:t>
            </a:r>
          </a:p>
          <a:p>
            <a:pPr algn="just"/>
            <a:r>
              <a:rPr lang="en-US" dirty="0" smtClean="0"/>
              <a:t> Cost of ammonia is high.</a:t>
            </a:r>
          </a:p>
          <a:p>
            <a:pPr algn="just"/>
            <a:r>
              <a:rPr lang="en-US" dirty="0" smtClean="0"/>
              <a:t> It is hard and brittle</a:t>
            </a:r>
            <a:endParaRPr lang="en-US" dirty="0"/>
          </a:p>
        </p:txBody>
      </p:sp>
      <p:pic>
        <p:nvPicPr>
          <p:cNvPr id="4" name="Picture 3"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6" name="Rectangle 5"/>
          <p:cNvSpPr/>
          <p:nvPr/>
        </p:nvSpPr>
        <p:spPr>
          <a:xfrm>
            <a:off x="7467600" y="6324600"/>
            <a:ext cx="4724399" cy="369332"/>
          </a:xfrm>
          <a:prstGeom prst="rect">
            <a:avLst/>
          </a:prstGeom>
        </p:spPr>
        <p:txBody>
          <a:bodyPr wrap="square">
            <a:spAutoFit/>
          </a:bodyPr>
          <a:lstStyle/>
          <a:p>
            <a:r>
              <a:rPr lang="en-US" b="1" dirty="0" smtClean="0"/>
              <a:t>Department of Mechanical Engineering</a:t>
            </a:r>
            <a:endParaRPr lang="en-US"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9448800" cy="1143000"/>
          </a:xfrm>
        </p:spPr>
        <p:txBody>
          <a:bodyPr/>
          <a:lstStyle/>
          <a:p>
            <a:r>
              <a:rPr lang="en-US" dirty="0" smtClean="0"/>
              <a:t>Cyaniding</a:t>
            </a:r>
            <a:endParaRPr lang="en-US" dirty="0"/>
          </a:p>
        </p:txBody>
      </p:sp>
      <p:sp>
        <p:nvSpPr>
          <p:cNvPr id="3" name="Content Placeholder 2"/>
          <p:cNvSpPr>
            <a:spLocks noGrp="1"/>
          </p:cNvSpPr>
          <p:nvPr>
            <p:ph idx="1"/>
          </p:nvPr>
        </p:nvSpPr>
        <p:spPr>
          <a:xfrm>
            <a:off x="609600" y="1219201"/>
            <a:ext cx="10972800" cy="5029200"/>
          </a:xfrm>
        </p:spPr>
        <p:txBody>
          <a:bodyPr>
            <a:normAutofit fontScale="70000" lnSpcReduction="20000"/>
          </a:bodyPr>
          <a:lstStyle/>
          <a:p>
            <a:pPr algn="just">
              <a:buNone/>
            </a:pPr>
            <a:r>
              <a:rPr lang="en-US" dirty="0" smtClean="0"/>
              <a:t>   Cyaniding: </a:t>
            </a:r>
          </a:p>
          <a:p>
            <a:pPr algn="just"/>
            <a:r>
              <a:rPr lang="en-US" dirty="0" smtClean="0"/>
              <a:t> It is process in which both carbon and nitrogen are coated to the surface layer of steel. Its depth ranges from 0.1 to 0.2 mm. </a:t>
            </a:r>
          </a:p>
          <a:p>
            <a:pPr algn="just"/>
            <a:r>
              <a:rPr lang="en-US" dirty="0" smtClean="0"/>
              <a:t> The components are immersed in a liquid bath of 30% </a:t>
            </a:r>
            <a:r>
              <a:rPr lang="en-US" dirty="0" err="1" smtClean="0"/>
              <a:t>NaCN</a:t>
            </a:r>
            <a:r>
              <a:rPr lang="en-US" dirty="0" smtClean="0"/>
              <a:t>, 40% Na2CO3 and 30% </a:t>
            </a:r>
            <a:r>
              <a:rPr lang="en-US" dirty="0" err="1" smtClean="0"/>
              <a:t>NaCl</a:t>
            </a:r>
            <a:r>
              <a:rPr lang="en-US" dirty="0" smtClean="0"/>
              <a:t> at 800oC to 850oC. </a:t>
            </a:r>
          </a:p>
          <a:p>
            <a:pPr algn="just"/>
            <a:r>
              <a:rPr lang="en-US" dirty="0" smtClean="0"/>
              <a:t> Then a measured amount of air is passed through the molten bath. </a:t>
            </a:r>
          </a:p>
          <a:p>
            <a:pPr algn="just"/>
            <a:r>
              <a:rPr lang="en-US" dirty="0" smtClean="0"/>
              <a:t> The mixture is then held at this temperature for a period of 30 minutes to 3 hours. </a:t>
            </a:r>
          </a:p>
          <a:p>
            <a:pPr algn="just"/>
            <a:r>
              <a:rPr lang="en-US" dirty="0" smtClean="0"/>
              <a:t> Then the cyanide compounds decompose and easily release the carbon and nitrogen atoms. </a:t>
            </a:r>
          </a:p>
          <a:p>
            <a:pPr algn="just">
              <a:buNone/>
            </a:pPr>
            <a:r>
              <a:rPr lang="en-US" dirty="0" smtClean="0"/>
              <a:t>     Advantages: </a:t>
            </a:r>
          </a:p>
          <a:p>
            <a:pPr algn="just"/>
            <a:r>
              <a:rPr lang="en-US" dirty="0" smtClean="0"/>
              <a:t>This process increases the surface hardness. </a:t>
            </a:r>
          </a:p>
          <a:p>
            <a:pPr algn="just"/>
            <a:r>
              <a:rPr lang="en-US" dirty="0" smtClean="0"/>
              <a:t> This also increases wear resistance and fatigue limit. </a:t>
            </a:r>
          </a:p>
          <a:p>
            <a:pPr algn="just">
              <a:buNone/>
            </a:pPr>
            <a:r>
              <a:rPr lang="en-US" dirty="0" smtClean="0"/>
              <a:t>    Applications: </a:t>
            </a:r>
          </a:p>
          <a:p>
            <a:pPr algn="just"/>
            <a:r>
              <a:rPr lang="en-US" dirty="0" smtClean="0"/>
              <a:t> It is suitable for small parts such as gears, pistons, pins small shafts etc</a:t>
            </a:r>
            <a:endParaRPr lang="en-US" dirty="0"/>
          </a:p>
        </p:txBody>
      </p:sp>
      <p:pic>
        <p:nvPicPr>
          <p:cNvPr id="4" name="Picture 3"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6" name="Rectangle 5"/>
          <p:cNvSpPr/>
          <p:nvPr/>
        </p:nvSpPr>
        <p:spPr>
          <a:xfrm>
            <a:off x="7467600" y="6324600"/>
            <a:ext cx="4724399" cy="369332"/>
          </a:xfrm>
          <a:prstGeom prst="rect">
            <a:avLst/>
          </a:prstGeom>
        </p:spPr>
        <p:txBody>
          <a:bodyPr wrap="square">
            <a:spAutoFit/>
          </a:bodyPr>
          <a:lstStyle/>
          <a:p>
            <a:r>
              <a:rPr lang="en-US" b="1" dirty="0" smtClean="0"/>
              <a:t>Department of Mechanical Engineering</a:t>
            </a:r>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9525000" cy="1447800"/>
          </a:xfrm>
        </p:spPr>
        <p:txBody>
          <a:bodyPr>
            <a:normAutofit/>
          </a:bodyPr>
          <a:lstStyle/>
          <a:p>
            <a:r>
              <a:rPr lang="en-US" sz="3600" b="1" dirty="0" smtClean="0">
                <a:latin typeface="Times New Roman" pitchFamily="18" charset="0"/>
                <a:cs typeface="Times New Roman" pitchFamily="18" charset="0"/>
              </a:rPr>
              <a:t>Heat Treatment</a:t>
            </a:r>
            <a:endParaRPr lang="en-IN" sz="3600" b="1" dirty="0">
              <a:latin typeface="Times New Roman" pitchFamily="18" charset="0"/>
              <a:cs typeface="Times New Roman" pitchFamily="18" charset="0"/>
            </a:endParaRPr>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sp>
        <p:nvSpPr>
          <p:cNvPr id="10" name="Content Placeholder 9"/>
          <p:cNvSpPr>
            <a:spLocks noGrp="1"/>
          </p:cNvSpPr>
          <p:nvPr>
            <p:ph idx="1"/>
          </p:nvPr>
        </p:nvSpPr>
        <p:spPr>
          <a:xfrm>
            <a:off x="609600" y="1295401"/>
            <a:ext cx="10972800" cy="4830766"/>
          </a:xfrm>
        </p:spPr>
        <p:txBody>
          <a:bodyPr>
            <a:normAutofit lnSpcReduction="10000"/>
          </a:bodyPr>
          <a:lstStyle/>
          <a:p>
            <a:pPr>
              <a:buNone/>
            </a:pPr>
            <a:r>
              <a:rPr lang="en-US" dirty="0" smtClean="0"/>
              <a:t>    </a:t>
            </a:r>
            <a:r>
              <a:rPr lang="en-US" sz="3600" dirty="0" smtClean="0">
                <a:latin typeface="Times New Roman" pitchFamily="18" charset="0"/>
                <a:cs typeface="Times New Roman" pitchFamily="18" charset="0"/>
              </a:rPr>
              <a:t>Introduction</a:t>
            </a:r>
            <a:r>
              <a:rPr lang="en-US" dirty="0" smtClean="0"/>
              <a:t> </a:t>
            </a:r>
          </a:p>
          <a:p>
            <a:r>
              <a:rPr lang="en-US" dirty="0" smtClean="0">
                <a:latin typeface="Times New Roman" pitchFamily="18" charset="0"/>
                <a:cs typeface="Times New Roman" pitchFamily="18" charset="0"/>
              </a:rPr>
              <a:t>Heat Treatment is the process of controlled heating and cooling of metals </a:t>
            </a:r>
          </a:p>
          <a:p>
            <a:r>
              <a:rPr lang="en-US" dirty="0" smtClean="0">
                <a:latin typeface="Times New Roman" pitchFamily="18" charset="0"/>
                <a:cs typeface="Times New Roman" pitchFamily="18" charset="0"/>
              </a:rPr>
              <a:t>To alter their mechanical properties. Without changing the product shape </a:t>
            </a:r>
          </a:p>
          <a:p>
            <a:r>
              <a:rPr lang="en-US" dirty="0" smtClean="0">
                <a:latin typeface="Times New Roman" pitchFamily="18" charset="0"/>
                <a:cs typeface="Times New Roman" pitchFamily="18" charset="0"/>
              </a:rPr>
              <a:t>Heat Treatment sometimes takes place inadvertently due to manufacturing processes such as welding or forming</a:t>
            </a:r>
          </a:p>
          <a:p>
            <a:r>
              <a:rPr lang="en-US" dirty="0" smtClean="0">
                <a:latin typeface="Times New Roman" pitchFamily="18" charset="0"/>
                <a:cs typeface="Times New Roman" pitchFamily="18" charset="0"/>
              </a:rPr>
              <a:t>Sometimes HT becomes integral part of manufacturing as in TMT (Thermo Mechanical Treatment)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4" name="Rectangle 3">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5" name="Rectangle 4"/>
          <p:cNvSpPr/>
          <p:nvPr/>
        </p:nvSpPr>
        <p:spPr>
          <a:xfrm>
            <a:off x="7620000" y="6324600"/>
            <a:ext cx="4419600" cy="369332"/>
          </a:xfrm>
          <a:prstGeom prst="rect">
            <a:avLst/>
          </a:prstGeom>
        </p:spPr>
        <p:txBody>
          <a:bodyPr wrap="square">
            <a:spAutoFit/>
          </a:bodyPr>
          <a:lstStyle/>
          <a:p>
            <a:r>
              <a:rPr lang="en-US" b="1" dirty="0" smtClean="0"/>
              <a:t>Department of Mechanical Engineering</a:t>
            </a:r>
            <a:endParaRPr lang="en-US" b="1" dirty="0"/>
          </a:p>
        </p:txBody>
      </p:sp>
      <p:sp>
        <p:nvSpPr>
          <p:cNvPr id="9" name="Title 8"/>
          <p:cNvSpPr>
            <a:spLocks noGrp="1"/>
          </p:cNvSpPr>
          <p:nvPr>
            <p:ph type="title"/>
          </p:nvPr>
        </p:nvSpPr>
        <p:spPr/>
        <p:txBody>
          <a:bodyPr/>
          <a:lstStyle/>
          <a:p>
            <a:r>
              <a:rPr lang="en-US" sz="3600" smtClean="0">
                <a:latin typeface="Times New Roman" pitchFamily="18" charset="0"/>
                <a:cs typeface="Times New Roman" pitchFamily="18" charset="0"/>
              </a:rPr>
              <a:t>Induction</a:t>
            </a:r>
            <a:r>
              <a:rPr lang="en-US" smtClean="0"/>
              <a:t> hardening</a:t>
            </a:r>
            <a:endParaRPr lang="en-US" dirty="0"/>
          </a:p>
        </p:txBody>
      </p:sp>
      <p:sp>
        <p:nvSpPr>
          <p:cNvPr id="10" name="Content Placeholder 9"/>
          <p:cNvSpPr>
            <a:spLocks noGrp="1"/>
          </p:cNvSpPr>
          <p:nvPr>
            <p:ph idx="1"/>
          </p:nvPr>
        </p:nvSpPr>
        <p:spPr>
          <a:xfrm>
            <a:off x="609600" y="1600203"/>
            <a:ext cx="6248400" cy="4525963"/>
          </a:xfrm>
        </p:spPr>
        <p:txBody>
          <a:bodyPr>
            <a:normAutofit/>
          </a:bodyPr>
          <a:lstStyle/>
          <a:p>
            <a:pPr>
              <a:lnSpc>
                <a:spcPct val="90000"/>
              </a:lnSpc>
            </a:pPr>
            <a:r>
              <a:rPr lang="en-US" sz="2800" smtClean="0">
                <a:latin typeface="Times New Roman" pitchFamily="18" charset="0"/>
                <a:cs typeface="Times New Roman" pitchFamily="18" charset="0"/>
              </a:rPr>
              <a:t>Induced eddy currents heat the surface of the steel very quickly and is quickly followed by jets of water to quench the component.</a:t>
            </a:r>
          </a:p>
          <a:p>
            <a:pPr>
              <a:lnSpc>
                <a:spcPct val="90000"/>
              </a:lnSpc>
            </a:pPr>
            <a:r>
              <a:rPr lang="en-US" sz="2800" smtClean="0">
                <a:latin typeface="Times New Roman" pitchFamily="18" charset="0"/>
                <a:cs typeface="Times New Roman" pitchFamily="18" charset="0"/>
              </a:rPr>
              <a:t>A hard outer layer is created with a soft core. The slideways on a lathe are induction hardened</a:t>
            </a:r>
            <a:endParaRPr lang="en-US" sz="2800" dirty="0">
              <a:latin typeface="Times New Roman" pitchFamily="18" charset="0"/>
              <a:cs typeface="Times New Roman" pitchFamily="18" charset="0"/>
            </a:endParaRPr>
          </a:p>
        </p:txBody>
      </p:sp>
      <p:pic>
        <p:nvPicPr>
          <p:cNvPr id="11" name="Picture 6" descr="induction hardening"/>
          <p:cNvPicPr>
            <a:picLocks noChangeAspect="1" noChangeArrowheads="1"/>
          </p:cNvPicPr>
          <p:nvPr/>
        </p:nvPicPr>
        <p:blipFill>
          <a:blip r:embed="rId3"/>
          <a:srcRect/>
          <a:stretch>
            <a:fillRect/>
          </a:stretch>
        </p:blipFill>
        <p:spPr>
          <a:xfrm>
            <a:off x="6629400" y="1371600"/>
            <a:ext cx="4343399" cy="480060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9448800" cy="1143000"/>
          </a:xfrm>
        </p:spPr>
        <p:txBody>
          <a:bodyPr/>
          <a:lstStyle/>
          <a:p>
            <a:r>
              <a:rPr lang="en-US" sz="3600" dirty="0" smtClean="0">
                <a:latin typeface="Times New Roman" pitchFamily="18" charset="0"/>
                <a:cs typeface="Times New Roman" pitchFamily="18" charset="0"/>
              </a:rPr>
              <a:t>Induction</a:t>
            </a:r>
            <a:r>
              <a:rPr lang="en-US" dirty="0" smtClean="0"/>
              <a:t> hardening</a:t>
            </a:r>
            <a:endParaRPr lang="en-US" dirty="0"/>
          </a:p>
        </p:txBody>
      </p:sp>
      <p:sp>
        <p:nvSpPr>
          <p:cNvPr id="3" name="Content Placeholder 2"/>
          <p:cNvSpPr>
            <a:spLocks noGrp="1"/>
          </p:cNvSpPr>
          <p:nvPr>
            <p:ph idx="1"/>
          </p:nvPr>
        </p:nvSpPr>
        <p:spPr/>
        <p:txBody>
          <a:bodyPr>
            <a:normAutofit fontScale="85000" lnSpcReduction="20000"/>
          </a:bodyPr>
          <a:lstStyle/>
          <a:p>
            <a:pPr algn="just">
              <a:buNone/>
            </a:pPr>
            <a:r>
              <a:rPr lang="en-IN" sz="3300" dirty="0" smtClean="0">
                <a:latin typeface="Times New Roman" pitchFamily="18" charset="0"/>
                <a:cs typeface="Times New Roman" pitchFamily="18" charset="0"/>
              </a:rPr>
              <a:t>    Induction hardening is very effective for surface hardening of plain carbon steel having 0.35‐0.70%C. </a:t>
            </a:r>
          </a:p>
          <a:p>
            <a:pPr algn="just">
              <a:buNone/>
            </a:pPr>
            <a:endParaRPr lang="en-IN" dirty="0" smtClean="0">
              <a:latin typeface="Times New Roman" pitchFamily="18" charset="0"/>
              <a:cs typeface="Times New Roman" pitchFamily="18" charset="0"/>
            </a:endParaRPr>
          </a:p>
          <a:p>
            <a:pPr algn="just">
              <a:buNone/>
            </a:pPr>
            <a:r>
              <a:rPr lang="en-IN" dirty="0" smtClean="0">
                <a:latin typeface="Times New Roman" pitchFamily="18" charset="0"/>
                <a:cs typeface="Times New Roman" pitchFamily="18" charset="0"/>
              </a:rPr>
              <a:t>   </a:t>
            </a:r>
            <a:r>
              <a:rPr lang="en-IN" sz="3300" dirty="0" smtClean="0">
                <a:latin typeface="Times New Roman" pitchFamily="18" charset="0"/>
                <a:cs typeface="Times New Roman" pitchFamily="18" charset="0"/>
              </a:rPr>
              <a:t>The salient features of induction hardening are as follows:</a:t>
            </a:r>
          </a:p>
          <a:p>
            <a:pPr algn="just"/>
            <a:r>
              <a:rPr lang="en-IN" dirty="0" smtClean="0">
                <a:latin typeface="Times New Roman" pitchFamily="18" charset="0"/>
                <a:cs typeface="Times New Roman" pitchFamily="18" charset="0"/>
              </a:rPr>
              <a:t> Heat the surface to a temperature above A3 (austenitic region)</a:t>
            </a:r>
          </a:p>
          <a:p>
            <a:pPr algn="just"/>
            <a:r>
              <a:rPr lang="en-IN" dirty="0" smtClean="0">
                <a:latin typeface="Times New Roman" pitchFamily="18" charset="0"/>
                <a:cs typeface="Times New Roman" pitchFamily="18" charset="0"/>
              </a:rPr>
              <a:t> Core does not get heated : the structure remains unaltered</a:t>
            </a:r>
          </a:p>
          <a:p>
            <a:pPr algn="just"/>
            <a:r>
              <a:rPr lang="en-IN" dirty="0" smtClean="0">
                <a:latin typeface="Times New Roman" pitchFamily="18" charset="0"/>
                <a:cs typeface="Times New Roman" pitchFamily="18" charset="0"/>
              </a:rPr>
              <a:t>Surface converts to </a:t>
            </a:r>
            <a:r>
              <a:rPr lang="en-IN" dirty="0" err="1" smtClean="0">
                <a:latin typeface="Times New Roman" pitchFamily="18" charset="0"/>
                <a:cs typeface="Times New Roman" pitchFamily="18" charset="0"/>
              </a:rPr>
              <a:t>martensite</a:t>
            </a:r>
            <a:r>
              <a:rPr lang="en-IN" dirty="0" smtClean="0">
                <a:latin typeface="Times New Roman" pitchFamily="18" charset="0"/>
                <a:cs typeface="Times New Roman" pitchFamily="18" charset="0"/>
              </a:rPr>
              <a:t> on quenching.</a:t>
            </a:r>
          </a:p>
          <a:p>
            <a:pPr algn="just"/>
            <a:r>
              <a:rPr lang="en-IN" dirty="0" smtClean="0">
                <a:latin typeface="Times New Roman" pitchFamily="18" charset="0"/>
                <a:cs typeface="Times New Roman" pitchFamily="18" charset="0"/>
              </a:rPr>
              <a:t> Fast heating &amp; short hold time: needs higher </a:t>
            </a:r>
            <a:r>
              <a:rPr lang="en-IN" dirty="0" err="1" smtClean="0">
                <a:latin typeface="Times New Roman" pitchFamily="18" charset="0"/>
                <a:cs typeface="Times New Roman" pitchFamily="18" charset="0"/>
              </a:rPr>
              <a:t>austenization</a:t>
            </a:r>
            <a:r>
              <a:rPr lang="en-IN" dirty="0" smtClean="0">
                <a:latin typeface="Times New Roman" pitchFamily="18" charset="0"/>
                <a:cs typeface="Times New Roman" pitchFamily="18" charset="0"/>
              </a:rPr>
              <a:t> temperature</a:t>
            </a:r>
          </a:p>
          <a:p>
            <a:pPr algn="just"/>
            <a:r>
              <a:rPr lang="en-IN" dirty="0" smtClean="0">
                <a:latin typeface="Times New Roman" pitchFamily="18" charset="0"/>
                <a:cs typeface="Times New Roman" pitchFamily="18" charset="0"/>
              </a:rPr>
              <a:t> </a:t>
            </a:r>
            <a:r>
              <a:rPr lang="en-IN" dirty="0" err="1" smtClean="0">
                <a:latin typeface="Times New Roman" pitchFamily="18" charset="0"/>
                <a:cs typeface="Times New Roman" pitchFamily="18" charset="0"/>
              </a:rPr>
              <a:t>Martensite</a:t>
            </a:r>
            <a:r>
              <a:rPr lang="en-IN" dirty="0" smtClean="0">
                <a:latin typeface="Times New Roman" pitchFamily="18" charset="0"/>
                <a:cs typeface="Times New Roman" pitchFamily="18" charset="0"/>
              </a:rPr>
              <a:t> forms in fine inhomogeneous grains of austenite</a:t>
            </a:r>
          </a:p>
          <a:p>
            <a:pPr algn="just"/>
            <a:r>
              <a:rPr lang="en-IN" dirty="0" smtClean="0">
                <a:latin typeface="Times New Roman" pitchFamily="18" charset="0"/>
                <a:cs typeface="Times New Roman" pitchFamily="18" charset="0"/>
              </a:rPr>
              <a:t>Applicable to carbon steels (0.35 – 0.7C)</a:t>
            </a:r>
          </a:p>
          <a:p>
            <a:pPr algn="just"/>
            <a:r>
              <a:rPr lang="en-IN" dirty="0" smtClean="0">
                <a:latin typeface="Times New Roman" pitchFamily="18" charset="0"/>
                <a:cs typeface="Times New Roman" pitchFamily="18" charset="0"/>
              </a:rPr>
              <a:t> Little distortion &amp; good surface finish</a:t>
            </a:r>
          </a:p>
          <a:p>
            <a:endParaRPr lang="en-US" dirty="0"/>
          </a:p>
        </p:txBody>
      </p:sp>
      <p:pic>
        <p:nvPicPr>
          <p:cNvPr id="4" name="Picture 3"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6" name="Rectangle 5"/>
          <p:cNvSpPr/>
          <p:nvPr/>
        </p:nvSpPr>
        <p:spPr>
          <a:xfrm>
            <a:off x="7467600" y="6324600"/>
            <a:ext cx="4724399" cy="369332"/>
          </a:xfrm>
          <a:prstGeom prst="rect">
            <a:avLst/>
          </a:prstGeom>
        </p:spPr>
        <p:txBody>
          <a:bodyPr wrap="square">
            <a:spAutoFit/>
          </a:bodyPr>
          <a:lstStyle/>
          <a:p>
            <a:r>
              <a:rPr lang="en-US" b="1" dirty="0" smtClean="0"/>
              <a:t>Department of Mechanical Engineering</a:t>
            </a:r>
            <a:endParaRPr lang="en-US"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9448800" cy="1143000"/>
          </a:xfrm>
        </p:spPr>
        <p:txBody>
          <a:bodyPr/>
          <a:lstStyle/>
          <a:p>
            <a:r>
              <a:rPr lang="en-US" dirty="0" smtClean="0"/>
              <a:t>Flame hardening</a:t>
            </a:r>
            <a:endParaRPr lang="en-US" dirty="0"/>
          </a:p>
        </p:txBody>
      </p:sp>
      <p:sp>
        <p:nvSpPr>
          <p:cNvPr id="3" name="Content Placeholder 2"/>
          <p:cNvSpPr>
            <a:spLocks noGrp="1"/>
          </p:cNvSpPr>
          <p:nvPr>
            <p:ph idx="1"/>
          </p:nvPr>
        </p:nvSpPr>
        <p:spPr>
          <a:xfrm>
            <a:off x="609600" y="1600203"/>
            <a:ext cx="5181600" cy="4525963"/>
          </a:xfrm>
        </p:spPr>
        <p:txBody>
          <a:bodyPr>
            <a:normAutofit/>
          </a:bodyPr>
          <a:lstStyle/>
          <a:p>
            <a:pPr algn="just"/>
            <a:r>
              <a:rPr lang="en-US" sz="2800" dirty="0" smtClean="0"/>
              <a:t>Gas flames raise the temperature of the outer surface above the upper critical temp. The core will heat by conduction.</a:t>
            </a:r>
          </a:p>
          <a:p>
            <a:pPr algn="just">
              <a:buNone/>
            </a:pPr>
            <a:endParaRPr lang="en-US" sz="2800" dirty="0" smtClean="0"/>
          </a:p>
          <a:p>
            <a:pPr algn="just"/>
            <a:r>
              <a:rPr lang="en-US" sz="2800" dirty="0" smtClean="0"/>
              <a:t>Water jets quench the component</a:t>
            </a:r>
            <a:r>
              <a:rPr lang="en-US" dirty="0" smtClean="0"/>
              <a:t>. </a:t>
            </a:r>
          </a:p>
          <a:p>
            <a:pPr algn="just">
              <a:buNone/>
            </a:pPr>
            <a:endParaRPr lang="en-US" dirty="0"/>
          </a:p>
        </p:txBody>
      </p:sp>
      <p:pic>
        <p:nvPicPr>
          <p:cNvPr id="4" name="Picture 3"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6" name="Rectangle 5"/>
          <p:cNvSpPr/>
          <p:nvPr/>
        </p:nvSpPr>
        <p:spPr>
          <a:xfrm>
            <a:off x="7467600" y="6324600"/>
            <a:ext cx="4724399" cy="369332"/>
          </a:xfrm>
          <a:prstGeom prst="rect">
            <a:avLst/>
          </a:prstGeom>
        </p:spPr>
        <p:txBody>
          <a:bodyPr wrap="square">
            <a:spAutoFit/>
          </a:bodyPr>
          <a:lstStyle/>
          <a:p>
            <a:r>
              <a:rPr lang="en-US" b="1" dirty="0" smtClean="0"/>
              <a:t>Department of Mechanical Engineering</a:t>
            </a:r>
            <a:endParaRPr lang="en-US" b="1" dirty="0"/>
          </a:p>
        </p:txBody>
      </p:sp>
      <p:sp>
        <p:nvSpPr>
          <p:cNvPr id="7" name="Rectangle 6"/>
          <p:cNvSpPr/>
          <p:nvPr/>
        </p:nvSpPr>
        <p:spPr>
          <a:xfrm>
            <a:off x="685800" y="1524000"/>
            <a:ext cx="10591800" cy="523220"/>
          </a:xfrm>
          <a:prstGeom prst="rect">
            <a:avLst/>
          </a:prstGeom>
        </p:spPr>
        <p:txBody>
          <a:bodyPr wrap="square">
            <a:spAutoFit/>
          </a:bodyPr>
          <a:lstStyle/>
          <a:p>
            <a:pPr algn="just">
              <a:buFont typeface="Arial" pitchFamily="34" charset="0"/>
              <a:buChar char="•"/>
            </a:pPr>
            <a:endParaRPr lang="en-US" sz="2800" dirty="0">
              <a:latin typeface="Times New Roman" pitchFamily="18" charset="0"/>
              <a:cs typeface="Times New Roman" pitchFamily="18" charset="0"/>
            </a:endParaRPr>
          </a:p>
        </p:txBody>
      </p:sp>
      <p:pic>
        <p:nvPicPr>
          <p:cNvPr id="8" name="Picture 6" descr="flame hardening"/>
          <p:cNvPicPr>
            <a:picLocks noChangeAspect="1" noChangeArrowheads="1"/>
          </p:cNvPicPr>
          <p:nvPr/>
        </p:nvPicPr>
        <p:blipFill>
          <a:blip r:embed="rId3"/>
          <a:srcRect/>
          <a:stretch>
            <a:fillRect/>
          </a:stretch>
        </p:blipFill>
        <p:spPr>
          <a:xfrm>
            <a:off x="6324600" y="1295400"/>
            <a:ext cx="4800600" cy="4876800"/>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9448800" cy="1143000"/>
          </a:xfrm>
        </p:spPr>
        <p:txBody>
          <a:bodyPr/>
          <a:lstStyle/>
          <a:p>
            <a:r>
              <a:rPr lang="en-US" dirty="0" smtClean="0"/>
              <a:t>Flame hardening</a:t>
            </a:r>
            <a:endParaRPr lang="en-US" dirty="0"/>
          </a:p>
        </p:txBody>
      </p:sp>
      <p:sp>
        <p:nvSpPr>
          <p:cNvPr id="3" name="Content Placeholder 2"/>
          <p:cNvSpPr>
            <a:spLocks noGrp="1"/>
          </p:cNvSpPr>
          <p:nvPr>
            <p:ph idx="1"/>
          </p:nvPr>
        </p:nvSpPr>
        <p:spPr>
          <a:xfrm>
            <a:off x="609600" y="1600203"/>
            <a:ext cx="11353800" cy="4525963"/>
          </a:xfrm>
        </p:spPr>
        <p:txBody>
          <a:bodyPr>
            <a:normAutofit/>
          </a:bodyPr>
          <a:lstStyle/>
          <a:p>
            <a:pPr algn="just"/>
            <a:r>
              <a:rPr lang="en-US" sz="2800" dirty="0" smtClean="0">
                <a:latin typeface="Times New Roman" pitchFamily="18" charset="0"/>
                <a:cs typeface="Times New Roman" pitchFamily="18" charset="0"/>
              </a:rPr>
              <a:t>Heating gas is oxyacetylene or propane</a:t>
            </a:r>
          </a:p>
          <a:p>
            <a:pPr algn="just"/>
            <a:r>
              <a:rPr lang="en-US" sz="2800" dirty="0" smtClean="0">
                <a:latin typeface="Times New Roman" pitchFamily="18" charset="0"/>
                <a:cs typeface="Times New Roman" pitchFamily="18" charset="0"/>
              </a:rPr>
              <a:t>Depth of flame hardened is about 0.7-0.8 mm</a:t>
            </a:r>
          </a:p>
          <a:p>
            <a:pPr algn="just"/>
            <a:r>
              <a:rPr lang="en-US" sz="2800" dirty="0" smtClean="0">
                <a:latin typeface="Times New Roman" pitchFamily="18" charset="0"/>
                <a:cs typeface="Times New Roman" pitchFamily="18" charset="0"/>
              </a:rPr>
              <a:t>Plain carbon steels with 0.4-0.95 percent carbon</a:t>
            </a:r>
          </a:p>
          <a:p>
            <a:pPr algn="just">
              <a:buNone/>
            </a:pPr>
            <a:r>
              <a:rPr lang="en-US" sz="2800" dirty="0" smtClean="0">
                <a:latin typeface="Times New Roman" pitchFamily="18" charset="0"/>
                <a:cs typeface="Times New Roman" pitchFamily="18" charset="0"/>
              </a:rPr>
              <a:t>     and low-alloy steels are flame hardened</a:t>
            </a:r>
          </a:p>
          <a:p>
            <a:pPr algn="just"/>
            <a:r>
              <a:rPr lang="en-US" sz="2800" dirty="0" smtClean="0">
                <a:latin typeface="Times New Roman" pitchFamily="18" charset="0"/>
                <a:cs typeface="Times New Roman" pitchFamily="18" charset="0"/>
              </a:rPr>
              <a:t>Cast steels of similar compositions of plain </a:t>
            </a:r>
          </a:p>
          <a:p>
            <a:pPr algn="just">
              <a:buNone/>
            </a:pPr>
            <a:r>
              <a:rPr lang="en-US" sz="2800" dirty="0" smtClean="0">
                <a:latin typeface="Times New Roman" pitchFamily="18" charset="0"/>
                <a:cs typeface="Times New Roman" pitchFamily="18" charset="0"/>
              </a:rPr>
              <a:t>    carbon steel can also be flame hardened</a:t>
            </a:r>
            <a:endParaRPr lang="en-US" sz="2800" dirty="0">
              <a:latin typeface="Times New Roman" pitchFamily="18" charset="0"/>
              <a:cs typeface="Times New Roman" pitchFamily="18" charset="0"/>
            </a:endParaRPr>
          </a:p>
        </p:txBody>
      </p:sp>
      <p:pic>
        <p:nvPicPr>
          <p:cNvPr id="4" name="Picture 3"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6" name="Rectangle 5"/>
          <p:cNvSpPr/>
          <p:nvPr/>
        </p:nvSpPr>
        <p:spPr>
          <a:xfrm>
            <a:off x="7467600" y="6324600"/>
            <a:ext cx="4724399" cy="369332"/>
          </a:xfrm>
          <a:prstGeom prst="rect">
            <a:avLst/>
          </a:prstGeom>
        </p:spPr>
        <p:txBody>
          <a:bodyPr wrap="square">
            <a:spAutoFit/>
          </a:bodyPr>
          <a:lstStyle/>
          <a:p>
            <a:r>
              <a:rPr lang="en-US" b="1" dirty="0" smtClean="0"/>
              <a:t>Department of Mechanical Engineering</a:t>
            </a:r>
            <a:endParaRPr lang="en-US" b="1" dirty="0"/>
          </a:p>
        </p:txBody>
      </p:sp>
      <p:sp>
        <p:nvSpPr>
          <p:cNvPr id="7" name="Rectangle 6"/>
          <p:cNvSpPr/>
          <p:nvPr/>
        </p:nvSpPr>
        <p:spPr>
          <a:xfrm>
            <a:off x="685800" y="1524000"/>
            <a:ext cx="10591800" cy="523220"/>
          </a:xfrm>
          <a:prstGeom prst="rect">
            <a:avLst/>
          </a:prstGeom>
        </p:spPr>
        <p:txBody>
          <a:bodyPr wrap="square">
            <a:spAutoFit/>
          </a:bodyPr>
          <a:lstStyle/>
          <a:p>
            <a:pPr algn="just">
              <a:buFont typeface="Arial" pitchFamily="34" charset="0"/>
              <a:buChar char="•"/>
            </a:pPr>
            <a:endParaRPr lang="en-US" sz="28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a:srcRect/>
          <a:stretch>
            <a:fillRect/>
          </a:stretch>
        </p:blipFill>
        <p:spPr bwMode="auto">
          <a:xfrm>
            <a:off x="8001000" y="2347913"/>
            <a:ext cx="3200400" cy="2909887"/>
          </a:xfrm>
          <a:prstGeom prst="rect">
            <a:avLst/>
          </a:prstGeom>
          <a:noFill/>
          <a:ln w="9525">
            <a:no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9448800" cy="1143000"/>
          </a:xfrm>
        </p:spPr>
        <p:txBody>
          <a:bodyPr>
            <a:normAutofit/>
          </a:bodyPr>
          <a:lstStyle/>
          <a:p>
            <a:r>
              <a:rPr lang="en-US" sz="3600" dirty="0" smtClean="0">
                <a:latin typeface="Times New Roman" pitchFamily="18" charset="0"/>
                <a:cs typeface="Times New Roman" pitchFamily="18" charset="0"/>
              </a:rPr>
              <a:t>Surface hardening by laser and electron beams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1600203"/>
            <a:ext cx="11353800" cy="4525963"/>
          </a:xfrm>
        </p:spPr>
        <p:txBody>
          <a:bodyPr>
            <a:normAutofit/>
          </a:bodyPr>
          <a:lstStyle/>
          <a:p>
            <a:pPr algn="just"/>
            <a:r>
              <a:rPr lang="en-US" sz="2800" dirty="0" smtClean="0">
                <a:latin typeface="Times New Roman" pitchFamily="18" charset="0"/>
                <a:cs typeface="Times New Roman" pitchFamily="18" charset="0"/>
              </a:rPr>
              <a:t>These processes also produce local hardening of surfaces</a:t>
            </a:r>
          </a:p>
          <a:p>
            <a:pPr algn="just"/>
            <a:r>
              <a:rPr lang="en-US" sz="2800" dirty="0" smtClean="0">
                <a:latin typeface="Times New Roman" pitchFamily="18" charset="0"/>
                <a:cs typeface="Times New Roman" pitchFamily="18" charset="0"/>
              </a:rPr>
              <a:t>These are very fast and energy efficient</a:t>
            </a:r>
          </a:p>
          <a:p>
            <a:pPr algn="just"/>
            <a:r>
              <a:rPr lang="en-US" sz="2800" dirty="0" smtClean="0">
                <a:latin typeface="Times New Roman" pitchFamily="18" charset="0"/>
                <a:cs typeface="Times New Roman" pitchFamily="18" charset="0"/>
              </a:rPr>
              <a:t>Only the plain carbon steel and low alloys are hardened</a:t>
            </a:r>
          </a:p>
          <a:p>
            <a:pPr algn="just"/>
            <a:r>
              <a:rPr lang="en-US" sz="2800" dirty="0" smtClean="0">
                <a:latin typeface="Times New Roman" pitchFamily="18" charset="0"/>
                <a:cs typeface="Times New Roman" pitchFamily="18" charset="0"/>
              </a:rPr>
              <a:t>These processes are extremely costly, yet extremely fast </a:t>
            </a:r>
          </a:p>
          <a:p>
            <a:pPr algn="just"/>
            <a:r>
              <a:rPr lang="en-US" sz="2800" dirty="0" smtClean="0">
                <a:latin typeface="Times New Roman" pitchFamily="18" charset="0"/>
                <a:cs typeface="Times New Roman" pitchFamily="18" charset="0"/>
              </a:rPr>
              <a:t>Use is limited to carbon steel and oil hardened steels</a:t>
            </a:r>
            <a:endParaRPr lang="en-US" sz="2800" dirty="0">
              <a:latin typeface="Times New Roman" pitchFamily="18" charset="0"/>
              <a:cs typeface="Times New Roman" pitchFamily="18" charset="0"/>
            </a:endParaRPr>
          </a:p>
        </p:txBody>
      </p:sp>
      <p:pic>
        <p:nvPicPr>
          <p:cNvPr id="4" name="Picture 3"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6" name="Rectangle 5"/>
          <p:cNvSpPr/>
          <p:nvPr/>
        </p:nvSpPr>
        <p:spPr>
          <a:xfrm>
            <a:off x="7467600" y="6324600"/>
            <a:ext cx="4724399" cy="369332"/>
          </a:xfrm>
          <a:prstGeom prst="rect">
            <a:avLst/>
          </a:prstGeom>
        </p:spPr>
        <p:txBody>
          <a:bodyPr wrap="square">
            <a:spAutoFit/>
          </a:bodyPr>
          <a:lstStyle/>
          <a:p>
            <a:r>
              <a:rPr lang="en-US" b="1" dirty="0" smtClean="0"/>
              <a:t>Department of Mechanical Engineering</a:t>
            </a:r>
            <a:endParaRPr lang="en-US" b="1" dirty="0"/>
          </a:p>
        </p:txBody>
      </p:sp>
      <p:sp>
        <p:nvSpPr>
          <p:cNvPr id="7" name="Rectangle 6"/>
          <p:cNvSpPr/>
          <p:nvPr/>
        </p:nvSpPr>
        <p:spPr>
          <a:xfrm>
            <a:off x="685800" y="1524000"/>
            <a:ext cx="10591800" cy="523220"/>
          </a:xfrm>
          <a:prstGeom prst="rect">
            <a:avLst/>
          </a:prstGeom>
        </p:spPr>
        <p:txBody>
          <a:bodyPr wrap="square">
            <a:spAutoFit/>
          </a:bodyPr>
          <a:lstStyle/>
          <a:p>
            <a:pPr algn="just">
              <a:buFont typeface="Arial" pitchFamily="34" charset="0"/>
              <a:buChar char="•"/>
            </a:pPr>
            <a:endParaRPr lang="en-US" sz="2800"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9448800" cy="1143000"/>
          </a:xfrm>
        </p:spPr>
        <p:txBody>
          <a:bodyPr>
            <a:normAutofit/>
          </a:bodyPr>
          <a:lstStyle/>
          <a:p>
            <a:r>
              <a:rPr lang="en-US" sz="3600" dirty="0" smtClean="0"/>
              <a:t>Defects due to heat treatment </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1295400"/>
            <a:ext cx="11353800" cy="5181599"/>
          </a:xfrm>
        </p:spPr>
        <p:txBody>
          <a:bodyPr>
            <a:normAutofit fontScale="77500" lnSpcReduction="20000"/>
          </a:bodyPr>
          <a:lstStyle/>
          <a:p>
            <a:pPr algn="just" fontAlgn="base">
              <a:buNone/>
            </a:pPr>
            <a:r>
              <a:rPr lang="en-US" sz="2800" b="1" dirty="0" smtClean="0">
                <a:latin typeface="Times New Roman" pitchFamily="18" charset="0"/>
                <a:cs typeface="Times New Roman" pitchFamily="18" charset="0"/>
              </a:rPr>
              <a:t>    </a:t>
            </a:r>
            <a:r>
              <a:rPr lang="en-US" sz="3000" dirty="0" smtClean="0">
                <a:latin typeface="Times New Roman" pitchFamily="18" charset="0"/>
                <a:cs typeface="Times New Roman" pitchFamily="18" charset="0"/>
              </a:rPr>
              <a:t>Defects of heat treatment which may encounter during the Heat treatment process are:-</a:t>
            </a:r>
          </a:p>
          <a:p>
            <a:pPr algn="just" fontAlgn="base"/>
            <a:r>
              <a:rPr lang="en-US" sz="3000" dirty="0" smtClean="0">
                <a:latin typeface="Times New Roman" pitchFamily="18" charset="0"/>
                <a:cs typeface="Times New Roman" pitchFamily="18" charset="0"/>
              </a:rPr>
              <a:t>Soft Spots</a:t>
            </a:r>
          </a:p>
          <a:p>
            <a:pPr algn="just" fontAlgn="base"/>
            <a:r>
              <a:rPr lang="en-US" sz="3000" dirty="0" smtClean="0">
                <a:latin typeface="Times New Roman" pitchFamily="18" charset="0"/>
                <a:cs typeface="Times New Roman" pitchFamily="18" charset="0"/>
              </a:rPr>
              <a:t>Excessive hardness and strength of hot worked steel</a:t>
            </a:r>
          </a:p>
          <a:p>
            <a:pPr algn="just" fontAlgn="base"/>
            <a:r>
              <a:rPr lang="en-US" sz="3000" dirty="0" smtClean="0">
                <a:latin typeface="Times New Roman" pitchFamily="18" charset="0"/>
                <a:cs typeface="Times New Roman" pitchFamily="18" charset="0"/>
              </a:rPr>
              <a:t>Oxidation and Decarburization</a:t>
            </a:r>
          </a:p>
          <a:p>
            <a:pPr algn="just" fontAlgn="base"/>
            <a:r>
              <a:rPr lang="en-US" sz="3000" dirty="0" smtClean="0">
                <a:latin typeface="Times New Roman" pitchFamily="18" charset="0"/>
                <a:cs typeface="Times New Roman" pitchFamily="18" charset="0"/>
              </a:rPr>
              <a:t>Formation of Cracks</a:t>
            </a:r>
          </a:p>
          <a:p>
            <a:pPr algn="just" fontAlgn="base"/>
            <a:r>
              <a:rPr lang="en-US" sz="3000" dirty="0" smtClean="0">
                <a:latin typeface="Times New Roman" pitchFamily="18" charset="0"/>
                <a:cs typeface="Times New Roman" pitchFamily="18" charset="0"/>
              </a:rPr>
              <a:t>Overheating </a:t>
            </a:r>
          </a:p>
          <a:p>
            <a:pPr algn="just" fontAlgn="base"/>
            <a:r>
              <a:rPr lang="en-US" sz="3000" dirty="0" smtClean="0">
                <a:latin typeface="Times New Roman" pitchFamily="18" charset="0"/>
                <a:cs typeface="Times New Roman" pitchFamily="18" charset="0"/>
              </a:rPr>
              <a:t>burning</a:t>
            </a:r>
          </a:p>
          <a:p>
            <a:pPr algn="just" fontAlgn="base"/>
            <a:r>
              <a:rPr lang="en-US" sz="3000" dirty="0" smtClean="0">
                <a:latin typeface="Times New Roman" pitchFamily="18" charset="0"/>
                <a:cs typeface="Times New Roman" pitchFamily="18" charset="0"/>
              </a:rPr>
              <a:t>Distortion </a:t>
            </a:r>
          </a:p>
          <a:p>
            <a:pPr algn="just" fontAlgn="base"/>
            <a:r>
              <a:rPr lang="en-US" sz="3000" dirty="0" smtClean="0">
                <a:latin typeface="Times New Roman" pitchFamily="18" charset="0"/>
                <a:cs typeface="Times New Roman" pitchFamily="18" charset="0"/>
              </a:rPr>
              <a:t>Wrapping</a:t>
            </a:r>
          </a:p>
          <a:p>
            <a:pPr algn="just" fontAlgn="base"/>
            <a:r>
              <a:rPr lang="en-US" sz="3000" dirty="0" smtClean="0">
                <a:latin typeface="Times New Roman" pitchFamily="18" charset="0"/>
                <a:cs typeface="Times New Roman" pitchFamily="18" charset="0"/>
              </a:rPr>
              <a:t>Low hardening and Quenching</a:t>
            </a:r>
          </a:p>
          <a:p>
            <a:pPr algn="just" fontAlgn="base"/>
            <a:r>
              <a:rPr lang="en-US" sz="3000" dirty="0" smtClean="0">
                <a:latin typeface="Times New Roman" pitchFamily="18" charset="0"/>
                <a:cs typeface="Times New Roman" pitchFamily="18" charset="0"/>
              </a:rPr>
              <a:t>Black Fracture</a:t>
            </a:r>
          </a:p>
          <a:p>
            <a:pPr algn="just" fontAlgn="base"/>
            <a:endParaRPr lang="en-US" sz="3000" dirty="0" smtClean="0">
              <a:latin typeface="Times New Roman" pitchFamily="18" charset="0"/>
              <a:cs typeface="Times New Roman" pitchFamily="18" charset="0"/>
            </a:endParaRPr>
          </a:p>
          <a:p>
            <a:pPr>
              <a:buNone/>
            </a:pPr>
            <a:r>
              <a:rPr lang="en-US" sz="2800" dirty="0" smtClean="0"/>
              <a:t/>
            </a:r>
            <a:br>
              <a:rPr lang="en-US" sz="2800" dirty="0" smtClean="0"/>
            </a:br>
            <a:endParaRPr lang="en-US" sz="2800" dirty="0">
              <a:latin typeface="Times New Roman" pitchFamily="18" charset="0"/>
              <a:cs typeface="Times New Roman" pitchFamily="18" charset="0"/>
            </a:endParaRPr>
          </a:p>
        </p:txBody>
      </p:sp>
      <p:pic>
        <p:nvPicPr>
          <p:cNvPr id="4" name="Picture 3"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6" name="Rectangle 5"/>
          <p:cNvSpPr/>
          <p:nvPr/>
        </p:nvSpPr>
        <p:spPr>
          <a:xfrm>
            <a:off x="7467600" y="6324600"/>
            <a:ext cx="4724399" cy="369332"/>
          </a:xfrm>
          <a:prstGeom prst="rect">
            <a:avLst/>
          </a:prstGeom>
        </p:spPr>
        <p:txBody>
          <a:bodyPr wrap="square">
            <a:spAutoFit/>
          </a:bodyPr>
          <a:lstStyle/>
          <a:p>
            <a:r>
              <a:rPr lang="en-US" b="1" dirty="0" smtClean="0"/>
              <a:t>Department of Mechanical Engineering</a:t>
            </a:r>
            <a:endParaRPr lang="en-US" b="1" dirty="0"/>
          </a:p>
        </p:txBody>
      </p:sp>
      <p:sp>
        <p:nvSpPr>
          <p:cNvPr id="7" name="Rectangle 6"/>
          <p:cNvSpPr/>
          <p:nvPr/>
        </p:nvSpPr>
        <p:spPr>
          <a:xfrm>
            <a:off x="685800" y="1524000"/>
            <a:ext cx="10591800" cy="523220"/>
          </a:xfrm>
          <a:prstGeom prst="rect">
            <a:avLst/>
          </a:prstGeom>
        </p:spPr>
        <p:txBody>
          <a:bodyPr wrap="square">
            <a:spAutoFit/>
          </a:bodyPr>
          <a:lstStyle/>
          <a:p>
            <a:pPr algn="just">
              <a:buFont typeface="Arial" pitchFamily="34" charset="0"/>
              <a:buChar char="•"/>
            </a:pPr>
            <a:endParaRPr lang="en-US" sz="28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9448800" cy="1143000"/>
          </a:xfrm>
        </p:spPr>
        <p:txBody>
          <a:bodyPr>
            <a:normAutofit/>
          </a:bodyPr>
          <a:lstStyle/>
          <a:p>
            <a:r>
              <a:rPr lang="en-US" sz="3600" dirty="0" smtClean="0"/>
              <a:t>Defects due to heat treatment </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1600203"/>
            <a:ext cx="11353800" cy="4525963"/>
          </a:xfrm>
        </p:spPr>
        <p:txBody>
          <a:bodyPr>
            <a:normAutofit fontScale="92500" lnSpcReduction="10000"/>
          </a:bodyPr>
          <a:lstStyle/>
          <a:p>
            <a:pPr algn="just" fontAlgn="base">
              <a:buNone/>
            </a:pPr>
            <a:r>
              <a:rPr lang="en-US" sz="2800" b="1" dirty="0" smtClean="0">
                <a:latin typeface="Times New Roman" pitchFamily="18" charset="0"/>
                <a:cs typeface="Times New Roman" pitchFamily="18" charset="0"/>
              </a:rPr>
              <a:t>   </a:t>
            </a:r>
            <a:r>
              <a:rPr lang="en-US" sz="2800" dirty="0" smtClean="0"/>
              <a:t>1. Overheating </a:t>
            </a:r>
          </a:p>
          <a:p>
            <a:pPr algn="just" fontAlgn="base"/>
            <a:r>
              <a:rPr lang="en-US" sz="2800" dirty="0" smtClean="0"/>
              <a:t>It causes coarse grained microstructure, </a:t>
            </a:r>
            <a:r>
              <a:rPr lang="en-US" sz="2800" dirty="0" err="1" smtClean="0"/>
              <a:t>Widmänstatten</a:t>
            </a:r>
            <a:r>
              <a:rPr lang="en-US" sz="2800" dirty="0" smtClean="0"/>
              <a:t> structure in annealed steel, coarse </a:t>
            </a:r>
            <a:r>
              <a:rPr lang="en-US" sz="2800" dirty="0" err="1" smtClean="0"/>
              <a:t>crystallic</a:t>
            </a:r>
            <a:r>
              <a:rPr lang="en-US" sz="2800" dirty="0" smtClean="0"/>
              <a:t> </a:t>
            </a:r>
            <a:r>
              <a:rPr lang="en-US" sz="2800" dirty="0" err="1" smtClean="0"/>
              <a:t>martensite</a:t>
            </a:r>
            <a:r>
              <a:rPr lang="en-US" sz="2800" dirty="0" smtClean="0"/>
              <a:t> in hardened steel, reduced ductility and low impact strength value. </a:t>
            </a:r>
          </a:p>
          <a:p>
            <a:pPr algn="just" fontAlgn="base">
              <a:buNone/>
            </a:pPr>
            <a:r>
              <a:rPr lang="en-US" sz="2800" dirty="0" smtClean="0"/>
              <a:t>   Causes – Heating for long periods of temperatures exceeding normal values</a:t>
            </a:r>
          </a:p>
          <a:p>
            <a:pPr algn="just" fontAlgn="base">
              <a:buNone/>
            </a:pPr>
            <a:r>
              <a:rPr lang="en-US" sz="2800" dirty="0" smtClean="0"/>
              <a:t>   Remedies – </a:t>
            </a:r>
          </a:p>
          <a:p>
            <a:pPr marL="514350" indent="-514350" algn="just" fontAlgn="base"/>
            <a:r>
              <a:rPr lang="en-US" sz="2800" dirty="0" smtClean="0"/>
              <a:t>Normal annealing and normalizing for slight overheating </a:t>
            </a:r>
          </a:p>
          <a:p>
            <a:pPr marL="514350" indent="-514350" algn="just" fontAlgn="base"/>
            <a:r>
              <a:rPr lang="en-US" sz="2800" dirty="0" smtClean="0"/>
              <a:t>(b) Repeated normalizing for about 6 times</a:t>
            </a:r>
            <a:r>
              <a:rPr lang="en-US" sz="2800" b="1" dirty="0" smtClean="0">
                <a:latin typeface="Times New Roman" pitchFamily="18" charset="0"/>
                <a:cs typeface="Times New Roman" pitchFamily="18" charset="0"/>
              </a:rPr>
              <a:t> </a:t>
            </a:r>
            <a:endParaRPr lang="en-US" sz="3000" dirty="0" smtClean="0">
              <a:latin typeface="Times New Roman" pitchFamily="18" charset="0"/>
              <a:cs typeface="Times New Roman" pitchFamily="18" charset="0"/>
            </a:endParaRPr>
          </a:p>
          <a:p>
            <a:pPr>
              <a:buNone/>
            </a:pPr>
            <a:r>
              <a:rPr lang="en-US" sz="2800" dirty="0" smtClean="0"/>
              <a:t/>
            </a:r>
            <a:br>
              <a:rPr lang="en-US" sz="2800" dirty="0" smtClean="0"/>
            </a:br>
            <a:endParaRPr lang="en-US" sz="2800" dirty="0">
              <a:latin typeface="Times New Roman" pitchFamily="18" charset="0"/>
              <a:cs typeface="Times New Roman" pitchFamily="18" charset="0"/>
            </a:endParaRPr>
          </a:p>
        </p:txBody>
      </p:sp>
      <p:pic>
        <p:nvPicPr>
          <p:cNvPr id="4" name="Picture 3"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6" name="Rectangle 5"/>
          <p:cNvSpPr/>
          <p:nvPr/>
        </p:nvSpPr>
        <p:spPr>
          <a:xfrm>
            <a:off x="7467600" y="6324600"/>
            <a:ext cx="4724399" cy="369332"/>
          </a:xfrm>
          <a:prstGeom prst="rect">
            <a:avLst/>
          </a:prstGeom>
        </p:spPr>
        <p:txBody>
          <a:bodyPr wrap="square">
            <a:spAutoFit/>
          </a:bodyPr>
          <a:lstStyle/>
          <a:p>
            <a:r>
              <a:rPr lang="en-US" b="1" dirty="0" smtClean="0"/>
              <a:t>Department of Mechanical Engineering</a:t>
            </a:r>
            <a:endParaRPr lang="en-US" b="1" dirty="0"/>
          </a:p>
        </p:txBody>
      </p:sp>
      <p:sp>
        <p:nvSpPr>
          <p:cNvPr id="7" name="Rectangle 6"/>
          <p:cNvSpPr/>
          <p:nvPr/>
        </p:nvSpPr>
        <p:spPr>
          <a:xfrm>
            <a:off x="685800" y="1524000"/>
            <a:ext cx="10591800" cy="523220"/>
          </a:xfrm>
          <a:prstGeom prst="rect">
            <a:avLst/>
          </a:prstGeom>
        </p:spPr>
        <p:txBody>
          <a:bodyPr wrap="square">
            <a:spAutoFit/>
          </a:bodyPr>
          <a:lstStyle/>
          <a:p>
            <a:pPr algn="just">
              <a:buFont typeface="Arial" pitchFamily="34" charset="0"/>
              <a:buChar char="•"/>
            </a:pPr>
            <a:endParaRPr lang="en-US" sz="2800"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9448800" cy="1143000"/>
          </a:xfrm>
        </p:spPr>
        <p:txBody>
          <a:bodyPr>
            <a:normAutofit/>
          </a:bodyPr>
          <a:lstStyle/>
          <a:p>
            <a:r>
              <a:rPr lang="en-US" sz="3600" dirty="0" smtClean="0"/>
              <a:t>Defects due to heat treatment </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1066801"/>
            <a:ext cx="11353800" cy="5059366"/>
          </a:xfrm>
        </p:spPr>
        <p:txBody>
          <a:bodyPr>
            <a:normAutofit fontScale="92500" lnSpcReduction="20000"/>
          </a:bodyPr>
          <a:lstStyle/>
          <a:p>
            <a:pPr>
              <a:buNone/>
            </a:pPr>
            <a:r>
              <a:rPr lang="en-US" sz="2800" dirty="0" smtClean="0"/>
              <a:t>2. Burning </a:t>
            </a:r>
          </a:p>
          <a:p>
            <a:pPr>
              <a:buNone/>
            </a:pPr>
            <a:r>
              <a:rPr lang="en-US" sz="2800" dirty="0" smtClean="0"/>
              <a:t>Stone-like fracture and poor ductility occurs due to grain boundaries having - (a) regions enriched in carbon in first stage of burning </a:t>
            </a:r>
          </a:p>
          <a:p>
            <a:pPr>
              <a:buNone/>
            </a:pPr>
            <a:r>
              <a:rPr lang="en-US" sz="2800" dirty="0" smtClean="0"/>
              <a:t>(b) non-oxidized cavities and blow holes in second stage of burning </a:t>
            </a:r>
          </a:p>
          <a:p>
            <a:pPr>
              <a:buNone/>
            </a:pPr>
            <a:r>
              <a:rPr lang="en-US" sz="2800" dirty="0" smtClean="0"/>
              <a:t>(c) iron oxide inclusions in the third stage of burning </a:t>
            </a:r>
          </a:p>
          <a:p>
            <a:pPr>
              <a:buNone/>
            </a:pPr>
            <a:endParaRPr lang="en-US" sz="2800" dirty="0" smtClean="0"/>
          </a:p>
          <a:p>
            <a:pPr>
              <a:buNone/>
            </a:pPr>
            <a:r>
              <a:rPr lang="en-US" sz="2800" dirty="0" smtClean="0"/>
              <a:t>Causes – Heating for long duration at high temperature under oxidizing conditions or heating near to melting point of steel. </a:t>
            </a:r>
          </a:p>
          <a:p>
            <a:pPr>
              <a:buNone/>
            </a:pPr>
            <a:r>
              <a:rPr lang="en-US" sz="2800" dirty="0" smtClean="0"/>
              <a:t>Remedies – </a:t>
            </a:r>
          </a:p>
          <a:p>
            <a:pPr marL="514350" indent="-514350">
              <a:buAutoNum type="alphaLcParenBoth"/>
            </a:pPr>
            <a:r>
              <a:rPr lang="en-US" sz="2800" dirty="0" smtClean="0"/>
              <a:t>Homogenizing followed by double annealing for first stage of burning</a:t>
            </a:r>
          </a:p>
          <a:p>
            <a:pPr marL="514350" indent="-514350">
              <a:buAutoNum type="alphaLcParenBoth"/>
            </a:pPr>
            <a:r>
              <a:rPr lang="en-US" sz="2800" dirty="0" smtClean="0"/>
              <a:t> Forging followed by annealing for second stage</a:t>
            </a:r>
          </a:p>
          <a:p>
            <a:pPr marL="514350" indent="-514350">
              <a:buAutoNum type="alphaLcParenBoth"/>
            </a:pPr>
            <a:r>
              <a:rPr lang="en-US" sz="2800" dirty="0" smtClean="0"/>
              <a:t> Not remediable if third stage has occurred</a:t>
            </a:r>
            <a:br>
              <a:rPr lang="en-US" sz="2800" dirty="0" smtClean="0"/>
            </a:br>
            <a:endParaRPr lang="en-US" sz="2800" dirty="0">
              <a:latin typeface="Times New Roman" pitchFamily="18" charset="0"/>
              <a:cs typeface="Times New Roman" pitchFamily="18" charset="0"/>
            </a:endParaRPr>
          </a:p>
        </p:txBody>
      </p:sp>
      <p:pic>
        <p:nvPicPr>
          <p:cNvPr id="4" name="Picture 3"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6" name="Rectangle 5"/>
          <p:cNvSpPr/>
          <p:nvPr/>
        </p:nvSpPr>
        <p:spPr>
          <a:xfrm>
            <a:off x="7467600" y="6324600"/>
            <a:ext cx="4724399" cy="369332"/>
          </a:xfrm>
          <a:prstGeom prst="rect">
            <a:avLst/>
          </a:prstGeom>
        </p:spPr>
        <p:txBody>
          <a:bodyPr wrap="square">
            <a:spAutoFit/>
          </a:bodyPr>
          <a:lstStyle/>
          <a:p>
            <a:r>
              <a:rPr lang="en-US" b="1" dirty="0" smtClean="0"/>
              <a:t>Department of Mechanical Engineering</a:t>
            </a:r>
            <a:endParaRPr lang="en-US" b="1" dirty="0"/>
          </a:p>
        </p:txBody>
      </p:sp>
      <p:sp>
        <p:nvSpPr>
          <p:cNvPr id="7" name="Rectangle 6"/>
          <p:cNvSpPr/>
          <p:nvPr/>
        </p:nvSpPr>
        <p:spPr>
          <a:xfrm>
            <a:off x="685800" y="1524000"/>
            <a:ext cx="10591800" cy="523220"/>
          </a:xfrm>
          <a:prstGeom prst="rect">
            <a:avLst/>
          </a:prstGeom>
        </p:spPr>
        <p:txBody>
          <a:bodyPr wrap="square">
            <a:spAutoFit/>
          </a:bodyPr>
          <a:lstStyle/>
          <a:p>
            <a:pPr algn="just">
              <a:buFont typeface="Arial" pitchFamily="34" charset="0"/>
              <a:buChar char="•"/>
            </a:pPr>
            <a:endParaRPr lang="en-US" sz="2800"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9448800" cy="1143000"/>
          </a:xfrm>
        </p:spPr>
        <p:txBody>
          <a:bodyPr>
            <a:normAutofit/>
          </a:bodyPr>
          <a:lstStyle/>
          <a:p>
            <a:r>
              <a:rPr lang="en-US" sz="3600" dirty="0" smtClean="0"/>
              <a:t>Defects due to heat treatment </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1066801"/>
            <a:ext cx="11353800" cy="5059366"/>
          </a:xfrm>
        </p:spPr>
        <p:txBody>
          <a:bodyPr>
            <a:normAutofit/>
          </a:bodyPr>
          <a:lstStyle/>
          <a:p>
            <a:pPr>
              <a:buNone/>
            </a:pPr>
            <a:r>
              <a:rPr lang="en-US" sz="2800" dirty="0" smtClean="0"/>
              <a:t>3.Oxidation </a:t>
            </a:r>
          </a:p>
          <a:p>
            <a:pPr>
              <a:buNone/>
            </a:pPr>
            <a:r>
              <a:rPr lang="en-US" sz="2800" dirty="0" smtClean="0"/>
              <a:t>Thick layer of scale is seen on the surface of steel component. </a:t>
            </a:r>
          </a:p>
          <a:p>
            <a:pPr>
              <a:buNone/>
            </a:pPr>
            <a:r>
              <a:rPr lang="en-US" sz="2800" dirty="0" smtClean="0"/>
              <a:t>Causes – Oxidizing atmosphere in heating furnace. </a:t>
            </a:r>
          </a:p>
          <a:p>
            <a:pPr>
              <a:buNone/>
            </a:pPr>
            <a:r>
              <a:rPr lang="en-US" sz="2800" dirty="0" smtClean="0"/>
              <a:t>Remedies – </a:t>
            </a:r>
          </a:p>
          <a:p>
            <a:pPr marL="514350" indent="-514350">
              <a:buAutoNum type="alphaLcParenBoth"/>
            </a:pPr>
            <a:r>
              <a:rPr lang="en-US" sz="2800" dirty="0" smtClean="0"/>
              <a:t>To use reducing, neutral or protective atmosphere in heating furnace </a:t>
            </a:r>
          </a:p>
          <a:p>
            <a:pPr marL="514350" indent="-514350">
              <a:buAutoNum type="alphaLcParenBoth"/>
            </a:pPr>
            <a:r>
              <a:rPr lang="en-US" sz="2800" dirty="0" smtClean="0"/>
              <a:t>Heating in box with used carburizing agent </a:t>
            </a:r>
          </a:p>
          <a:p>
            <a:pPr marL="514350" indent="-514350">
              <a:buAutoNum type="alphaLcParenBoth"/>
            </a:pPr>
            <a:r>
              <a:rPr lang="en-US" sz="2800" dirty="0" smtClean="0"/>
              <a:t>Heating in molten salt bath</a:t>
            </a:r>
            <a:br>
              <a:rPr lang="en-US" sz="2800" dirty="0" smtClean="0"/>
            </a:br>
            <a:endParaRPr lang="en-US" sz="2800" dirty="0">
              <a:latin typeface="Times New Roman" pitchFamily="18" charset="0"/>
              <a:cs typeface="Times New Roman" pitchFamily="18" charset="0"/>
            </a:endParaRPr>
          </a:p>
        </p:txBody>
      </p:sp>
      <p:pic>
        <p:nvPicPr>
          <p:cNvPr id="4" name="Picture 3"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6" name="Rectangle 5"/>
          <p:cNvSpPr/>
          <p:nvPr/>
        </p:nvSpPr>
        <p:spPr>
          <a:xfrm>
            <a:off x="7467600" y="6324600"/>
            <a:ext cx="4724399" cy="369332"/>
          </a:xfrm>
          <a:prstGeom prst="rect">
            <a:avLst/>
          </a:prstGeom>
        </p:spPr>
        <p:txBody>
          <a:bodyPr wrap="square">
            <a:spAutoFit/>
          </a:bodyPr>
          <a:lstStyle/>
          <a:p>
            <a:r>
              <a:rPr lang="en-US" b="1" dirty="0" smtClean="0"/>
              <a:t>Department of Mechanical Engineering</a:t>
            </a:r>
            <a:endParaRPr lang="en-US" b="1" dirty="0"/>
          </a:p>
        </p:txBody>
      </p:sp>
      <p:sp>
        <p:nvSpPr>
          <p:cNvPr id="7" name="Rectangle 6"/>
          <p:cNvSpPr/>
          <p:nvPr/>
        </p:nvSpPr>
        <p:spPr>
          <a:xfrm>
            <a:off x="685800" y="1524000"/>
            <a:ext cx="10591800" cy="523220"/>
          </a:xfrm>
          <a:prstGeom prst="rect">
            <a:avLst/>
          </a:prstGeom>
        </p:spPr>
        <p:txBody>
          <a:bodyPr wrap="square">
            <a:spAutoFit/>
          </a:bodyPr>
          <a:lstStyle/>
          <a:p>
            <a:pPr algn="just">
              <a:buFont typeface="Arial" pitchFamily="34" charset="0"/>
              <a:buChar char="•"/>
            </a:pPr>
            <a:endParaRPr lang="en-US" sz="2800"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9448800" cy="1143000"/>
          </a:xfrm>
        </p:spPr>
        <p:txBody>
          <a:bodyPr>
            <a:normAutofit/>
          </a:bodyPr>
          <a:lstStyle/>
          <a:p>
            <a:r>
              <a:rPr lang="en-US" sz="3600" dirty="0" smtClean="0"/>
              <a:t>Defects due to heat treatment </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1066801"/>
            <a:ext cx="11353800" cy="5059366"/>
          </a:xfrm>
        </p:spPr>
        <p:txBody>
          <a:bodyPr>
            <a:normAutofit/>
          </a:bodyPr>
          <a:lstStyle/>
          <a:p>
            <a:pPr>
              <a:buNone/>
            </a:pPr>
            <a:r>
              <a:rPr lang="en-US" sz="2800" dirty="0" smtClean="0"/>
              <a:t>4. Decarburization </a:t>
            </a:r>
          </a:p>
          <a:p>
            <a:pPr>
              <a:buNone/>
            </a:pPr>
            <a:r>
              <a:rPr lang="en-US" sz="2800" dirty="0" smtClean="0"/>
              <a:t>Carbon content decreases in the surface layer of steel component. Hardness and fatigue limits are lower. </a:t>
            </a:r>
          </a:p>
          <a:p>
            <a:pPr>
              <a:buNone/>
            </a:pPr>
            <a:r>
              <a:rPr lang="en-US" sz="2800" dirty="0" smtClean="0"/>
              <a:t>Causes – Oxidizing atmosphere in the heating furnace. </a:t>
            </a:r>
          </a:p>
          <a:p>
            <a:pPr>
              <a:buNone/>
            </a:pPr>
            <a:r>
              <a:rPr lang="en-US" sz="2800" dirty="0" smtClean="0"/>
              <a:t>Remedies – </a:t>
            </a:r>
          </a:p>
          <a:p>
            <a:pPr marL="514350" indent="-514350">
              <a:buAutoNum type="alphaLcParenBoth"/>
            </a:pPr>
            <a:r>
              <a:rPr lang="en-US" sz="2800" dirty="0" smtClean="0"/>
              <a:t>Heating in furnace under reducing, neutral or protective atmosphere </a:t>
            </a:r>
          </a:p>
          <a:p>
            <a:pPr marL="514350" indent="-514350">
              <a:buAutoNum type="alphaLcParenBoth"/>
            </a:pPr>
            <a:r>
              <a:rPr lang="en-US" sz="2800" dirty="0" smtClean="0"/>
              <a:t> Heating in box with used carburizing agent or cast iron chips </a:t>
            </a:r>
          </a:p>
          <a:p>
            <a:pPr marL="514350" indent="-514350">
              <a:buAutoNum type="alphaLcParenBoth"/>
            </a:pPr>
            <a:r>
              <a:rPr lang="en-US" sz="2800" dirty="0" smtClean="0"/>
              <a:t>Heating in molten salt bath </a:t>
            </a:r>
          </a:p>
          <a:p>
            <a:pPr marL="514350" indent="-514350">
              <a:buAutoNum type="alphaLcParenBoth"/>
            </a:pPr>
            <a:r>
              <a:rPr lang="en-US" sz="2800" dirty="0" smtClean="0"/>
              <a:t>Removing decarburized layer by machining if machining allowance is available</a:t>
            </a:r>
            <a:endParaRPr lang="en-US" sz="2800" dirty="0">
              <a:latin typeface="Times New Roman" pitchFamily="18" charset="0"/>
              <a:cs typeface="Times New Roman" pitchFamily="18" charset="0"/>
            </a:endParaRPr>
          </a:p>
        </p:txBody>
      </p:sp>
      <p:pic>
        <p:nvPicPr>
          <p:cNvPr id="4" name="Picture 3"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6" name="Rectangle 5"/>
          <p:cNvSpPr/>
          <p:nvPr/>
        </p:nvSpPr>
        <p:spPr>
          <a:xfrm>
            <a:off x="7467600" y="6324600"/>
            <a:ext cx="4724399" cy="369332"/>
          </a:xfrm>
          <a:prstGeom prst="rect">
            <a:avLst/>
          </a:prstGeom>
        </p:spPr>
        <p:txBody>
          <a:bodyPr wrap="square">
            <a:spAutoFit/>
          </a:bodyPr>
          <a:lstStyle/>
          <a:p>
            <a:r>
              <a:rPr lang="en-US" b="1" dirty="0" smtClean="0"/>
              <a:t>Department of Mechanical Engineering</a:t>
            </a:r>
            <a:endParaRPr lang="en-US" b="1" dirty="0"/>
          </a:p>
        </p:txBody>
      </p:sp>
      <p:sp>
        <p:nvSpPr>
          <p:cNvPr id="7" name="Rectangle 6"/>
          <p:cNvSpPr/>
          <p:nvPr/>
        </p:nvSpPr>
        <p:spPr>
          <a:xfrm>
            <a:off x="685800" y="1524000"/>
            <a:ext cx="10591800" cy="523220"/>
          </a:xfrm>
          <a:prstGeom prst="rect">
            <a:avLst/>
          </a:prstGeom>
        </p:spPr>
        <p:txBody>
          <a:bodyPr wrap="square">
            <a:spAutoFit/>
          </a:bodyPr>
          <a:lstStyle/>
          <a:p>
            <a:pPr algn="just">
              <a:buFont typeface="Arial" pitchFamily="34" charset="0"/>
              <a:buChar char="•"/>
            </a:pPr>
            <a:endParaRPr lang="en-US" sz="28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9525000" cy="1447800"/>
          </a:xfrm>
        </p:spPr>
        <p:txBody>
          <a:bodyPr>
            <a:normAutofit/>
          </a:bodyPr>
          <a:lstStyle/>
          <a:p>
            <a:r>
              <a:rPr lang="en-US" sz="3600" b="1" dirty="0" smtClean="0">
                <a:latin typeface="Times New Roman" pitchFamily="18" charset="0"/>
                <a:cs typeface="Times New Roman" pitchFamily="18" charset="0"/>
              </a:rPr>
              <a:t>Heat Treatment</a:t>
            </a:r>
            <a:endParaRPr lang="en-IN" sz="3600" b="1" dirty="0">
              <a:latin typeface="Times New Roman" pitchFamily="18" charset="0"/>
              <a:cs typeface="Times New Roman" pitchFamily="18" charset="0"/>
            </a:endParaRPr>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sp>
        <p:nvSpPr>
          <p:cNvPr id="10" name="Content Placeholder 9"/>
          <p:cNvSpPr>
            <a:spLocks noGrp="1"/>
          </p:cNvSpPr>
          <p:nvPr>
            <p:ph idx="1"/>
          </p:nvPr>
        </p:nvSpPr>
        <p:spPr>
          <a:xfrm>
            <a:off x="609600" y="1143000"/>
            <a:ext cx="10972800" cy="4983167"/>
          </a:xfrm>
        </p:spPr>
        <p:txBody>
          <a:bodyPr>
            <a:normAutofit/>
          </a:bodyPr>
          <a:lstStyle/>
          <a:p>
            <a:pPr>
              <a:buNone/>
            </a:pPr>
            <a:r>
              <a:rPr lang="en-US" dirty="0" smtClean="0"/>
              <a:t>   </a:t>
            </a:r>
            <a:r>
              <a:rPr lang="en-US" sz="3600" dirty="0" smtClean="0">
                <a:latin typeface="Times New Roman" pitchFamily="18" charset="0"/>
                <a:cs typeface="Times New Roman" pitchFamily="18" charset="0"/>
              </a:rPr>
              <a:t>Objectives of Heat Treatment </a:t>
            </a:r>
          </a:p>
          <a:p>
            <a:r>
              <a:rPr lang="en-US" dirty="0" smtClean="0">
                <a:latin typeface="Times New Roman" pitchFamily="18" charset="0"/>
                <a:cs typeface="Times New Roman" pitchFamily="18" charset="0"/>
              </a:rPr>
              <a:t>Increasing the service worthiness of material </a:t>
            </a:r>
          </a:p>
          <a:p>
            <a:r>
              <a:rPr lang="en-US" dirty="0" smtClean="0">
                <a:latin typeface="Times New Roman" pitchFamily="18" charset="0"/>
                <a:cs typeface="Times New Roman" pitchFamily="18" charset="0"/>
              </a:rPr>
              <a:t> Hardening. </a:t>
            </a:r>
          </a:p>
          <a:p>
            <a:r>
              <a:rPr lang="en-US" dirty="0" smtClean="0">
                <a:latin typeface="Times New Roman" pitchFamily="18" charset="0"/>
                <a:cs typeface="Times New Roman" pitchFamily="18" charset="0"/>
              </a:rPr>
              <a:t> Softening</a:t>
            </a:r>
            <a:r>
              <a:rPr lang="en-US" dirty="0" smtClean="0"/>
              <a:t>. </a:t>
            </a:r>
          </a:p>
          <a:p>
            <a:r>
              <a:rPr lang="en-US" dirty="0" smtClean="0"/>
              <a:t> </a:t>
            </a:r>
            <a:r>
              <a:rPr lang="en-US" dirty="0" smtClean="0">
                <a:latin typeface="Times New Roman" pitchFamily="18" charset="0"/>
                <a:cs typeface="Times New Roman" pitchFamily="18" charset="0"/>
              </a:rPr>
              <a:t>Property modification </a:t>
            </a:r>
          </a:p>
          <a:p>
            <a:r>
              <a:rPr lang="en-US" dirty="0" smtClean="0">
                <a:latin typeface="Times New Roman" pitchFamily="18" charset="0"/>
                <a:cs typeface="Times New Roman" pitchFamily="18" charset="0"/>
              </a:rPr>
              <a:t>Improve machinability &amp; formability </a:t>
            </a:r>
          </a:p>
          <a:p>
            <a:r>
              <a:rPr lang="en-US" dirty="0" smtClean="0">
                <a:latin typeface="Times New Roman" pitchFamily="18" charset="0"/>
                <a:cs typeface="Times New Roman" pitchFamily="18" charset="0"/>
              </a:rPr>
              <a:t> Restore ductility </a:t>
            </a:r>
          </a:p>
          <a:p>
            <a:r>
              <a:rPr lang="en-US" dirty="0" smtClean="0">
                <a:latin typeface="Times New Roman" pitchFamily="18" charset="0"/>
                <a:cs typeface="Times New Roman" pitchFamily="18" charset="0"/>
              </a:rPr>
              <a:t> Recover Grain Size etc.</a:t>
            </a:r>
          </a:p>
        </p:txBody>
      </p:sp>
    </p:spTree>
    <p:extLst>
      <p:ext uri="{BB962C8B-B14F-4D97-AF65-F5344CB8AC3E}">
        <p14:creationId xmlns:p14="http://schemas.microsoft.com/office/powerpoint/2010/main" xmlns=""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9448800" cy="1143000"/>
          </a:xfrm>
        </p:spPr>
        <p:txBody>
          <a:bodyPr>
            <a:normAutofit/>
          </a:bodyPr>
          <a:lstStyle/>
          <a:p>
            <a:r>
              <a:rPr lang="en-US" sz="3600" dirty="0" smtClean="0"/>
              <a:t>Defects due to heat treatment </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1219199"/>
            <a:ext cx="11353800" cy="4906967"/>
          </a:xfrm>
        </p:spPr>
        <p:txBody>
          <a:bodyPr>
            <a:normAutofit/>
          </a:bodyPr>
          <a:lstStyle/>
          <a:p>
            <a:pPr>
              <a:buNone/>
            </a:pPr>
            <a:r>
              <a:rPr lang="en-US" sz="2800" dirty="0" smtClean="0"/>
              <a:t>5.Excessive Hardness of Hot-Worked Annealed Steel </a:t>
            </a:r>
          </a:p>
          <a:p>
            <a:pPr>
              <a:buNone/>
            </a:pPr>
            <a:r>
              <a:rPr lang="en-US" sz="2800" dirty="0" smtClean="0"/>
              <a:t>Causes – Excessive cooling rate for simple annealing or insufficient soaking period for isothermal annealing </a:t>
            </a:r>
          </a:p>
          <a:p>
            <a:pPr>
              <a:buNone/>
            </a:pPr>
            <a:r>
              <a:rPr lang="en-US" sz="2800" dirty="0" smtClean="0"/>
              <a:t>Remedies – Repeating annealing with cooling at specified rate</a:t>
            </a:r>
          </a:p>
          <a:p>
            <a:pPr>
              <a:buNone/>
            </a:pPr>
            <a:r>
              <a:rPr lang="en-US" sz="2800" dirty="0" smtClean="0"/>
              <a:t> </a:t>
            </a:r>
          </a:p>
          <a:p>
            <a:pPr>
              <a:buNone/>
            </a:pPr>
            <a:r>
              <a:rPr lang="en-US" sz="2800" dirty="0" smtClean="0"/>
              <a:t>6. Black Fracture </a:t>
            </a:r>
          </a:p>
          <a:p>
            <a:pPr>
              <a:buNone/>
            </a:pPr>
            <a:r>
              <a:rPr lang="en-US" sz="2800" dirty="0" smtClean="0"/>
              <a:t>Free carbon inclusions are seen in the steel. </a:t>
            </a:r>
          </a:p>
          <a:p>
            <a:pPr>
              <a:buNone/>
            </a:pPr>
            <a:r>
              <a:rPr lang="en-US" sz="2800" dirty="0" smtClean="0"/>
              <a:t>Causes – Excessive heating time and slow cooling after annealing </a:t>
            </a:r>
          </a:p>
          <a:p>
            <a:pPr>
              <a:buNone/>
            </a:pPr>
            <a:r>
              <a:rPr lang="en-US" sz="2800" dirty="0" smtClean="0"/>
              <a:t>Remedies – Heating the steel to high temperature and thorough forging</a:t>
            </a:r>
            <a:endParaRPr lang="en-US" sz="2800" dirty="0">
              <a:latin typeface="Times New Roman" pitchFamily="18" charset="0"/>
              <a:cs typeface="Times New Roman" pitchFamily="18" charset="0"/>
            </a:endParaRPr>
          </a:p>
        </p:txBody>
      </p:sp>
      <p:pic>
        <p:nvPicPr>
          <p:cNvPr id="4" name="Picture 3"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6" name="Rectangle 5"/>
          <p:cNvSpPr/>
          <p:nvPr/>
        </p:nvSpPr>
        <p:spPr>
          <a:xfrm>
            <a:off x="7467600" y="6324600"/>
            <a:ext cx="4724399" cy="369332"/>
          </a:xfrm>
          <a:prstGeom prst="rect">
            <a:avLst/>
          </a:prstGeom>
        </p:spPr>
        <p:txBody>
          <a:bodyPr wrap="square">
            <a:spAutoFit/>
          </a:bodyPr>
          <a:lstStyle/>
          <a:p>
            <a:r>
              <a:rPr lang="en-US" b="1" dirty="0" smtClean="0"/>
              <a:t>Department of Mechanical Engineering</a:t>
            </a:r>
            <a:endParaRPr lang="en-US" b="1" dirty="0"/>
          </a:p>
        </p:txBody>
      </p:sp>
      <p:sp>
        <p:nvSpPr>
          <p:cNvPr id="7" name="Rectangle 6"/>
          <p:cNvSpPr/>
          <p:nvPr/>
        </p:nvSpPr>
        <p:spPr>
          <a:xfrm>
            <a:off x="685800" y="1524000"/>
            <a:ext cx="10591800" cy="523220"/>
          </a:xfrm>
          <a:prstGeom prst="rect">
            <a:avLst/>
          </a:prstGeom>
        </p:spPr>
        <p:txBody>
          <a:bodyPr wrap="square">
            <a:spAutoFit/>
          </a:bodyPr>
          <a:lstStyle/>
          <a:p>
            <a:pPr algn="just">
              <a:buFont typeface="Arial" pitchFamily="34" charset="0"/>
              <a:buChar char="•"/>
            </a:pPr>
            <a:endParaRPr lang="en-US" sz="2800"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9448800" cy="1143000"/>
          </a:xfrm>
        </p:spPr>
        <p:txBody>
          <a:bodyPr>
            <a:normAutofit/>
          </a:bodyPr>
          <a:lstStyle/>
          <a:p>
            <a:r>
              <a:rPr lang="en-US" sz="3600" dirty="0" smtClean="0"/>
              <a:t>Defects due to heat treatment </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1219199"/>
            <a:ext cx="11353800" cy="4906967"/>
          </a:xfrm>
        </p:spPr>
        <p:txBody>
          <a:bodyPr>
            <a:normAutofit/>
          </a:bodyPr>
          <a:lstStyle/>
          <a:p>
            <a:pPr>
              <a:buNone/>
            </a:pPr>
            <a:r>
              <a:rPr lang="en-US" sz="2800" dirty="0" smtClean="0"/>
              <a:t>7.Deformation and Dimensional changes after Hardening </a:t>
            </a:r>
          </a:p>
          <a:p>
            <a:pPr>
              <a:buNone/>
            </a:pPr>
            <a:r>
              <a:rPr lang="en-US" sz="2800" dirty="0" smtClean="0"/>
              <a:t>The higher the </a:t>
            </a:r>
            <a:r>
              <a:rPr lang="en-US" sz="2800" dirty="0" err="1" smtClean="0"/>
              <a:t>hardenability</a:t>
            </a:r>
            <a:r>
              <a:rPr lang="en-US" sz="2800" dirty="0" smtClean="0"/>
              <a:t> of steel, more severe is the deformation in hardening </a:t>
            </a:r>
          </a:p>
          <a:p>
            <a:pPr>
              <a:buNone/>
            </a:pPr>
            <a:r>
              <a:rPr lang="en-US" sz="2800" dirty="0" smtClean="0"/>
              <a:t>Causes – Increase in volume of steel due to </a:t>
            </a:r>
            <a:r>
              <a:rPr lang="en-US" sz="2800" dirty="0" err="1" smtClean="0"/>
              <a:t>martensitic</a:t>
            </a:r>
            <a:r>
              <a:rPr lang="en-US" sz="2800" dirty="0" smtClean="0"/>
              <a:t> transformation </a:t>
            </a:r>
          </a:p>
          <a:p>
            <a:pPr>
              <a:buNone/>
            </a:pPr>
            <a:r>
              <a:rPr lang="en-US" sz="2800" dirty="0" smtClean="0"/>
              <a:t>Remedies – </a:t>
            </a:r>
          </a:p>
          <a:p>
            <a:pPr marL="514350" indent="-514350">
              <a:buAutoNum type="alphaLcParenBoth"/>
            </a:pPr>
            <a:r>
              <a:rPr lang="en-US" sz="2800" dirty="0" smtClean="0"/>
              <a:t>Using steels which are slightly deformed by quenching </a:t>
            </a:r>
          </a:p>
          <a:p>
            <a:pPr marL="514350" indent="-514350">
              <a:buAutoNum type="alphaLcParenBoth"/>
            </a:pPr>
            <a:r>
              <a:rPr lang="en-US" sz="2800" dirty="0" smtClean="0"/>
              <a:t>Cooling slowly in </a:t>
            </a:r>
            <a:r>
              <a:rPr lang="en-US" sz="2800" dirty="0" err="1" smtClean="0"/>
              <a:t>martensitic</a:t>
            </a:r>
            <a:r>
              <a:rPr lang="en-US" sz="2800" dirty="0" smtClean="0"/>
              <a:t> range </a:t>
            </a:r>
          </a:p>
          <a:p>
            <a:pPr marL="514350" indent="-514350">
              <a:buAutoNum type="alphaLcParenBoth"/>
            </a:pPr>
            <a:r>
              <a:rPr lang="en-US" sz="2800" dirty="0" smtClean="0"/>
              <a:t>Applying surface hardening where possible. </a:t>
            </a:r>
            <a:endParaRPr lang="en-US" sz="2800" dirty="0">
              <a:latin typeface="Times New Roman" pitchFamily="18" charset="0"/>
              <a:cs typeface="Times New Roman" pitchFamily="18" charset="0"/>
            </a:endParaRPr>
          </a:p>
        </p:txBody>
      </p:sp>
      <p:pic>
        <p:nvPicPr>
          <p:cNvPr id="4" name="Picture 3"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6" name="Rectangle 5"/>
          <p:cNvSpPr/>
          <p:nvPr/>
        </p:nvSpPr>
        <p:spPr>
          <a:xfrm>
            <a:off x="7467600" y="6324600"/>
            <a:ext cx="4724399" cy="369332"/>
          </a:xfrm>
          <a:prstGeom prst="rect">
            <a:avLst/>
          </a:prstGeom>
        </p:spPr>
        <p:txBody>
          <a:bodyPr wrap="square">
            <a:spAutoFit/>
          </a:bodyPr>
          <a:lstStyle/>
          <a:p>
            <a:r>
              <a:rPr lang="en-US" b="1" dirty="0" smtClean="0"/>
              <a:t>Department of Mechanical Engineering</a:t>
            </a:r>
            <a:endParaRPr lang="en-US" b="1" dirty="0"/>
          </a:p>
        </p:txBody>
      </p:sp>
      <p:sp>
        <p:nvSpPr>
          <p:cNvPr id="7" name="Rectangle 6"/>
          <p:cNvSpPr/>
          <p:nvPr/>
        </p:nvSpPr>
        <p:spPr>
          <a:xfrm>
            <a:off x="990600" y="1524000"/>
            <a:ext cx="10591800" cy="523220"/>
          </a:xfrm>
          <a:prstGeom prst="rect">
            <a:avLst/>
          </a:prstGeom>
        </p:spPr>
        <p:txBody>
          <a:bodyPr wrap="square">
            <a:spAutoFit/>
          </a:bodyPr>
          <a:lstStyle/>
          <a:p>
            <a:pPr algn="just">
              <a:buFont typeface="Arial" pitchFamily="34" charset="0"/>
              <a:buChar char="•"/>
            </a:pPr>
            <a:endParaRPr lang="en-US" sz="2800"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9448800" cy="1143000"/>
          </a:xfrm>
        </p:spPr>
        <p:txBody>
          <a:bodyPr>
            <a:normAutofit/>
          </a:bodyPr>
          <a:lstStyle/>
          <a:p>
            <a:r>
              <a:rPr lang="en-US" sz="3600" dirty="0" smtClean="0"/>
              <a:t>Defects due to heat treatment </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1219199"/>
            <a:ext cx="11353800" cy="4906967"/>
          </a:xfrm>
        </p:spPr>
        <p:txBody>
          <a:bodyPr>
            <a:normAutofit fontScale="85000" lnSpcReduction="10000"/>
          </a:bodyPr>
          <a:lstStyle/>
          <a:p>
            <a:pPr>
              <a:buNone/>
            </a:pPr>
            <a:r>
              <a:rPr lang="en-US" sz="2800" dirty="0" smtClean="0"/>
              <a:t>8. Warping </a:t>
            </a:r>
          </a:p>
          <a:p>
            <a:pPr>
              <a:buNone/>
            </a:pPr>
            <a:r>
              <a:rPr lang="en-US" sz="2800" dirty="0" smtClean="0"/>
              <a:t>Asymmetrical deformation of component occurs during quenching. </a:t>
            </a:r>
          </a:p>
          <a:p>
            <a:pPr>
              <a:buNone/>
            </a:pPr>
            <a:r>
              <a:rPr lang="en-US" sz="2800" dirty="0" smtClean="0"/>
              <a:t>Causes – </a:t>
            </a:r>
          </a:p>
          <a:p>
            <a:pPr marL="514350" indent="-514350">
              <a:buAutoNum type="alphaLcParenBoth"/>
            </a:pPr>
            <a:r>
              <a:rPr lang="en-US" sz="2800" dirty="0" smtClean="0"/>
              <a:t>Change in volume in heating or cooling; non-uniform heating or cooling of component </a:t>
            </a:r>
          </a:p>
          <a:p>
            <a:pPr marL="514350" indent="-514350">
              <a:buAutoNum type="alphaLcParenBoth"/>
            </a:pPr>
            <a:r>
              <a:rPr lang="en-US" sz="2800" dirty="0" smtClean="0"/>
              <a:t> Internal stresses in the component before heat treatment </a:t>
            </a:r>
          </a:p>
          <a:p>
            <a:pPr marL="514350" indent="-514350">
              <a:buAutoNum type="alphaLcParenBoth"/>
            </a:pPr>
            <a:r>
              <a:rPr lang="en-US" sz="2800" dirty="0" smtClean="0"/>
              <a:t>Lowering component into quenching bath in inclined position </a:t>
            </a:r>
          </a:p>
          <a:p>
            <a:pPr marL="514350" indent="-514350">
              <a:buNone/>
            </a:pPr>
            <a:r>
              <a:rPr lang="en-US" sz="2800" dirty="0" smtClean="0"/>
              <a:t>Remedies – </a:t>
            </a:r>
          </a:p>
          <a:p>
            <a:pPr marL="514350" indent="-514350">
              <a:buAutoNum type="alphaLcParenBoth"/>
            </a:pPr>
            <a:r>
              <a:rPr lang="en-US" sz="2800" dirty="0" smtClean="0"/>
              <a:t> Using alloy steels which are only slightly deformed by quenching</a:t>
            </a:r>
          </a:p>
          <a:p>
            <a:pPr marL="514350" indent="-514350">
              <a:buAutoNum type="alphaLcParenBoth"/>
            </a:pPr>
            <a:r>
              <a:rPr lang="en-US" sz="2800" dirty="0" smtClean="0"/>
              <a:t>  Cooling slowly in </a:t>
            </a:r>
            <a:r>
              <a:rPr lang="en-US" sz="2800" dirty="0" err="1" smtClean="0"/>
              <a:t>martensitic</a:t>
            </a:r>
            <a:r>
              <a:rPr lang="en-US" sz="2800" dirty="0" smtClean="0"/>
              <a:t> range and applying surface hardening whenever possible </a:t>
            </a:r>
          </a:p>
          <a:p>
            <a:pPr marL="514350" indent="-514350">
              <a:buAutoNum type="alphaLcParenBoth"/>
            </a:pPr>
            <a:r>
              <a:rPr lang="en-US" sz="2800" dirty="0" smtClean="0"/>
              <a:t> Annealing, normalizing or tempering at high temperature before hardening </a:t>
            </a:r>
          </a:p>
          <a:p>
            <a:pPr marL="514350" indent="-514350">
              <a:buAutoNum type="alphaLcParenBoth"/>
            </a:pPr>
            <a:r>
              <a:rPr lang="en-US" sz="2800" dirty="0" smtClean="0"/>
              <a:t> Heating uniformly for hardening and quenching as uniformly as possible</a:t>
            </a:r>
            <a:endParaRPr lang="en-US" sz="2800" dirty="0">
              <a:latin typeface="Times New Roman" pitchFamily="18" charset="0"/>
              <a:cs typeface="Times New Roman" pitchFamily="18" charset="0"/>
            </a:endParaRPr>
          </a:p>
        </p:txBody>
      </p:sp>
      <p:pic>
        <p:nvPicPr>
          <p:cNvPr id="4" name="Picture 3"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6" name="Rectangle 5"/>
          <p:cNvSpPr/>
          <p:nvPr/>
        </p:nvSpPr>
        <p:spPr>
          <a:xfrm>
            <a:off x="7467600" y="6324600"/>
            <a:ext cx="4724399" cy="369332"/>
          </a:xfrm>
          <a:prstGeom prst="rect">
            <a:avLst/>
          </a:prstGeom>
        </p:spPr>
        <p:txBody>
          <a:bodyPr wrap="square">
            <a:spAutoFit/>
          </a:bodyPr>
          <a:lstStyle/>
          <a:p>
            <a:r>
              <a:rPr lang="en-US" b="1" dirty="0" smtClean="0"/>
              <a:t>Department of Mechanical Engineering</a:t>
            </a:r>
            <a:endParaRPr lang="en-US" b="1" dirty="0"/>
          </a:p>
        </p:txBody>
      </p:sp>
      <p:sp>
        <p:nvSpPr>
          <p:cNvPr id="7" name="Rectangle 6"/>
          <p:cNvSpPr/>
          <p:nvPr/>
        </p:nvSpPr>
        <p:spPr>
          <a:xfrm>
            <a:off x="990600" y="1524000"/>
            <a:ext cx="10591800" cy="523220"/>
          </a:xfrm>
          <a:prstGeom prst="rect">
            <a:avLst/>
          </a:prstGeom>
        </p:spPr>
        <p:txBody>
          <a:bodyPr wrap="square">
            <a:spAutoFit/>
          </a:bodyPr>
          <a:lstStyle/>
          <a:p>
            <a:pPr algn="just">
              <a:buFont typeface="Arial" pitchFamily="34" charset="0"/>
              <a:buChar char="•"/>
            </a:pPr>
            <a:endParaRPr lang="en-US" sz="2800" dirty="0">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9448800" cy="1143000"/>
          </a:xfrm>
        </p:spPr>
        <p:txBody>
          <a:bodyPr>
            <a:normAutofit/>
          </a:bodyPr>
          <a:lstStyle/>
          <a:p>
            <a:r>
              <a:rPr lang="en-US" sz="3600" dirty="0" smtClean="0"/>
              <a:t>Defects due to heat treatment </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1219199"/>
            <a:ext cx="11353800" cy="5334001"/>
          </a:xfrm>
        </p:spPr>
        <p:txBody>
          <a:bodyPr>
            <a:normAutofit fontScale="77500" lnSpcReduction="20000"/>
          </a:bodyPr>
          <a:lstStyle/>
          <a:p>
            <a:pPr>
              <a:buNone/>
            </a:pPr>
            <a:r>
              <a:rPr lang="en-US" sz="2800" dirty="0" smtClean="0"/>
              <a:t>9. Low Hardness after Quenching </a:t>
            </a:r>
          </a:p>
          <a:p>
            <a:pPr>
              <a:buNone/>
            </a:pPr>
            <a:r>
              <a:rPr lang="en-US" sz="2800" dirty="0" smtClean="0"/>
              <a:t>Causes – Low hardening, temperate cooling rate, and insufficient soaking period at hardening temperature </a:t>
            </a:r>
          </a:p>
          <a:p>
            <a:pPr>
              <a:buNone/>
            </a:pPr>
            <a:r>
              <a:rPr lang="en-US" sz="2800" dirty="0" smtClean="0"/>
              <a:t>Remedies – Normalizing or Annealing, followed by hardening with proper procedure </a:t>
            </a:r>
          </a:p>
          <a:p>
            <a:pPr>
              <a:buNone/>
            </a:pPr>
            <a:endParaRPr lang="en-US" sz="2800" dirty="0" smtClean="0"/>
          </a:p>
          <a:p>
            <a:pPr>
              <a:buNone/>
            </a:pPr>
            <a:r>
              <a:rPr lang="en-US" sz="2800" dirty="0" smtClean="0"/>
              <a:t>10. Soft Spots It forms in certain portions on the surface of component with lower hardness. </a:t>
            </a:r>
          </a:p>
          <a:p>
            <a:pPr>
              <a:buNone/>
            </a:pPr>
            <a:r>
              <a:rPr lang="en-US" sz="2800" dirty="0" smtClean="0"/>
              <a:t>Causes – </a:t>
            </a:r>
          </a:p>
          <a:p>
            <a:pPr marL="514350" indent="-514350">
              <a:buAutoNum type="alphaLcParenBoth"/>
            </a:pPr>
            <a:r>
              <a:rPr lang="en-US" sz="2800" dirty="0" smtClean="0"/>
              <a:t>Presence of </a:t>
            </a:r>
            <a:r>
              <a:rPr lang="en-US" sz="2800" dirty="0" err="1" smtClean="0"/>
              <a:t>vapour</a:t>
            </a:r>
            <a:r>
              <a:rPr lang="en-US" sz="2800" dirty="0" smtClean="0"/>
              <a:t> blanket on the surface of component </a:t>
            </a:r>
          </a:p>
          <a:p>
            <a:pPr marL="514350" indent="-514350">
              <a:buAutoNum type="alphaLcParenBoth"/>
            </a:pPr>
            <a:r>
              <a:rPr lang="en-US" sz="2800" dirty="0" smtClean="0"/>
              <a:t> Localized decarburization </a:t>
            </a:r>
          </a:p>
          <a:p>
            <a:pPr marL="514350" indent="-514350">
              <a:buAutoNum type="alphaLcParenBoth"/>
            </a:pPr>
            <a:r>
              <a:rPr lang="en-US" sz="2800" dirty="0" err="1" smtClean="0"/>
              <a:t>Inhomogeneity</a:t>
            </a:r>
            <a:r>
              <a:rPr lang="en-US" sz="2800" dirty="0" smtClean="0"/>
              <a:t> of internal structure after solidification </a:t>
            </a:r>
          </a:p>
          <a:p>
            <a:pPr marL="514350" indent="-514350">
              <a:buNone/>
            </a:pPr>
            <a:r>
              <a:rPr lang="en-US" sz="2800" dirty="0" smtClean="0"/>
              <a:t>Remedies – </a:t>
            </a:r>
          </a:p>
          <a:p>
            <a:pPr marL="514350" indent="-514350">
              <a:buAutoNum type="alphaLcParenBoth"/>
            </a:pPr>
            <a:r>
              <a:rPr lang="en-US" sz="2800" dirty="0" smtClean="0"/>
              <a:t>Using more effective </a:t>
            </a:r>
            <a:r>
              <a:rPr lang="en-US" sz="2800" dirty="0" err="1" smtClean="0"/>
              <a:t>quenchant</a:t>
            </a:r>
            <a:r>
              <a:rPr lang="en-US" sz="2800" dirty="0" smtClean="0"/>
              <a:t> </a:t>
            </a:r>
          </a:p>
          <a:p>
            <a:pPr marL="514350" indent="-514350">
              <a:buAutoNum type="alphaLcParenBoth"/>
            </a:pPr>
            <a:r>
              <a:rPr lang="en-US" sz="2800" dirty="0" smtClean="0"/>
              <a:t> Annealing or Normalizing before hardening for more homogenous structure </a:t>
            </a:r>
          </a:p>
          <a:p>
            <a:pPr marL="514350" indent="-514350">
              <a:buAutoNum type="alphaLcParenBoth"/>
            </a:pPr>
            <a:r>
              <a:rPr lang="en-US" sz="2800" dirty="0" smtClean="0"/>
              <a:t> Avoiding decarburization in heating</a:t>
            </a:r>
            <a:endParaRPr lang="en-US" sz="2800" dirty="0">
              <a:latin typeface="Times New Roman" pitchFamily="18" charset="0"/>
              <a:cs typeface="Times New Roman" pitchFamily="18" charset="0"/>
            </a:endParaRPr>
          </a:p>
        </p:txBody>
      </p:sp>
      <p:pic>
        <p:nvPicPr>
          <p:cNvPr id="4" name="Picture 3"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6" name="Rectangle 5"/>
          <p:cNvSpPr/>
          <p:nvPr/>
        </p:nvSpPr>
        <p:spPr>
          <a:xfrm>
            <a:off x="7467600" y="6324600"/>
            <a:ext cx="4724399" cy="369332"/>
          </a:xfrm>
          <a:prstGeom prst="rect">
            <a:avLst/>
          </a:prstGeom>
        </p:spPr>
        <p:txBody>
          <a:bodyPr wrap="square">
            <a:spAutoFit/>
          </a:bodyPr>
          <a:lstStyle/>
          <a:p>
            <a:r>
              <a:rPr lang="en-US" b="1" dirty="0" smtClean="0"/>
              <a:t>Department of Mechanical Engineering</a:t>
            </a:r>
            <a:endParaRPr lang="en-US" b="1" dirty="0"/>
          </a:p>
        </p:txBody>
      </p:sp>
      <p:sp>
        <p:nvSpPr>
          <p:cNvPr id="7" name="Rectangle 6"/>
          <p:cNvSpPr/>
          <p:nvPr/>
        </p:nvSpPr>
        <p:spPr>
          <a:xfrm>
            <a:off x="990600" y="1524000"/>
            <a:ext cx="10591800" cy="523220"/>
          </a:xfrm>
          <a:prstGeom prst="rect">
            <a:avLst/>
          </a:prstGeom>
        </p:spPr>
        <p:txBody>
          <a:bodyPr wrap="square">
            <a:spAutoFit/>
          </a:bodyPr>
          <a:lstStyle/>
          <a:p>
            <a:pPr algn="just">
              <a:buFont typeface="Arial" pitchFamily="34" charset="0"/>
              <a:buChar char="•"/>
            </a:pPr>
            <a:endParaRPr lang="en-US" sz="2800" dirty="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9448800" cy="1143000"/>
          </a:xfrm>
        </p:spPr>
        <p:txBody>
          <a:bodyPr>
            <a:normAutofit/>
          </a:bodyPr>
          <a:lstStyle/>
          <a:p>
            <a:r>
              <a:rPr lang="en-US" sz="3600" dirty="0" smtClean="0">
                <a:latin typeface="Times New Roman" pitchFamily="18" charset="0"/>
                <a:cs typeface="Times New Roman" pitchFamily="18" charset="0"/>
              </a:rPr>
              <a:t>CONCLUSION</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1219199"/>
            <a:ext cx="11353800" cy="5334001"/>
          </a:xfrm>
        </p:spPr>
        <p:txBody>
          <a:bodyPr>
            <a:normAutofit/>
          </a:bodyPr>
          <a:lstStyle/>
          <a:p>
            <a:pPr marL="514350" indent="-514350">
              <a:buAutoNum type="arabicPeriod"/>
            </a:pPr>
            <a:r>
              <a:rPr lang="en-US" sz="2800" dirty="0" smtClean="0">
                <a:latin typeface="Times New Roman" pitchFamily="18" charset="0"/>
                <a:cs typeface="Times New Roman" pitchFamily="18" charset="0"/>
              </a:rPr>
              <a:t>Heat treatment is a vital process for enhancing the mechanical properties of materials </a:t>
            </a:r>
          </a:p>
          <a:p>
            <a:pPr marL="514350" indent="-514350">
              <a:buAutoNum type="arabicPeriod"/>
            </a:pPr>
            <a:r>
              <a:rPr lang="en-US" sz="2800" dirty="0" smtClean="0">
                <a:latin typeface="Times New Roman" pitchFamily="18" charset="0"/>
                <a:cs typeface="Times New Roman" pitchFamily="18" charset="0"/>
              </a:rPr>
              <a:t>This process can improve the performance and reliability of  components, increasing their life spam and reducing the risk of failure.</a:t>
            </a:r>
          </a:p>
          <a:p>
            <a:pPr marL="514350" indent="-514350">
              <a:buAutoNum type="arabicPeriod"/>
            </a:pPr>
            <a:r>
              <a:rPr lang="en-US" sz="2800" dirty="0" smtClean="0">
                <a:latin typeface="Times New Roman" pitchFamily="18" charset="0"/>
                <a:cs typeface="Times New Roman" pitchFamily="18" charset="0"/>
              </a:rPr>
              <a:t>This process offers significant benefits to various industries and its proper application can lead to enhanced material properties and improved </a:t>
            </a:r>
            <a:r>
              <a:rPr lang="en-US" sz="2800" smtClean="0">
                <a:latin typeface="Times New Roman" pitchFamily="18" charset="0"/>
                <a:cs typeface="Times New Roman" pitchFamily="18" charset="0"/>
              </a:rPr>
              <a:t>component performance.</a:t>
            </a:r>
            <a:endParaRPr lang="en-US" sz="2800" dirty="0">
              <a:latin typeface="Times New Roman" pitchFamily="18" charset="0"/>
              <a:cs typeface="Times New Roman" pitchFamily="18" charset="0"/>
            </a:endParaRPr>
          </a:p>
        </p:txBody>
      </p:sp>
      <p:pic>
        <p:nvPicPr>
          <p:cNvPr id="4" name="Picture 3"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6" name="Rectangle 5"/>
          <p:cNvSpPr/>
          <p:nvPr/>
        </p:nvSpPr>
        <p:spPr>
          <a:xfrm>
            <a:off x="7467600" y="6324600"/>
            <a:ext cx="4724399" cy="369332"/>
          </a:xfrm>
          <a:prstGeom prst="rect">
            <a:avLst/>
          </a:prstGeom>
        </p:spPr>
        <p:txBody>
          <a:bodyPr wrap="square">
            <a:spAutoFit/>
          </a:bodyPr>
          <a:lstStyle/>
          <a:p>
            <a:r>
              <a:rPr lang="en-US" b="1" dirty="0" smtClean="0"/>
              <a:t>Department of Mechanical Engineering</a:t>
            </a:r>
            <a:endParaRPr lang="en-US" b="1" dirty="0"/>
          </a:p>
        </p:txBody>
      </p:sp>
      <p:sp>
        <p:nvSpPr>
          <p:cNvPr id="7" name="Rectangle 6"/>
          <p:cNvSpPr/>
          <p:nvPr/>
        </p:nvSpPr>
        <p:spPr>
          <a:xfrm>
            <a:off x="990600" y="1524000"/>
            <a:ext cx="10591800" cy="523220"/>
          </a:xfrm>
          <a:prstGeom prst="rect">
            <a:avLst/>
          </a:prstGeom>
        </p:spPr>
        <p:txBody>
          <a:bodyPr wrap="square">
            <a:spAutoFit/>
          </a:bodyPr>
          <a:lstStyle/>
          <a:p>
            <a:pPr algn="just">
              <a:buFont typeface="Arial" pitchFamily="34" charset="0"/>
              <a:buChar char="•"/>
            </a:pPr>
            <a:endParaRPr lang="en-US" sz="28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9525000" cy="1447800"/>
          </a:xfrm>
        </p:spPr>
        <p:txBody>
          <a:bodyPr>
            <a:normAutofit/>
          </a:bodyPr>
          <a:lstStyle/>
          <a:p>
            <a:r>
              <a:rPr lang="en-US" sz="3600" b="1" dirty="0" smtClean="0">
                <a:latin typeface="Times New Roman" pitchFamily="18" charset="0"/>
                <a:cs typeface="Times New Roman" pitchFamily="18" charset="0"/>
              </a:rPr>
              <a:t>Heat Treatment</a:t>
            </a:r>
            <a:endParaRPr lang="en-IN" sz="3600" b="1" dirty="0">
              <a:latin typeface="Times New Roman" pitchFamily="18" charset="0"/>
              <a:cs typeface="Times New Roman" pitchFamily="18" charset="0"/>
            </a:endParaRPr>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sp>
        <p:nvSpPr>
          <p:cNvPr id="10" name="Content Placeholder 9"/>
          <p:cNvSpPr>
            <a:spLocks noGrp="1"/>
          </p:cNvSpPr>
          <p:nvPr>
            <p:ph idx="1"/>
          </p:nvPr>
        </p:nvSpPr>
        <p:spPr>
          <a:xfrm>
            <a:off x="609600" y="1143000"/>
            <a:ext cx="10972800" cy="4983167"/>
          </a:xfrm>
        </p:spPr>
        <p:txBody>
          <a:bodyPr>
            <a:normAutofit fontScale="70000" lnSpcReduction="20000"/>
          </a:bodyPr>
          <a:lstStyle/>
          <a:p>
            <a:pPr>
              <a:buNone/>
            </a:pPr>
            <a:r>
              <a:rPr lang="en-US" dirty="0" smtClean="0"/>
              <a:t>   </a:t>
            </a:r>
            <a:r>
              <a:rPr lang="en-US" b="1" dirty="0" smtClean="0"/>
              <a:t>Annealing</a:t>
            </a:r>
            <a:endParaRPr lang="en-US" dirty="0" smtClean="0"/>
          </a:p>
          <a:p>
            <a:pPr>
              <a:buNone/>
            </a:pPr>
            <a:r>
              <a:rPr lang="en-US" dirty="0" smtClean="0"/>
              <a:t>     Annealing is indeed one of the most important heat treatment processes. The internal structure of the metal gets stabilized through this process. This heat treatment is given to the metal so as to achieve one on more of the following objectives:</a:t>
            </a:r>
          </a:p>
          <a:p>
            <a:pPr>
              <a:buNone/>
            </a:pPr>
            <a:r>
              <a:rPr lang="en-US" dirty="0" smtClean="0"/>
              <a:t>1. To refine the grains and provide homogenous structure.</a:t>
            </a:r>
          </a:p>
          <a:p>
            <a:pPr>
              <a:buNone/>
            </a:pPr>
            <a:r>
              <a:rPr lang="en-US" dirty="0" smtClean="0"/>
              <a:t>2. To relieve internal stresses set up during earlier operations.</a:t>
            </a:r>
          </a:p>
          <a:p>
            <a:pPr>
              <a:buNone/>
            </a:pPr>
            <a:r>
              <a:rPr lang="en-US" dirty="0" smtClean="0"/>
              <a:t>3. To soften the metal and, thus, improve its </a:t>
            </a:r>
            <a:r>
              <a:rPr lang="en-US" dirty="0" err="1" smtClean="0"/>
              <a:t>machinability</a:t>
            </a:r>
            <a:r>
              <a:rPr lang="en-US" dirty="0" smtClean="0"/>
              <a:t>.</a:t>
            </a:r>
          </a:p>
          <a:p>
            <a:pPr>
              <a:buNone/>
            </a:pPr>
            <a:r>
              <a:rPr lang="en-US" dirty="0" smtClean="0"/>
              <a:t>4. To effect changes in some mechanical, electrical and magnetic properties.</a:t>
            </a:r>
          </a:p>
          <a:p>
            <a:pPr>
              <a:buNone/>
            </a:pPr>
            <a:r>
              <a:rPr lang="en-US" dirty="0" smtClean="0"/>
              <a:t>5. To prepare steel for further treatment or processing.</a:t>
            </a:r>
          </a:p>
          <a:p>
            <a:pPr>
              <a:buNone/>
            </a:pPr>
            <a:r>
              <a:rPr lang="en-US" dirty="0" smtClean="0"/>
              <a:t>Different type of annealing processes can be classified as follows:</a:t>
            </a:r>
          </a:p>
          <a:p>
            <a:r>
              <a:rPr lang="en-US" dirty="0" smtClean="0"/>
              <a:t>1. Full annealing.</a:t>
            </a:r>
          </a:p>
          <a:p>
            <a:r>
              <a:rPr lang="en-US" dirty="0" smtClean="0"/>
              <a:t>2. Process annealing.</a:t>
            </a:r>
          </a:p>
          <a:p>
            <a:r>
              <a:rPr lang="en-US" dirty="0" smtClean="0"/>
              <a:t>3. </a:t>
            </a:r>
            <a:r>
              <a:rPr lang="en-US" dirty="0" err="1" smtClean="0"/>
              <a:t>Spheroidise</a:t>
            </a:r>
            <a:r>
              <a:rPr lang="en-US" dirty="0" smtClean="0"/>
              <a:t> annealing.</a:t>
            </a:r>
          </a:p>
          <a:p>
            <a:r>
              <a:rPr lang="en-US" dirty="0" smtClean="0"/>
              <a:t>4. Diffusion annealing.</a:t>
            </a:r>
            <a:endParaRPr lang="en-US" dirty="0"/>
          </a:p>
        </p:txBody>
      </p:sp>
    </p:spTree>
    <p:extLst>
      <p:ext uri="{BB962C8B-B14F-4D97-AF65-F5344CB8AC3E}">
        <p14:creationId xmlns:p14="http://schemas.microsoft.com/office/powerpoint/2010/main" xmlns=""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9525000" cy="1447800"/>
          </a:xfrm>
        </p:spPr>
        <p:txBody>
          <a:bodyPr>
            <a:normAutofit/>
          </a:bodyPr>
          <a:lstStyle/>
          <a:p>
            <a:r>
              <a:rPr lang="en-US" sz="3600" b="1" dirty="0" smtClean="0">
                <a:latin typeface="Times New Roman" pitchFamily="18" charset="0"/>
                <a:cs typeface="Times New Roman" pitchFamily="18" charset="0"/>
              </a:rPr>
              <a:t>Heat Treatment</a:t>
            </a:r>
            <a:endParaRPr lang="en-IN" sz="3600" b="1" dirty="0">
              <a:latin typeface="Times New Roman" pitchFamily="18" charset="0"/>
              <a:cs typeface="Times New Roman" pitchFamily="18" charset="0"/>
            </a:endParaRPr>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sp>
        <p:nvSpPr>
          <p:cNvPr id="10" name="Content Placeholder 9"/>
          <p:cNvSpPr>
            <a:spLocks noGrp="1"/>
          </p:cNvSpPr>
          <p:nvPr>
            <p:ph idx="1"/>
          </p:nvPr>
        </p:nvSpPr>
        <p:spPr>
          <a:xfrm>
            <a:off x="609600" y="1143000"/>
            <a:ext cx="10972800" cy="4983167"/>
          </a:xfrm>
        </p:spPr>
        <p:txBody>
          <a:bodyPr>
            <a:normAutofit fontScale="85000" lnSpcReduction="10000"/>
          </a:bodyPr>
          <a:lstStyle/>
          <a:p>
            <a:pPr>
              <a:buNone/>
            </a:pPr>
            <a:r>
              <a:rPr lang="en-US" dirty="0" smtClean="0"/>
              <a:t>   Full annealing </a:t>
            </a:r>
          </a:p>
          <a:p>
            <a:r>
              <a:rPr lang="en-US" dirty="0" smtClean="0"/>
              <a:t> Full annealing consists of heating steel to above the upper critical temperature, and slow cooling, usually in the furnace. </a:t>
            </a:r>
          </a:p>
          <a:p>
            <a:r>
              <a:rPr lang="en-US" dirty="0" smtClean="0"/>
              <a:t> This method is suitable for high carbon steels. </a:t>
            </a:r>
          </a:p>
          <a:p>
            <a:r>
              <a:rPr lang="en-US" dirty="0" smtClean="0"/>
              <a:t> This consists of holding the steel at a selected temperature above the upper critical temperature for sufficient time to allow transformation to </a:t>
            </a:r>
            <a:r>
              <a:rPr lang="en-US" dirty="0" err="1" smtClean="0"/>
              <a:t>pearlite</a:t>
            </a:r>
            <a:r>
              <a:rPr lang="en-US" dirty="0" smtClean="0"/>
              <a:t> before cooling the steel. </a:t>
            </a:r>
          </a:p>
          <a:p>
            <a:r>
              <a:rPr lang="en-US" dirty="0" smtClean="0"/>
              <a:t>It requires long time and therefore an expensive method. </a:t>
            </a:r>
          </a:p>
          <a:p>
            <a:pPr>
              <a:buNone/>
            </a:pPr>
            <a:r>
              <a:rPr lang="en-US" dirty="0" smtClean="0"/>
              <a:t>Purpose </a:t>
            </a:r>
          </a:p>
          <a:p>
            <a:r>
              <a:rPr lang="en-US" dirty="0" smtClean="0"/>
              <a:t>refines grains, removes strains </a:t>
            </a:r>
          </a:p>
          <a:p>
            <a:r>
              <a:rPr lang="en-US" dirty="0" smtClean="0"/>
              <a:t> Improves </a:t>
            </a:r>
            <a:r>
              <a:rPr lang="en-US" dirty="0" err="1" smtClean="0"/>
              <a:t>machinability</a:t>
            </a:r>
            <a:r>
              <a:rPr lang="en-US" dirty="0" smtClean="0"/>
              <a:t>, formability, electrical and magnetic properties</a:t>
            </a:r>
            <a:endParaRPr lang="en-US" dirty="0"/>
          </a:p>
        </p:txBody>
      </p:sp>
    </p:spTree>
    <p:extLst>
      <p:ext uri="{BB962C8B-B14F-4D97-AF65-F5344CB8AC3E}">
        <p14:creationId xmlns:p14="http://schemas.microsoft.com/office/powerpoint/2010/main" xmlns=""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9525000" cy="1447800"/>
          </a:xfrm>
        </p:spPr>
        <p:txBody>
          <a:bodyPr>
            <a:normAutofit/>
          </a:bodyPr>
          <a:lstStyle/>
          <a:p>
            <a:r>
              <a:rPr lang="en-US" sz="3600" b="1" dirty="0" smtClean="0">
                <a:latin typeface="Times New Roman" pitchFamily="18" charset="0"/>
                <a:cs typeface="Times New Roman" pitchFamily="18" charset="0"/>
              </a:rPr>
              <a:t>Heat Treatment</a:t>
            </a:r>
            <a:endParaRPr lang="en-IN" sz="3600" b="1" dirty="0">
              <a:latin typeface="Times New Roman" pitchFamily="18" charset="0"/>
              <a:cs typeface="Times New Roman" pitchFamily="18" charset="0"/>
            </a:endParaRPr>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sp>
        <p:nvSpPr>
          <p:cNvPr id="10" name="Content Placeholder 9"/>
          <p:cNvSpPr>
            <a:spLocks noGrp="1"/>
          </p:cNvSpPr>
          <p:nvPr>
            <p:ph idx="1"/>
          </p:nvPr>
        </p:nvSpPr>
        <p:spPr>
          <a:xfrm>
            <a:off x="609600" y="1143000"/>
            <a:ext cx="10972800" cy="4983167"/>
          </a:xfrm>
        </p:spPr>
        <p:txBody>
          <a:bodyPr>
            <a:normAutofit fontScale="77500" lnSpcReduction="20000"/>
          </a:bodyPr>
          <a:lstStyle/>
          <a:p>
            <a:pPr>
              <a:buNone/>
            </a:pPr>
            <a:r>
              <a:rPr lang="en-US" dirty="0" smtClean="0"/>
              <a:t>   b. Stress relief annealing :-</a:t>
            </a:r>
          </a:p>
          <a:p>
            <a:r>
              <a:rPr lang="en-US" dirty="0" smtClean="0"/>
              <a:t> an after-treatment procedure to reduce inner stress within the castings through annealing and slow cooling-down, thereby reducing the risk of dimensional changes during manufacturing or final use of the component. </a:t>
            </a:r>
          </a:p>
          <a:p>
            <a:r>
              <a:rPr lang="en-US" dirty="0" smtClean="0"/>
              <a:t>It relieves stresses produced by casting, quenching, machining, cold working, welding etc.</a:t>
            </a:r>
          </a:p>
          <a:p>
            <a:r>
              <a:rPr lang="en-US" dirty="0" smtClean="0"/>
              <a:t>  It applies equally well to ferrous and non – ferrous metals.</a:t>
            </a:r>
          </a:p>
          <a:p>
            <a:pPr>
              <a:buNone/>
            </a:pPr>
            <a:r>
              <a:rPr lang="en-US" dirty="0" smtClean="0"/>
              <a:t> c. </a:t>
            </a:r>
            <a:r>
              <a:rPr lang="en-US" dirty="0" err="1" smtClean="0"/>
              <a:t>Recrystallization</a:t>
            </a:r>
            <a:r>
              <a:rPr lang="en-US" dirty="0" smtClean="0"/>
              <a:t> Annealing:- </a:t>
            </a:r>
          </a:p>
          <a:p>
            <a:r>
              <a:rPr lang="en-US" dirty="0" smtClean="0"/>
              <a:t> It is carried out by heating the steel to a temperature below the critical temperature (600 – 700oC) and slow cooling. </a:t>
            </a:r>
          </a:p>
          <a:p>
            <a:r>
              <a:rPr lang="en-US" dirty="0" smtClean="0"/>
              <a:t> The </a:t>
            </a:r>
            <a:r>
              <a:rPr lang="en-US" dirty="0" err="1" smtClean="0"/>
              <a:t>recrystallization</a:t>
            </a:r>
            <a:r>
              <a:rPr lang="en-US" dirty="0" smtClean="0"/>
              <a:t> annealing temperature is not fixed.</a:t>
            </a:r>
          </a:p>
          <a:p>
            <a:r>
              <a:rPr lang="en-US" dirty="0" smtClean="0"/>
              <a:t>  This treatment is used in sheet and wire industries. </a:t>
            </a:r>
          </a:p>
          <a:p>
            <a:r>
              <a:rPr lang="en-US" dirty="0" smtClean="0"/>
              <a:t> It is used to reduce the distortions of the crystal lattice produced by cold working. </a:t>
            </a:r>
            <a:endParaRPr lang="en-US" dirty="0"/>
          </a:p>
        </p:txBody>
      </p:sp>
    </p:spTree>
    <p:extLst>
      <p:ext uri="{BB962C8B-B14F-4D97-AF65-F5344CB8AC3E}">
        <p14:creationId xmlns:p14="http://schemas.microsoft.com/office/powerpoint/2010/main" xmlns=""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9525000" cy="1447800"/>
          </a:xfrm>
        </p:spPr>
        <p:txBody>
          <a:bodyPr>
            <a:normAutofit/>
          </a:bodyPr>
          <a:lstStyle/>
          <a:p>
            <a:r>
              <a:rPr lang="en-US" sz="3600" b="1" dirty="0" smtClean="0">
                <a:latin typeface="Times New Roman" pitchFamily="18" charset="0"/>
                <a:cs typeface="Times New Roman" pitchFamily="18" charset="0"/>
              </a:rPr>
              <a:t>Heat Treatment</a:t>
            </a:r>
            <a:endParaRPr lang="en-IN" sz="3600" b="1" dirty="0">
              <a:latin typeface="Times New Roman" pitchFamily="18" charset="0"/>
              <a:cs typeface="Times New Roman" pitchFamily="18" charset="0"/>
            </a:endParaRPr>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sp>
        <p:nvSpPr>
          <p:cNvPr id="10" name="Content Placeholder 9"/>
          <p:cNvSpPr>
            <a:spLocks noGrp="1"/>
          </p:cNvSpPr>
          <p:nvPr>
            <p:ph idx="1"/>
          </p:nvPr>
        </p:nvSpPr>
        <p:spPr>
          <a:xfrm>
            <a:off x="609600" y="1143001"/>
            <a:ext cx="10972800" cy="3810000"/>
          </a:xfrm>
        </p:spPr>
        <p:txBody>
          <a:bodyPr>
            <a:normAutofit fontScale="92500" lnSpcReduction="20000"/>
          </a:bodyPr>
          <a:lstStyle/>
          <a:p>
            <a:pPr>
              <a:buNone/>
            </a:pPr>
            <a:r>
              <a:rPr lang="en-US" dirty="0" smtClean="0"/>
              <a:t>d. </a:t>
            </a:r>
            <a:r>
              <a:rPr lang="en-US" dirty="0" err="1" smtClean="0"/>
              <a:t>Spheroidising</a:t>
            </a:r>
            <a:r>
              <a:rPr lang="en-US" dirty="0" smtClean="0"/>
              <a:t> Annealing: </a:t>
            </a:r>
          </a:p>
          <a:p>
            <a:r>
              <a:rPr lang="en-US" dirty="0" smtClean="0"/>
              <a:t> Heating the steel to a temperature above the critical point and holding at that temperature followed by slow cooling (25 to 30oC per hour) to 600oC within the furnace. </a:t>
            </a:r>
          </a:p>
          <a:p>
            <a:r>
              <a:rPr lang="en-US" dirty="0" smtClean="0"/>
              <a:t>Purpose </a:t>
            </a:r>
          </a:p>
          <a:p>
            <a:r>
              <a:rPr lang="en-US" dirty="0" smtClean="0"/>
              <a:t> improves </a:t>
            </a:r>
            <a:r>
              <a:rPr lang="en-US" dirty="0" err="1" smtClean="0"/>
              <a:t>machinability</a:t>
            </a:r>
            <a:r>
              <a:rPr lang="en-US" dirty="0" smtClean="0"/>
              <a:t> of high carbon steels. </a:t>
            </a:r>
          </a:p>
          <a:p>
            <a:r>
              <a:rPr lang="en-US" dirty="0" smtClean="0"/>
              <a:t> Prevents cracking of steel during cold forming operations. </a:t>
            </a:r>
          </a:p>
          <a:p>
            <a:r>
              <a:rPr lang="en-US" dirty="0" smtClean="0"/>
              <a:t> Better strength and ductility can be obtained. </a:t>
            </a:r>
            <a:endParaRPr lang="en-US" dirty="0"/>
          </a:p>
        </p:txBody>
      </p:sp>
    </p:spTree>
    <p:extLst>
      <p:ext uri="{BB962C8B-B14F-4D97-AF65-F5344CB8AC3E}">
        <p14:creationId xmlns:p14="http://schemas.microsoft.com/office/powerpoint/2010/main" xmlns=""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9525000" cy="1447800"/>
          </a:xfrm>
        </p:spPr>
        <p:txBody>
          <a:bodyPr>
            <a:normAutofit/>
          </a:bodyPr>
          <a:lstStyle/>
          <a:p>
            <a:r>
              <a:rPr lang="en-US" sz="3600" b="1" dirty="0" smtClean="0">
                <a:latin typeface="Times New Roman" pitchFamily="18" charset="0"/>
                <a:cs typeface="Times New Roman" pitchFamily="18" charset="0"/>
              </a:rPr>
              <a:t>Heat Treatment</a:t>
            </a:r>
            <a:endParaRPr lang="en-IN" sz="3600" b="1" dirty="0">
              <a:latin typeface="Times New Roman" pitchFamily="18" charset="0"/>
              <a:cs typeface="Times New Roman" pitchFamily="18" charset="0"/>
            </a:endParaRPr>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sp>
        <p:nvSpPr>
          <p:cNvPr id="10" name="Content Placeholder 9"/>
          <p:cNvSpPr>
            <a:spLocks noGrp="1"/>
          </p:cNvSpPr>
          <p:nvPr>
            <p:ph idx="1"/>
          </p:nvPr>
        </p:nvSpPr>
        <p:spPr>
          <a:xfrm>
            <a:off x="609600" y="1143000"/>
            <a:ext cx="10972800" cy="4983167"/>
          </a:xfrm>
        </p:spPr>
        <p:txBody>
          <a:bodyPr>
            <a:normAutofit fontScale="70000" lnSpcReduction="20000"/>
          </a:bodyPr>
          <a:lstStyle/>
          <a:p>
            <a:pPr>
              <a:buNone/>
            </a:pPr>
            <a:r>
              <a:rPr lang="en-US" dirty="0" smtClean="0"/>
              <a:t>   </a:t>
            </a:r>
            <a:r>
              <a:rPr lang="en-US" dirty="0" smtClean="0">
                <a:latin typeface="Times New Roman" pitchFamily="18" charset="0"/>
                <a:cs typeface="Times New Roman" pitchFamily="18" charset="0"/>
              </a:rPr>
              <a:t>Hardening: </a:t>
            </a:r>
          </a:p>
          <a:p>
            <a:r>
              <a:rPr lang="en-US" dirty="0" smtClean="0"/>
              <a:t>This process is widely applied to all cutting tools, all machine parts made from alloy steels and dies work. </a:t>
            </a:r>
          </a:p>
          <a:p>
            <a:r>
              <a:rPr lang="en-US" dirty="0" smtClean="0"/>
              <a:t>In hardening process steel is heated to a temperature within the hardening range( 30</a:t>
            </a:r>
            <a:r>
              <a:rPr lang="en-US" baseline="30000" dirty="0" smtClean="0"/>
              <a:t>o</a:t>
            </a:r>
            <a:r>
              <a:rPr lang="en-US" dirty="0" smtClean="0"/>
              <a:t>C to 50</a:t>
            </a:r>
            <a:r>
              <a:rPr lang="en-US" baseline="30000" dirty="0" smtClean="0"/>
              <a:t>o</a:t>
            </a:r>
            <a:r>
              <a:rPr lang="en-US" dirty="0" smtClean="0"/>
              <a:t>C)above the higher critical point for </a:t>
            </a:r>
            <a:r>
              <a:rPr lang="en-US" dirty="0" err="1" smtClean="0"/>
              <a:t>hypoeutectoid</a:t>
            </a:r>
            <a:r>
              <a:rPr lang="en-US" dirty="0" smtClean="0"/>
              <a:t> steels and by the same amount above the lower critical point for </a:t>
            </a:r>
            <a:r>
              <a:rPr lang="en-US" dirty="0" err="1" smtClean="0"/>
              <a:t>hypoeutectoid</a:t>
            </a:r>
            <a:r>
              <a:rPr lang="en-US" dirty="0" smtClean="0"/>
              <a:t> steels, holding it at that temperature for sufficient time to allow it to attain austenitic structure and cooled rapidly by quenching in a suitable medium like water, oil or salt both.</a:t>
            </a:r>
          </a:p>
          <a:p>
            <a:r>
              <a:rPr lang="en-US" dirty="0" smtClean="0"/>
              <a:t>In the process of hardening the steel is developed in such controlled conditions by rapid quenching, that the transformation is disallowed at the lower critical point and by doing so we force the change to take place at a much lower temperature. </a:t>
            </a:r>
          </a:p>
          <a:p>
            <a:r>
              <a:rPr lang="en-US" dirty="0" smtClean="0"/>
              <a:t>By rapid cooling the time allowed to the metal is too short and hence transformation is not able to occur at the lower critical temperature. </a:t>
            </a:r>
          </a:p>
          <a:p>
            <a:pPr>
              <a:buNone/>
            </a:pPr>
            <a:r>
              <a:rPr lang="en-US" dirty="0" smtClean="0"/>
              <a:t>   Purpose of hardening </a:t>
            </a:r>
          </a:p>
          <a:p>
            <a:r>
              <a:rPr lang="en-US" dirty="0" smtClean="0"/>
              <a:t>Tensile strength and yield strength are improved. </a:t>
            </a:r>
          </a:p>
          <a:p>
            <a:r>
              <a:rPr lang="en-US" dirty="0" smtClean="0"/>
              <a:t> The wear resistance and cutting ability of steel are increased. </a:t>
            </a:r>
          </a:p>
          <a:p>
            <a:pPr>
              <a:buNone/>
            </a:pPr>
            <a:endParaRPr 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9525000" cy="1447800"/>
          </a:xfrm>
        </p:spPr>
        <p:txBody>
          <a:bodyPr>
            <a:normAutofit/>
          </a:bodyPr>
          <a:lstStyle/>
          <a:p>
            <a:r>
              <a:rPr lang="en-US" sz="3600" b="1" dirty="0" smtClean="0">
                <a:latin typeface="Times New Roman" pitchFamily="18" charset="0"/>
                <a:cs typeface="Times New Roman" pitchFamily="18" charset="0"/>
              </a:rPr>
              <a:t>Heat Treatment</a:t>
            </a:r>
            <a:endParaRPr lang="en-IN" sz="3600" b="1" dirty="0">
              <a:latin typeface="Times New Roman" pitchFamily="18" charset="0"/>
              <a:cs typeface="Times New Roman" pitchFamily="18" charset="0"/>
            </a:endParaRPr>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82200" y="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21" name="Rectangle 120"/>
          <p:cNvSpPr/>
          <p:nvPr/>
        </p:nvSpPr>
        <p:spPr>
          <a:xfrm>
            <a:off x="2971800" y="3244334"/>
            <a:ext cx="1676399" cy="369332"/>
          </a:xfrm>
          <a:prstGeom prst="rect">
            <a:avLst/>
          </a:prstGeom>
        </p:spPr>
        <p:txBody>
          <a:bodyPr wrap="square">
            <a:spAutoFit/>
          </a:bodyPr>
          <a:lstStyle/>
          <a:p>
            <a:endParaRPr lang="en-US" dirty="0"/>
          </a:p>
        </p:txBody>
      </p:sp>
      <p:sp>
        <p:nvSpPr>
          <p:cNvPr id="122" name="Rectangle 121"/>
          <p:cNvSpPr/>
          <p:nvPr/>
        </p:nvSpPr>
        <p:spPr>
          <a:xfrm>
            <a:off x="5257725" y="3244334"/>
            <a:ext cx="184731" cy="369332"/>
          </a:xfrm>
          <a:prstGeom prst="rect">
            <a:avLst/>
          </a:prstGeom>
        </p:spPr>
        <p:txBody>
          <a:bodyPr wrap="none">
            <a:spAutoFit/>
          </a:bodyPr>
          <a:lstStyle/>
          <a:p>
            <a:endParaRPr lang="en-US" dirty="0"/>
          </a:p>
        </p:txBody>
      </p:sp>
      <p:sp>
        <p:nvSpPr>
          <p:cNvPr id="134" name="Rectangle 4"/>
          <p:cNvSpPr>
            <a:spLocks noChangeArrowheads="1"/>
          </p:cNvSpPr>
          <p:nvPr/>
        </p:nvSpPr>
        <p:spPr bwMode="auto">
          <a:xfrm>
            <a:off x="2971800" y="2133600"/>
            <a:ext cx="2133600" cy="430887"/>
          </a:xfrm>
          <a:prstGeom prst="rect">
            <a:avLst/>
          </a:prstGeom>
          <a:noFill/>
          <a:ln w="9525">
            <a:noFill/>
            <a:miter lim="800000"/>
            <a:headEnd/>
            <a:tailEnd/>
          </a:ln>
        </p:spPr>
        <p:txBody>
          <a:bodyPr wrap="square" lIns="0" tIns="0" rIns="0" bIns="0">
            <a:spAutoFit/>
          </a:bodyPr>
          <a:lstStyle/>
          <a:p>
            <a:endParaRPr lang="en-US" sz="2800" dirty="0"/>
          </a:p>
        </p:txBody>
      </p:sp>
      <p:sp>
        <p:nvSpPr>
          <p:cNvPr id="10" name="Content Placeholder 9"/>
          <p:cNvSpPr>
            <a:spLocks noGrp="1"/>
          </p:cNvSpPr>
          <p:nvPr>
            <p:ph idx="1"/>
          </p:nvPr>
        </p:nvSpPr>
        <p:spPr>
          <a:xfrm>
            <a:off x="609600" y="1143000"/>
            <a:ext cx="10972800" cy="4983167"/>
          </a:xfrm>
        </p:spPr>
        <p:txBody>
          <a:bodyPr>
            <a:normAutofit fontScale="85000" lnSpcReduction="10000"/>
          </a:bodyPr>
          <a:lstStyle/>
          <a:p>
            <a:pPr>
              <a:buNone/>
            </a:pPr>
            <a:r>
              <a:rPr lang="en-US" dirty="0" smtClean="0"/>
              <a:t>Normalizing process </a:t>
            </a:r>
          </a:p>
          <a:p>
            <a:r>
              <a:rPr lang="en-US" dirty="0" smtClean="0"/>
              <a:t>It is similar to annealing in sequence but vary in the heating temperature range, holding time and the rate of cooling.  </a:t>
            </a:r>
          </a:p>
          <a:p>
            <a:r>
              <a:rPr lang="en-US" dirty="0" smtClean="0"/>
              <a:t>Heating temperature of steel is 40</a:t>
            </a:r>
            <a:r>
              <a:rPr lang="en-US" baseline="30000" dirty="0" smtClean="0"/>
              <a:t>o</a:t>
            </a:r>
            <a:r>
              <a:rPr lang="en-US" dirty="0" smtClean="0"/>
              <a:t>C to 50</a:t>
            </a:r>
            <a:r>
              <a:rPr lang="en-US" baseline="30000" dirty="0" smtClean="0"/>
              <a:t>o</a:t>
            </a:r>
            <a:r>
              <a:rPr lang="en-US" dirty="0" smtClean="0"/>
              <a:t>Cabove the higher critical point, held at that temperature for a relatively very short period of time (about 15 min.) and then cooled down to room temperature in still air. </a:t>
            </a:r>
          </a:p>
          <a:p>
            <a:pPr>
              <a:buNone/>
            </a:pPr>
            <a:r>
              <a:rPr lang="en-US" dirty="0" smtClean="0"/>
              <a:t>  Purpose of normalizing </a:t>
            </a:r>
          </a:p>
          <a:p>
            <a:r>
              <a:rPr lang="en-US" dirty="0" smtClean="0"/>
              <a:t>to refine the grain structure </a:t>
            </a:r>
          </a:p>
          <a:p>
            <a:r>
              <a:rPr lang="en-US" dirty="0" smtClean="0"/>
              <a:t> obtain a homogenous structure </a:t>
            </a:r>
          </a:p>
          <a:p>
            <a:r>
              <a:rPr lang="en-US" dirty="0" smtClean="0"/>
              <a:t> decrease - residual stress </a:t>
            </a:r>
          </a:p>
          <a:p>
            <a:r>
              <a:rPr lang="en-US" dirty="0" smtClean="0"/>
              <a:t> improves-</a:t>
            </a:r>
            <a:r>
              <a:rPr lang="en-US" dirty="0" err="1" smtClean="0"/>
              <a:t>machinability</a:t>
            </a:r>
            <a:r>
              <a:rPr lang="en-US" dirty="0" smtClean="0"/>
              <a:t>.</a:t>
            </a:r>
          </a:p>
        </p:txBody>
      </p:sp>
    </p:spTree>
    <p:extLst>
      <p:ext uri="{BB962C8B-B14F-4D97-AF65-F5344CB8AC3E}">
        <p14:creationId xmlns:p14="http://schemas.microsoft.com/office/powerpoint/2010/main" xmlns="" val="86997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fill="hold"/>
                                        <p:tgtEl>
                                          <p:spTgt spid="134"/>
                                        </p:tgtEl>
                                        <p:attrNameLst>
                                          <p:attrName>ppt_x</p:attrName>
                                        </p:attrNameLst>
                                      </p:cBhvr>
                                      <p:tavLst>
                                        <p:tav tm="0">
                                          <p:val>
                                            <p:strVal val="#ppt_x"/>
                                          </p:val>
                                        </p:tav>
                                        <p:tav tm="100000">
                                          <p:val>
                                            <p:strVal val="#ppt_x"/>
                                          </p:val>
                                        </p:tav>
                                      </p:tavLst>
                                    </p:anim>
                                    <p:anim calcmode="lin" valueType="num">
                                      <p:cBhvr additive="base">
                                        <p:cTn id="8"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1336</TotalTime>
  <Words>2911</Words>
  <Application>Microsoft Office PowerPoint</Application>
  <PresentationFormat>Custom</PresentationFormat>
  <Paragraphs>380</Paragraphs>
  <Slides>34</Slides>
  <Notes>11</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   Engineering Materials &amp; Metallurgy  BMEC-2306    </vt:lpstr>
      <vt:lpstr>Heat Treatment</vt:lpstr>
      <vt:lpstr>Heat Treatment</vt:lpstr>
      <vt:lpstr>Heat Treatment</vt:lpstr>
      <vt:lpstr>Heat Treatment</vt:lpstr>
      <vt:lpstr>Heat Treatment</vt:lpstr>
      <vt:lpstr>Heat Treatment</vt:lpstr>
      <vt:lpstr>Heat Treatment</vt:lpstr>
      <vt:lpstr>Heat Treatment</vt:lpstr>
      <vt:lpstr>Heat Treatment</vt:lpstr>
      <vt:lpstr>Heat Treatment</vt:lpstr>
      <vt:lpstr>Heat Treatment</vt:lpstr>
      <vt:lpstr>Slide 13</vt:lpstr>
      <vt:lpstr>Slide 14</vt:lpstr>
      <vt:lpstr>Slide 15</vt:lpstr>
      <vt:lpstr>Carburizing</vt:lpstr>
      <vt:lpstr>Carburizing</vt:lpstr>
      <vt:lpstr>Nitriding</vt:lpstr>
      <vt:lpstr>Cyaniding</vt:lpstr>
      <vt:lpstr>Induction hardening</vt:lpstr>
      <vt:lpstr>Induction hardening</vt:lpstr>
      <vt:lpstr>Flame hardening</vt:lpstr>
      <vt:lpstr>Flame hardening</vt:lpstr>
      <vt:lpstr>Surface hardening by laser and electron beams</vt:lpstr>
      <vt:lpstr>Defects due to heat treatment </vt:lpstr>
      <vt:lpstr>Defects due to heat treatment </vt:lpstr>
      <vt:lpstr>Defects due to heat treatment </vt:lpstr>
      <vt:lpstr>Defects due to heat treatment </vt:lpstr>
      <vt:lpstr>Defects due to heat treatment </vt:lpstr>
      <vt:lpstr>Defects due to heat treatment </vt:lpstr>
      <vt:lpstr>Defects due to heat treatment </vt:lpstr>
      <vt:lpstr>Defects due to heat treatment </vt:lpstr>
      <vt:lpstr>Defects due to heat treatment </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FINANCIAL MANAGEMENT</dc:title>
  <dc:creator>DELL</dc:creator>
  <cp:lastModifiedBy>admin</cp:lastModifiedBy>
  <cp:revision>185</cp:revision>
  <dcterms:created xsi:type="dcterms:W3CDTF">2020-11-12T04:35:12Z</dcterms:created>
  <dcterms:modified xsi:type="dcterms:W3CDTF">2023-08-18T04:27:30Z</dcterms:modified>
</cp:coreProperties>
</file>