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360" r:id="rId3"/>
    <p:sldId id="426" r:id="rId4"/>
    <p:sldId id="427" r:id="rId5"/>
    <p:sldId id="428" r:id="rId6"/>
    <p:sldId id="429" r:id="rId7"/>
    <p:sldId id="430" r:id="rId8"/>
    <p:sldId id="431" r:id="rId9"/>
    <p:sldId id="432" r:id="rId10"/>
    <p:sldId id="425" r:id="rId11"/>
    <p:sldId id="361" r:id="rId12"/>
    <p:sldId id="362" r:id="rId13"/>
    <p:sldId id="366" r:id="rId14"/>
    <p:sldId id="363" r:id="rId15"/>
    <p:sldId id="364" r:id="rId16"/>
    <p:sldId id="365" r:id="rId17"/>
    <p:sldId id="43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72" d="100"/>
          <a:sy n="72" d="100"/>
        </p:scale>
        <p:origin x="-552" y="-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8/10/2023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8/10/2023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a:solidFill>
                  <a:srgbClr val="7030A0"/>
                </a:solidFill>
                <a:latin typeface="Times New Roman" pitchFamily="18" charset="0"/>
                <a:cs typeface="Times New Roman" pitchFamily="18" charset="0"/>
              </a:rPr>
              <a:t/>
            </a:r>
            <a:br>
              <a:rPr lang="en-IN" sz="4000" dirty="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Engineering Materials &amp; Metallurgy</a:t>
            </a:r>
            <a:r>
              <a:rPr lang="en-IN" dirty="0" smtClean="0">
                <a:solidFill>
                  <a:srgbClr val="7030A0"/>
                </a:solidFill>
                <a:latin typeface="Times New Roman" pitchFamily="18" charset="0"/>
                <a:cs typeface="Times New Roman" pitchFamily="18" charset="0"/>
              </a:rPr>
              <a:t> </a:t>
            </a: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BMEC-2306</a:t>
            </a: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6400800" y="4038600"/>
            <a:ext cx="5515154" cy="144780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dirty="0">
                <a:latin typeface="Times New Roman" pitchFamily="18" charset="0"/>
                <a:cs typeface="Times New Roman" pitchFamily="18" charset="0"/>
              </a:rPr>
              <a:t>Prepared by</a:t>
            </a:r>
            <a:r>
              <a:rPr lang="en-IN" sz="40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Er</a:t>
            </a:r>
            <a:r>
              <a:rPr lang="en-IN" sz="53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Simranjit</a:t>
            </a:r>
            <a:r>
              <a:rPr lang="en-IN" sz="5300" dirty="0" smtClean="0">
                <a:latin typeface="Times New Roman" pitchFamily="18" charset="0"/>
                <a:cs typeface="Times New Roman" pitchFamily="18" charset="0"/>
              </a:rPr>
              <a:t> Singh </a:t>
            </a:r>
            <a:r>
              <a:rPr lang="en-IN" sz="5300" dirty="0" err="1" smtClean="0">
                <a:latin typeface="Times New Roman" pitchFamily="18" charset="0"/>
                <a:cs typeface="Times New Roman" pitchFamily="18" charset="0"/>
              </a:rPr>
              <a:t>Khangura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1066800" y="2590800"/>
            <a:ext cx="6400800" cy="1828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9600" dirty="0" smtClean="0">
                <a:solidFill>
                  <a:srgbClr val="7030A0"/>
                </a:solidFill>
                <a:latin typeface="Times New Roman" pitchFamily="18" charset="0"/>
                <a:cs typeface="Times New Roman" pitchFamily="18" charset="0"/>
              </a:rPr>
              <a:t/>
            </a:r>
            <a:br>
              <a:rPr lang="en-IN" sz="9600" dirty="0" smtClean="0">
                <a:solidFill>
                  <a:srgbClr val="7030A0"/>
                </a:solidFill>
                <a:latin typeface="Times New Roman" pitchFamily="18" charset="0"/>
                <a:cs typeface="Times New Roman" pitchFamily="18" charset="0"/>
              </a:rPr>
            </a:br>
            <a:r>
              <a:rPr lang="en-US" sz="9600" dirty="0">
                <a:latin typeface="Times New Roman" pitchFamily="18" charset="0"/>
                <a:cs typeface="Times New Roman" pitchFamily="18" charset="0"/>
              </a:rPr>
              <a:t>Course </a:t>
            </a:r>
            <a:r>
              <a:rPr lang="en-US" sz="9600" dirty="0" smtClean="0">
                <a:latin typeface="Times New Roman" pitchFamily="18" charset="0"/>
                <a:cs typeface="Times New Roman" pitchFamily="18" charset="0"/>
              </a:rPr>
              <a:t>Name: </a:t>
            </a:r>
            <a:r>
              <a:rPr lang="en-US" sz="9600" b="1" dirty="0" smtClean="0">
                <a:latin typeface="Times New Roman" pitchFamily="18" charset="0"/>
                <a:cs typeface="Times New Roman" pitchFamily="18" charset="0"/>
              </a:rPr>
              <a:t>B. Tech. (Mechanical  Engineering)</a:t>
            </a:r>
            <a:r>
              <a:rPr lang="en-US" sz="9600" dirty="0" smtClean="0">
                <a:latin typeface="Times New Roman" pitchFamily="18" charset="0"/>
                <a:cs typeface="Times New Roman" pitchFamily="18" charset="0"/>
              </a:rPr>
              <a:t>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Time-Temperature-Transformation (TTT) Diagrams </a:t>
            </a:r>
            <a:endParaRPr lang="en-IN" b="1" dirty="0"/>
          </a:p>
        </p:txBody>
      </p:sp>
      <p:sp>
        <p:nvSpPr>
          <p:cNvPr id="3" name="Content Placeholder 2"/>
          <p:cNvSpPr>
            <a:spLocks noGrp="1"/>
          </p:cNvSpPr>
          <p:nvPr>
            <p:ph idx="1"/>
          </p:nvPr>
        </p:nvSpPr>
        <p:spPr>
          <a:xfrm>
            <a:off x="609600" y="1447800"/>
            <a:ext cx="10134600" cy="4800600"/>
          </a:xfrm>
        </p:spPr>
        <p:txBody>
          <a:bodyPr>
            <a:normAutofit/>
          </a:bodyPr>
          <a:lstStyle/>
          <a:p>
            <a:r>
              <a:rPr lang="en-US" sz="2400" dirty="0" smtClean="0"/>
              <a:t>The temperature of transformation controls the nature of decomposed product (of austenite) which in turn decides the resultant properties of steel.</a:t>
            </a:r>
          </a:p>
          <a:p>
            <a:r>
              <a:rPr lang="en-US" sz="2400" dirty="0" smtClean="0"/>
              <a:t> The kinetics of austenitic transformation can be studied best at a constant temperature rather than by continuous cooling</a:t>
            </a:r>
          </a:p>
          <a:p>
            <a:r>
              <a:rPr lang="en-US" sz="2400" dirty="0" smtClean="0"/>
              <a:t>There are number of methods used to determine TTT diagrams. The most popular method is salt bath techniques combined with </a:t>
            </a:r>
            <a:r>
              <a:rPr lang="en-US" sz="2400" dirty="0" err="1" smtClean="0"/>
              <a:t>metallography</a:t>
            </a:r>
            <a:r>
              <a:rPr lang="en-US" sz="2400" dirty="0" smtClean="0"/>
              <a:t> and hardness measurement with addition of this we have other techniques like </a:t>
            </a:r>
            <a:r>
              <a:rPr lang="en-US" sz="2400" dirty="0" err="1" smtClean="0"/>
              <a:t>dilatometry</a:t>
            </a:r>
            <a:r>
              <a:rPr lang="en-US" sz="2400" dirty="0" smtClean="0"/>
              <a:t>, electrical resistivity method, magnetic permeability, in situ diffraction techniques (X-ray, neutron), acoustic emission, thermal measurement techniques, density measurement techniques and thermodynamic predictions.</a:t>
            </a:r>
            <a:endParaRPr lang="en-US" sz="2400" u="sng"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Time-Temperature-Transformation (TTT) Diagrams </a:t>
            </a:r>
            <a:endParaRPr lang="en-IN" b="1" dirty="0"/>
          </a:p>
        </p:txBody>
      </p:sp>
      <p:sp>
        <p:nvSpPr>
          <p:cNvPr id="3" name="Content Placeholder 2"/>
          <p:cNvSpPr>
            <a:spLocks noGrp="1"/>
          </p:cNvSpPr>
          <p:nvPr>
            <p:ph idx="1"/>
          </p:nvPr>
        </p:nvSpPr>
        <p:spPr>
          <a:xfrm>
            <a:off x="609600" y="1447800"/>
            <a:ext cx="10134600" cy="4800600"/>
          </a:xfrm>
        </p:spPr>
        <p:txBody>
          <a:bodyPr>
            <a:normAutofit/>
          </a:bodyPr>
          <a:lstStyle/>
          <a:p>
            <a:pPr>
              <a:buNone/>
            </a:pPr>
            <a:endParaRPr lang="en-US" sz="2400" dirty="0" smtClean="0"/>
          </a:p>
          <a:p>
            <a:r>
              <a:rPr lang="en-US" sz="2400" dirty="0" smtClean="0"/>
              <a:t>TTT diagram is a plot of temperature versus the logarithm of time for a steel alloy of definite composition. </a:t>
            </a:r>
          </a:p>
          <a:p>
            <a:r>
              <a:rPr lang="en-US" sz="2400" dirty="0" smtClean="0"/>
              <a:t>TTT diagram indicates a specific transformation starts and ends and it also shows what percentage of transformation of austenite at a particular temperature is achieved. </a:t>
            </a:r>
          </a:p>
          <a:p>
            <a:r>
              <a:rPr lang="en-US" sz="2400" dirty="0" smtClean="0"/>
              <a:t>The aims of TTT diagrams is determined type of structure for and portion in the curve and to obtained on specific properties . It is also called isothermal transformation diagram</a:t>
            </a:r>
            <a:endParaRPr lang="en-US" sz="2400" u="sng"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Time-Temperature-Transformation (TTT) Diagrams </a:t>
            </a:r>
            <a:endParaRPr lang="en-IN" b="1" dirty="0"/>
          </a:p>
        </p:txBody>
      </p:sp>
      <p:sp>
        <p:nvSpPr>
          <p:cNvPr id="3" name="Content Placeholder 2"/>
          <p:cNvSpPr>
            <a:spLocks noGrp="1"/>
          </p:cNvSpPr>
          <p:nvPr>
            <p:ph idx="1"/>
          </p:nvPr>
        </p:nvSpPr>
        <p:spPr>
          <a:xfrm>
            <a:off x="609600" y="1447800"/>
            <a:ext cx="10134600" cy="4800600"/>
          </a:xfrm>
        </p:spPr>
        <p:txBody>
          <a:bodyPr>
            <a:normAutofit/>
          </a:bodyPr>
          <a:lstStyle/>
          <a:p>
            <a:r>
              <a:rPr lang="en-US" sz="2400" dirty="0" smtClean="0"/>
              <a:t>The time-temperature transformation curves correspond to the start and finish of transformations which extend into the range of temperatures where austenite transforms to </a:t>
            </a:r>
            <a:r>
              <a:rPr lang="en-US" sz="2400" dirty="0" err="1" smtClean="0"/>
              <a:t>pearlite</a:t>
            </a:r>
            <a:r>
              <a:rPr lang="en-US" sz="2400" dirty="0" smtClean="0"/>
              <a:t>. </a:t>
            </a:r>
          </a:p>
          <a:p>
            <a:r>
              <a:rPr lang="en-US" sz="2400" dirty="0" smtClean="0"/>
              <a:t> Above 550 C, austenite transforms completely to </a:t>
            </a:r>
            <a:r>
              <a:rPr lang="en-US" sz="2400" dirty="0" err="1" smtClean="0"/>
              <a:t>pearlite</a:t>
            </a:r>
            <a:r>
              <a:rPr lang="en-US" sz="2400" dirty="0" smtClean="0"/>
              <a:t>. </a:t>
            </a:r>
          </a:p>
          <a:p>
            <a:r>
              <a:rPr lang="en-US" sz="2400" dirty="0" smtClean="0"/>
              <a:t> Below 550 C, both </a:t>
            </a:r>
            <a:r>
              <a:rPr lang="en-US" sz="2400" dirty="0" err="1" smtClean="0"/>
              <a:t>pearlite</a:t>
            </a:r>
            <a:r>
              <a:rPr lang="en-US" sz="2400" dirty="0" smtClean="0"/>
              <a:t> and </a:t>
            </a:r>
            <a:r>
              <a:rPr lang="en-US" sz="2400" dirty="0" err="1" smtClean="0"/>
              <a:t>bainite</a:t>
            </a:r>
            <a:r>
              <a:rPr lang="en-US" sz="2400" dirty="0" smtClean="0"/>
              <a:t> are formed. </a:t>
            </a:r>
          </a:p>
          <a:p>
            <a:r>
              <a:rPr lang="en-US" sz="2400" dirty="0" smtClean="0"/>
              <a:t> below 450 C, only </a:t>
            </a:r>
            <a:r>
              <a:rPr lang="en-US" sz="2400" dirty="0" err="1" smtClean="0"/>
              <a:t>bainite</a:t>
            </a:r>
            <a:r>
              <a:rPr lang="en-US" sz="2400" dirty="0" smtClean="0"/>
              <a:t> is formed. </a:t>
            </a:r>
          </a:p>
          <a:p>
            <a:r>
              <a:rPr lang="en-US" sz="2400" dirty="0" smtClean="0"/>
              <a:t>From The below fig. :-</a:t>
            </a:r>
          </a:p>
          <a:p>
            <a:pPr>
              <a:buNone/>
            </a:pPr>
            <a:r>
              <a:rPr lang="en-US" sz="2400" dirty="0" smtClean="0"/>
              <a:t>1) The horizontal line C-D that runs between the two curves marks the beginning and end of isothermal transformations. </a:t>
            </a:r>
          </a:p>
          <a:p>
            <a:pPr>
              <a:buNone/>
            </a:pPr>
            <a:r>
              <a:rPr lang="en-US" sz="2400" dirty="0" smtClean="0"/>
              <a:t> 2) The dashed line curves that represents the time to transform half the austenite to </a:t>
            </a:r>
            <a:r>
              <a:rPr lang="en-US" sz="2400" dirty="0" err="1" smtClean="0"/>
              <a:t>pearlite</a:t>
            </a:r>
            <a:endParaRPr lang="en-US" sz="2400"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dirty="0" smtClean="0"/>
              <a:t>Time-Temperature-Transformation (TTT) Diagrams </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2050" name="Picture 2"/>
          <p:cNvPicPr>
            <a:picLocks noGrp="1" noChangeAspect="1" noChangeArrowheads="1"/>
          </p:cNvPicPr>
          <p:nvPr>
            <p:ph idx="1"/>
          </p:nvPr>
        </p:nvPicPr>
        <p:blipFill>
          <a:blip r:embed="rId4"/>
          <a:srcRect/>
          <a:stretch>
            <a:fillRect/>
          </a:stretch>
        </p:blipFill>
        <p:spPr bwMode="auto">
          <a:xfrm>
            <a:off x="1295400" y="1295400"/>
            <a:ext cx="7939088" cy="4715670"/>
          </a:xfrm>
          <a:prstGeom prst="rect">
            <a:avLst/>
          </a:prstGeom>
          <a:noFill/>
          <a:ln w="9525">
            <a:noFill/>
            <a:miter lim="800000"/>
            <a:headEnd/>
            <a:tailEnd/>
          </a:ln>
          <a:effectLst/>
        </p:spPr>
      </p:pic>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Time-Temperature-Transformation (TTT) Diagrams </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1026" name="Picture 2"/>
          <p:cNvPicPr>
            <a:picLocks noGrp="1" noChangeAspect="1" noChangeArrowheads="1"/>
          </p:cNvPicPr>
          <p:nvPr>
            <p:ph idx="1"/>
          </p:nvPr>
        </p:nvPicPr>
        <p:blipFill>
          <a:blip r:embed="rId4"/>
          <a:srcRect/>
          <a:stretch>
            <a:fillRect/>
          </a:stretch>
        </p:blipFill>
        <p:spPr bwMode="auto">
          <a:xfrm>
            <a:off x="6248400" y="1604962"/>
            <a:ext cx="4800600" cy="4486275"/>
          </a:xfrm>
          <a:prstGeom prst="rect">
            <a:avLst/>
          </a:prstGeom>
          <a:noFill/>
          <a:ln w="9525">
            <a:noFill/>
            <a:miter lim="800000"/>
            <a:headEnd/>
            <a:tailEnd/>
          </a:ln>
          <a:effectLst/>
        </p:spPr>
      </p:pic>
      <p:pic>
        <p:nvPicPr>
          <p:cNvPr id="3" name="Picture 2"/>
          <p:cNvPicPr>
            <a:picLocks noChangeAspect="1" noChangeArrowheads="1"/>
          </p:cNvPicPr>
          <p:nvPr/>
        </p:nvPicPr>
        <p:blipFill>
          <a:blip r:embed="rId5"/>
          <a:srcRect/>
          <a:stretch>
            <a:fillRect/>
          </a:stretch>
        </p:blipFill>
        <p:spPr bwMode="auto">
          <a:xfrm>
            <a:off x="1143000" y="1752600"/>
            <a:ext cx="4038599" cy="4038600"/>
          </a:xfrm>
          <a:prstGeom prst="rect">
            <a:avLst/>
          </a:prstGeom>
          <a:noFill/>
          <a:ln w="9525">
            <a:noFill/>
            <a:miter lim="800000"/>
            <a:headEnd/>
            <a:tailEnd/>
          </a:ln>
          <a:effectLst/>
        </p:spPr>
      </p:pic>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Time-Temperature-Transformation (TTT) Diagrams </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2050" name="Picture 2"/>
          <p:cNvPicPr>
            <a:picLocks noGrp="1" noChangeAspect="1" noChangeArrowheads="1"/>
          </p:cNvPicPr>
          <p:nvPr>
            <p:ph idx="1"/>
          </p:nvPr>
        </p:nvPicPr>
        <p:blipFill>
          <a:blip r:embed="rId4"/>
          <a:srcRect/>
          <a:stretch>
            <a:fillRect/>
          </a:stretch>
        </p:blipFill>
        <p:spPr bwMode="auto">
          <a:xfrm>
            <a:off x="1524001" y="1600201"/>
            <a:ext cx="5105400" cy="4191000"/>
          </a:xfrm>
          <a:prstGeom prst="rect">
            <a:avLst/>
          </a:prstGeom>
          <a:noFill/>
          <a:ln w="9525">
            <a:noFill/>
            <a:miter lim="800000"/>
            <a:headEnd/>
            <a:tailEnd/>
          </a:ln>
          <a:effectLst/>
        </p:spPr>
      </p:pic>
      <p:sp>
        <p:nvSpPr>
          <p:cNvPr id="12" name="Rectangle 11"/>
          <p:cNvSpPr/>
          <p:nvPr/>
        </p:nvSpPr>
        <p:spPr>
          <a:xfrm>
            <a:off x="1219201" y="5715000"/>
            <a:ext cx="5029199" cy="369332"/>
          </a:xfrm>
          <a:prstGeom prst="rect">
            <a:avLst/>
          </a:prstGeom>
        </p:spPr>
        <p:txBody>
          <a:bodyPr wrap="square">
            <a:spAutoFit/>
          </a:bodyPr>
          <a:lstStyle/>
          <a:p>
            <a:r>
              <a:rPr lang="en-US" dirty="0" smtClean="0"/>
              <a:t>A: austenite , B: </a:t>
            </a:r>
            <a:r>
              <a:rPr lang="en-US" dirty="0" err="1" smtClean="0"/>
              <a:t>bainite</a:t>
            </a:r>
            <a:r>
              <a:rPr lang="en-US" dirty="0" smtClean="0"/>
              <a:t> , M: </a:t>
            </a:r>
            <a:r>
              <a:rPr lang="en-US" dirty="0" err="1" smtClean="0"/>
              <a:t>martensite</a:t>
            </a:r>
            <a:r>
              <a:rPr lang="en-US" dirty="0" smtClean="0"/>
              <a:t> , P: </a:t>
            </a:r>
            <a:r>
              <a:rPr lang="en-US" dirty="0" err="1" smtClean="0"/>
              <a:t>pearlite</a:t>
            </a:r>
            <a:endParaRPr lang="en-US" dirty="0"/>
          </a:p>
        </p:txBody>
      </p:sp>
      <p:sp>
        <p:nvSpPr>
          <p:cNvPr id="13" name="Rectangle 12"/>
          <p:cNvSpPr/>
          <p:nvPr/>
        </p:nvSpPr>
        <p:spPr>
          <a:xfrm>
            <a:off x="6629400" y="2133600"/>
            <a:ext cx="5562600" cy="2585323"/>
          </a:xfrm>
          <a:prstGeom prst="rect">
            <a:avLst/>
          </a:prstGeom>
        </p:spPr>
        <p:txBody>
          <a:bodyPr wrap="square">
            <a:spAutoFit/>
          </a:bodyPr>
          <a:lstStyle/>
          <a:p>
            <a:r>
              <a:rPr lang="en-US" dirty="0" smtClean="0"/>
              <a:t>TTT diagram gives </a:t>
            </a:r>
          </a:p>
          <a:p>
            <a:r>
              <a:rPr lang="en-US" dirty="0" smtClean="0"/>
              <a:t>1- Nature and type of transformation . </a:t>
            </a:r>
          </a:p>
          <a:p>
            <a:r>
              <a:rPr lang="en-US" dirty="0" smtClean="0"/>
              <a:t>2- Rate of transformation. </a:t>
            </a:r>
          </a:p>
          <a:p>
            <a:r>
              <a:rPr lang="en-US" dirty="0" smtClean="0"/>
              <a:t>3- Stability of phases under isothermal transformation conditions. </a:t>
            </a:r>
          </a:p>
          <a:p>
            <a:r>
              <a:rPr lang="en-US" dirty="0" smtClean="0"/>
              <a:t>4- Temperature or time required to start or finish transformation . </a:t>
            </a:r>
          </a:p>
          <a:p>
            <a:r>
              <a:rPr lang="en-US" dirty="0" smtClean="0"/>
              <a:t>5- Qualitative information about size scale of product .</a:t>
            </a:r>
          </a:p>
          <a:p>
            <a:r>
              <a:rPr lang="en-US" dirty="0" smtClean="0"/>
              <a:t> 6- Hardness of transformed products.</a:t>
            </a:r>
            <a:endParaRPr lang="en-US"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Time-Temperature-Transformation (TTT) Diagrams </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p:txBody>
          <a:bodyPr>
            <a:normAutofit/>
          </a:bodyPr>
          <a:lstStyle/>
          <a:p>
            <a:r>
              <a:rPr lang="en-US" sz="2800" dirty="0" smtClean="0"/>
              <a:t>Factors affecting TTT diagram</a:t>
            </a:r>
          </a:p>
          <a:p>
            <a:r>
              <a:rPr lang="en-US" sz="2800" dirty="0" smtClean="0"/>
              <a:t> 1- Composition of steel- (a) carbon wt%, (b) alloying element wt% </a:t>
            </a:r>
          </a:p>
          <a:p>
            <a:r>
              <a:rPr lang="en-US" sz="2800" dirty="0" smtClean="0"/>
              <a:t>2- Grain size of austenite</a:t>
            </a:r>
          </a:p>
          <a:p>
            <a:r>
              <a:rPr lang="en-US" sz="2800" dirty="0" smtClean="0"/>
              <a:t> 3- Heterogeneity of austenite. </a:t>
            </a:r>
          </a:p>
          <a:p>
            <a:r>
              <a:rPr lang="en-US" sz="2800" dirty="0" smtClean="0"/>
              <a:t>Mechanical Properties of Fe-C Systems </a:t>
            </a:r>
          </a:p>
          <a:p>
            <a:pPr>
              <a:buNone/>
            </a:pPr>
            <a:r>
              <a:rPr lang="en-US" sz="2800" dirty="0" smtClean="0"/>
              <a:t>   For example :- Fine </a:t>
            </a:r>
            <a:r>
              <a:rPr lang="en-US" sz="2800" dirty="0" err="1" smtClean="0"/>
              <a:t>Pearlite</a:t>
            </a:r>
            <a:r>
              <a:rPr lang="en-US" sz="2800" dirty="0" smtClean="0"/>
              <a:t> </a:t>
            </a:r>
            <a:r>
              <a:rPr lang="en-US" sz="2800" dirty="0" err="1" smtClean="0"/>
              <a:t>vs</a:t>
            </a:r>
            <a:r>
              <a:rPr lang="en-US" sz="2800" dirty="0" smtClean="0"/>
              <a:t> </a:t>
            </a:r>
            <a:r>
              <a:rPr lang="en-US" sz="2800" dirty="0" err="1" smtClean="0"/>
              <a:t>Martensite</a:t>
            </a:r>
            <a:r>
              <a:rPr lang="en-US" sz="2800" dirty="0" smtClean="0"/>
              <a:t> structures </a:t>
            </a:r>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IN" sz="3600" b="1" dirty="0" smtClean="0">
                <a:latin typeface="Times New Roman" pitchFamily="18" charset="0"/>
                <a:cs typeface="Times New Roman" pitchFamily="18" charset="0"/>
              </a:rPr>
              <a:t>CONCLUSION</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p:txBody>
          <a:bodyPr>
            <a:normAutofit/>
          </a:bodyPr>
          <a:lstStyle/>
          <a:p>
            <a:r>
              <a:rPr lang="en-US" sz="2800" dirty="0" smtClean="0">
                <a:latin typeface="Times New Roman" pitchFamily="18" charset="0"/>
                <a:cs typeface="Times New Roman" pitchFamily="18" charset="0"/>
              </a:rPr>
              <a:t>Phase transformation explores the structural and property changes when subjected such as temperature, pressure or composition variation</a:t>
            </a:r>
          </a:p>
          <a:p>
            <a:r>
              <a:rPr lang="en-US" sz="2800" dirty="0" smtClean="0">
                <a:latin typeface="Times New Roman" pitchFamily="18" charset="0"/>
                <a:cs typeface="Times New Roman" pitchFamily="18" charset="0"/>
              </a:rPr>
              <a:t>These transformation can significantly impact the mechanical ,thermal and electrical properties of materials</a:t>
            </a:r>
          </a:p>
          <a:p>
            <a:r>
              <a:rPr lang="en-US" sz="2800" dirty="0" smtClean="0">
                <a:latin typeface="Times New Roman" pitchFamily="18" charset="0"/>
                <a:cs typeface="Times New Roman" pitchFamily="18" charset="0"/>
              </a:rPr>
              <a:t>Grain boundaries</a:t>
            </a:r>
            <a:r>
              <a:rPr lang="en-US" sz="2800" dirty="0" smtClean="0">
                <a:latin typeface="Times New Roman" pitchFamily="18" charset="0"/>
                <a:cs typeface="Times New Roman" pitchFamily="18" charset="0"/>
              </a:rPr>
              <a:t>, dislocation and alloying elements can influence the transformation kinetics and resultant microstructure.</a:t>
            </a:r>
          </a:p>
          <a:p>
            <a:r>
              <a:rPr lang="en-US" sz="2800" dirty="0" smtClean="0">
                <a:latin typeface="Times New Roman" pitchFamily="18" charset="0"/>
                <a:cs typeface="Times New Roman" pitchFamily="18" charset="0"/>
              </a:rPr>
              <a:t>It explores several mechanisms behind these transformation such as diffusion processes, nucleation, growth and marensitic transformation.</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IN" b="1" dirty="0" smtClean="0"/>
              <a:t>PHASE TRANSFORMATION</a:t>
            </a:r>
            <a:endParaRPr lang="en-IN" b="1" dirty="0"/>
          </a:p>
        </p:txBody>
      </p:sp>
      <p:sp>
        <p:nvSpPr>
          <p:cNvPr id="3" name="Content Placeholder 2"/>
          <p:cNvSpPr>
            <a:spLocks noGrp="1"/>
          </p:cNvSpPr>
          <p:nvPr>
            <p:ph idx="1"/>
          </p:nvPr>
        </p:nvSpPr>
        <p:spPr>
          <a:xfrm>
            <a:off x="609600" y="1676400"/>
            <a:ext cx="10134600" cy="4724400"/>
          </a:xfrm>
        </p:spPr>
        <p:txBody>
          <a:bodyPr>
            <a:noAutofit/>
          </a:bodyPr>
          <a:lstStyle/>
          <a:p>
            <a:r>
              <a:rPr lang="en-US" sz="2800" dirty="0" smtClean="0">
                <a:latin typeface="Times New Roman" pitchFamily="18" charset="0"/>
                <a:cs typeface="Times New Roman" pitchFamily="18" charset="0"/>
              </a:rPr>
              <a:t>Almost all materials have more than one phase in them. Thus engineering materials attain their mechanical properties. </a:t>
            </a:r>
          </a:p>
          <a:p>
            <a:r>
              <a:rPr lang="en-US" sz="2800" dirty="0" smtClean="0">
                <a:latin typeface="Times New Roman" pitchFamily="18" charset="0"/>
                <a:cs typeface="Times New Roman" pitchFamily="18" charset="0"/>
              </a:rPr>
              <a:t>A phase can be defined as a homogeneous portion of a system that has uniform physical and chemical characteristics i.e. it is a physically distinct from other phases, chemically homogeneous and mechanically separable portion of a system. </a:t>
            </a:r>
          </a:p>
          <a:p>
            <a:r>
              <a:rPr lang="en-US" sz="2800" dirty="0" smtClean="0">
                <a:latin typeface="Times New Roman" pitchFamily="18" charset="0"/>
                <a:cs typeface="Times New Roman" pitchFamily="18" charset="0"/>
              </a:rPr>
              <a:t>A component can exist in many phases. E.g.: Water exists as ice, liquid water, and water vapor. Carbon exists as graphite and diamond</a:t>
            </a:r>
            <a:endParaRPr lang="en-US" sz="2800" u="sng" dirty="0" smtClean="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IN" b="1" dirty="0" smtClean="0"/>
              <a:t>PHASE TRANSFORMATION</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800" dirty="0" smtClean="0">
                <a:latin typeface="Times New Roman" pitchFamily="18" charset="0"/>
                <a:cs typeface="Times New Roman" pitchFamily="18" charset="0"/>
              </a:rPr>
              <a:t>Phase</a:t>
            </a:r>
            <a:r>
              <a:rPr lang="en-US" sz="2800" u="sng"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transformation means change in the number and characteristics of phases.</a:t>
            </a:r>
          </a:p>
          <a:p>
            <a:r>
              <a:rPr lang="en-US" sz="2800" dirty="0" smtClean="0">
                <a:latin typeface="Times New Roman" pitchFamily="18" charset="0"/>
                <a:cs typeface="Times New Roman" pitchFamily="18" charset="0"/>
              </a:rPr>
              <a:t>There are three types of phase transformation</a:t>
            </a:r>
          </a:p>
          <a:p>
            <a:pPr>
              <a:buNone/>
            </a:pPr>
            <a:r>
              <a:rPr lang="en-US" sz="2800" dirty="0" smtClean="0">
                <a:latin typeface="Times New Roman" pitchFamily="18" charset="0"/>
                <a:cs typeface="Times New Roman" pitchFamily="18" charset="0"/>
              </a:rPr>
              <a:t>   1.Simple diffusion dependent transformation – no change in composition of phase present and in the number of phase</a:t>
            </a:r>
          </a:p>
          <a:p>
            <a:pPr>
              <a:buNone/>
            </a:pPr>
            <a:r>
              <a:rPr lang="en-US" sz="2800" dirty="0" smtClean="0">
                <a:latin typeface="Times New Roman" pitchFamily="18" charset="0"/>
                <a:cs typeface="Times New Roman" pitchFamily="18" charset="0"/>
              </a:rPr>
              <a:t>   2. Diffusion dependent transformation – there are changes in phase composition and layers in number of phases (a) eutectoid reaction (b) eutectic reaction</a:t>
            </a:r>
          </a:p>
          <a:p>
            <a:pPr>
              <a:buNone/>
            </a:pPr>
            <a:r>
              <a:rPr lang="en-US" sz="2800" dirty="0" smtClean="0">
                <a:latin typeface="Times New Roman" pitchFamily="18" charset="0"/>
                <a:cs typeface="Times New Roman" pitchFamily="18" charset="0"/>
              </a:rPr>
              <a:t>   3. Diffusion less transformation – in which metastable phase is present </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Nucleation and Growth</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400" dirty="0" smtClean="0">
                <a:latin typeface="Times New Roman" pitchFamily="18" charset="0"/>
                <a:cs typeface="Times New Roman" pitchFamily="18" charset="0"/>
              </a:rPr>
              <a:t>Structural changes / Phase transformations takes place by nucleation followed by growth. </a:t>
            </a:r>
          </a:p>
          <a:p>
            <a:r>
              <a:rPr lang="en-US" sz="2400" dirty="0" smtClean="0">
                <a:latin typeface="Times New Roman" pitchFamily="18" charset="0"/>
                <a:cs typeface="Times New Roman" pitchFamily="18" charset="0"/>
              </a:rPr>
              <a:t>Temperature changes are important among variables (like pressure, composition) causing phase transformations as diffusion plays an important role. </a:t>
            </a:r>
          </a:p>
          <a:p>
            <a:r>
              <a:rPr lang="en-US" sz="2400" dirty="0" smtClean="0">
                <a:latin typeface="Times New Roman" pitchFamily="18" charset="0"/>
                <a:cs typeface="Times New Roman" pitchFamily="18" charset="0"/>
              </a:rPr>
              <a:t>Two other factors that affect transformation rate along with temperature – (1) diffusion controlled rearrangement of atoms because of compositional and/or crystal structural differences; (2) difficulty encountered in nucleating small particles via change in surface energy associated with the interface.</a:t>
            </a:r>
          </a:p>
          <a:p>
            <a:r>
              <a:rPr lang="en-US" sz="2400" dirty="0" smtClean="0">
                <a:latin typeface="Times New Roman" pitchFamily="18" charset="0"/>
                <a:cs typeface="Times New Roman" pitchFamily="18" charset="0"/>
              </a:rPr>
              <a:t>  Just nucleated particle has to overcome the +</a:t>
            </a:r>
            <a:r>
              <a:rPr lang="en-US" sz="2400" dirty="0" err="1" smtClean="0">
                <a:latin typeface="Times New Roman" pitchFamily="18" charset="0"/>
                <a:cs typeface="Times New Roman" pitchFamily="18" charset="0"/>
              </a:rPr>
              <a:t>ve</a:t>
            </a:r>
            <a:r>
              <a:rPr lang="en-US" sz="2400" dirty="0" smtClean="0">
                <a:latin typeface="Times New Roman" pitchFamily="18" charset="0"/>
                <a:cs typeface="Times New Roman" pitchFamily="18" charset="0"/>
              </a:rPr>
              <a:t> energy associated with new interface formed to survive and grow further. It does by reaching a critical size</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Nucleation and Growth</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400" dirty="0" smtClean="0"/>
              <a:t>Homogeneous nucleation – nucleation occurs within parent phase. All sites are of equal probability for nucleation. </a:t>
            </a:r>
          </a:p>
          <a:p>
            <a:r>
              <a:rPr lang="en-US" sz="2400" dirty="0" smtClean="0"/>
              <a:t> It requires considerable under-cooling (cooling a material below the equilibrium temperature for a given transformation without the transformation occurring). </a:t>
            </a:r>
          </a:p>
          <a:p>
            <a:r>
              <a:rPr lang="en-US" sz="2400" dirty="0" smtClean="0"/>
              <a:t> Free energy change associated with formation of new particle </a:t>
            </a:r>
          </a:p>
          <a:p>
            <a:r>
              <a:rPr lang="en-US" sz="2400" dirty="0" smtClean="0"/>
              <a:t>In heterogeneous nucleation - the probability of nucleation occurring at certain preferred sites is much greater than that at other sites. E.g.: During solidification - inclusions of foreign particles (inoculants), walls of container holding the liquid In solid-solid transformation - foreign inclusions, grain boundaries, interfaces, stacking faults and dislocations. </a:t>
            </a:r>
            <a:endParaRPr lang="en-US" sz="2400" dirty="0" smtClean="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Binary phase diagram</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800" dirty="0" smtClean="0">
                <a:latin typeface="Times New Roman" pitchFamily="18" charset="0"/>
                <a:cs typeface="Times New Roman" pitchFamily="18" charset="0"/>
              </a:rPr>
              <a:t>If a system consists of two components, equilibrium of phases exist is depicted by binary phase diagram. For most systems, pressure is constant, thus independently variable parameters are – temperature and composition.</a:t>
            </a:r>
          </a:p>
          <a:p>
            <a:r>
              <a:rPr lang="en-US" sz="2800" dirty="0" smtClean="0">
                <a:latin typeface="Times New Roman" pitchFamily="18" charset="0"/>
                <a:cs typeface="Times New Roman" pitchFamily="18" charset="0"/>
              </a:rPr>
              <a:t>Two components can be either two metals (Cu and Ni), or a metal and a compound (Fe and Fe3C), or two compounds (Al2O3 and Si2O3), etc. </a:t>
            </a:r>
          </a:p>
          <a:p>
            <a:r>
              <a:rPr lang="en-US" sz="2800" dirty="0" smtClean="0">
                <a:latin typeface="Times New Roman" pitchFamily="18" charset="0"/>
                <a:cs typeface="Times New Roman" pitchFamily="18" charset="0"/>
              </a:rPr>
              <a:t>Two component systems are classified based on extent of mutual solid solubility – (a) completely soluble in both liquid and solid phases (</a:t>
            </a:r>
            <a:r>
              <a:rPr lang="en-US" sz="2800" dirty="0" err="1" smtClean="0">
                <a:latin typeface="Times New Roman" pitchFamily="18" charset="0"/>
                <a:cs typeface="Times New Roman" pitchFamily="18" charset="0"/>
              </a:rPr>
              <a:t>isomorphous</a:t>
            </a:r>
            <a:r>
              <a:rPr lang="en-US" sz="2800" dirty="0" smtClean="0">
                <a:latin typeface="Times New Roman" pitchFamily="18" charset="0"/>
                <a:cs typeface="Times New Roman" pitchFamily="18" charset="0"/>
              </a:rPr>
              <a:t> system) and (b) completely soluble in liquid phase whereas solubility is limited in solid state</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Binary phase diagram</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800" dirty="0" smtClean="0"/>
              <a:t>An </a:t>
            </a:r>
            <a:r>
              <a:rPr lang="en-US" sz="2800" dirty="0" err="1" smtClean="0"/>
              <a:t>isomorphous</a:t>
            </a:r>
            <a:r>
              <a:rPr lang="en-US" sz="2800" dirty="0" smtClean="0"/>
              <a:t> system – phase diagram and corresponding </a:t>
            </a:r>
            <a:r>
              <a:rPr lang="en-US" sz="2800" dirty="0" err="1" smtClean="0"/>
              <a:t>microstructural</a:t>
            </a:r>
            <a:r>
              <a:rPr lang="en-US" sz="2800" dirty="0" smtClean="0"/>
              <a:t> changes.</a:t>
            </a:r>
            <a:endParaRPr lang="en-US" sz="2800" dirty="0" smtClean="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1027" name="Picture 3"/>
          <p:cNvPicPr>
            <a:picLocks noChangeAspect="1" noChangeArrowheads="1"/>
          </p:cNvPicPr>
          <p:nvPr/>
        </p:nvPicPr>
        <p:blipFill>
          <a:blip r:embed="rId4"/>
          <a:srcRect/>
          <a:stretch>
            <a:fillRect/>
          </a:stretch>
        </p:blipFill>
        <p:spPr bwMode="auto">
          <a:xfrm>
            <a:off x="3352799" y="2514600"/>
            <a:ext cx="5715001" cy="3733800"/>
          </a:xfrm>
          <a:prstGeom prst="rect">
            <a:avLst/>
          </a:prstGeom>
          <a:noFill/>
          <a:ln w="9525">
            <a:noFill/>
            <a:miter lim="800000"/>
            <a:headEnd/>
            <a:tailEnd/>
          </a:ln>
          <a:effectLst/>
        </p:spPr>
      </p:pic>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Binary phase diagram</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800" dirty="0" smtClean="0"/>
              <a:t>At a point in a phase diagram, phases present and their composition (tie-line method) along with relative fraction of phases (lever rule) can be computed. </a:t>
            </a:r>
          </a:p>
          <a:p>
            <a:r>
              <a:rPr lang="en-US" sz="2800" dirty="0" smtClean="0"/>
              <a:t> Procedure to find equilibrium concentrations of phases (refer to the figure in previous slide): - A tie-line or isotherm (UV) is drawn across two-phase region to intersect the boundaries of the region. - Perpendiculars are dropped from these intersections to the composition axis, represented by U’ and V’, from which each of each phase is read. U’ represents composition of liquid phase and V’ represents composition of solid phase as intersection U meets </a:t>
            </a:r>
            <a:r>
              <a:rPr lang="en-US" sz="2800" dirty="0" err="1" smtClean="0"/>
              <a:t>liquidus</a:t>
            </a:r>
            <a:r>
              <a:rPr lang="en-US" sz="2800" dirty="0" smtClean="0"/>
              <a:t> line and V meets solidus line</a:t>
            </a:r>
            <a:endParaRPr lang="en-US" sz="2800" dirty="0" smtClean="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525000" cy="1447800"/>
          </a:xfrm>
        </p:spPr>
        <p:txBody>
          <a:bodyPr>
            <a:normAutofit/>
          </a:bodyPr>
          <a:lstStyle/>
          <a:p>
            <a:r>
              <a:rPr lang="en-US" dirty="0" smtClean="0"/>
              <a:t>Eutectic binary system</a:t>
            </a:r>
            <a:endParaRPr lang="en-IN" b="1" dirty="0"/>
          </a:p>
        </p:txBody>
      </p:sp>
      <p:sp>
        <p:nvSpPr>
          <p:cNvPr id="3" name="Content Placeholder 2"/>
          <p:cNvSpPr>
            <a:spLocks noGrp="1"/>
          </p:cNvSpPr>
          <p:nvPr>
            <p:ph idx="1"/>
          </p:nvPr>
        </p:nvSpPr>
        <p:spPr>
          <a:xfrm>
            <a:off x="609600" y="1447800"/>
            <a:ext cx="10134600" cy="4953000"/>
          </a:xfrm>
        </p:spPr>
        <p:txBody>
          <a:bodyPr>
            <a:noAutofit/>
          </a:bodyPr>
          <a:lstStyle/>
          <a:p>
            <a:r>
              <a:rPr lang="en-US" sz="2800" dirty="0" smtClean="0"/>
              <a:t>Many of the binary systems with limited solubility are of eutectic type – eutectic alloy of eutectic composition solidifies at the end of solidification at eutectic temperature. E.g.: Cu-Ag, </a:t>
            </a:r>
            <a:r>
              <a:rPr lang="en-US" sz="2800" dirty="0" err="1" smtClean="0"/>
              <a:t>Pb-Sn</a:t>
            </a:r>
            <a:endParaRPr lang="en-US" sz="2800" dirty="0" smtClean="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2051" name="Picture 3"/>
          <p:cNvPicPr>
            <a:picLocks noChangeAspect="1" noChangeArrowheads="1"/>
          </p:cNvPicPr>
          <p:nvPr/>
        </p:nvPicPr>
        <p:blipFill>
          <a:blip r:embed="rId4"/>
          <a:srcRect/>
          <a:stretch>
            <a:fillRect/>
          </a:stretch>
        </p:blipFill>
        <p:spPr bwMode="auto">
          <a:xfrm>
            <a:off x="2438400" y="2819400"/>
            <a:ext cx="6400800" cy="3429000"/>
          </a:xfrm>
          <a:prstGeom prst="rect">
            <a:avLst/>
          </a:prstGeom>
          <a:noFill/>
          <a:ln w="9525">
            <a:noFill/>
            <a:miter lim="800000"/>
            <a:headEnd/>
            <a:tailEnd/>
          </a:ln>
          <a:effectLst/>
        </p:spPr>
      </p:pic>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1512</TotalTime>
  <Words>1346</Words>
  <Application>Microsoft Office PowerPoint</Application>
  <PresentationFormat>Custom</PresentationFormat>
  <Paragraphs>126</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Engineering Materials &amp; Metallurgy  BMEC-2306    </vt:lpstr>
      <vt:lpstr>PHASE TRANSFORMATION</vt:lpstr>
      <vt:lpstr>PHASE TRANSFORMATION</vt:lpstr>
      <vt:lpstr>Nucleation and Growth</vt:lpstr>
      <vt:lpstr>Nucleation and Growth</vt:lpstr>
      <vt:lpstr>Binary phase diagram</vt:lpstr>
      <vt:lpstr>Binary phase diagram</vt:lpstr>
      <vt:lpstr>Binary phase diagram</vt:lpstr>
      <vt:lpstr>Eutectic binary system</vt:lpstr>
      <vt:lpstr>Time-Temperature-Transformation (TTT) Diagrams </vt:lpstr>
      <vt:lpstr>Time-Temperature-Transformation (TTT) Diagrams </vt:lpstr>
      <vt:lpstr>Time-Temperature-Transformation (TTT) Diagrams </vt:lpstr>
      <vt:lpstr>Time-Temperature-Transformation (TTT) Diagrams </vt:lpstr>
      <vt:lpstr>Time-Temperature-Transformation (TTT) Diagrams </vt:lpstr>
      <vt:lpstr>Time-Temperature-Transformation (TTT) Diagrams </vt:lpstr>
      <vt:lpstr>Time-Temperature-Transformation (TTT) Diagrams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205</cp:revision>
  <dcterms:created xsi:type="dcterms:W3CDTF">2020-11-12T04:35:12Z</dcterms:created>
  <dcterms:modified xsi:type="dcterms:W3CDTF">2023-08-10T05:09:22Z</dcterms:modified>
</cp:coreProperties>
</file>