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2" r:id="rId3"/>
    <p:sldId id="349" r:id="rId4"/>
    <p:sldId id="364" r:id="rId5"/>
    <p:sldId id="362" r:id="rId6"/>
    <p:sldId id="361" r:id="rId7"/>
    <p:sldId id="375" r:id="rId8"/>
    <p:sldId id="381" r:id="rId9"/>
    <p:sldId id="383" r:id="rId10"/>
    <p:sldId id="382" r:id="rId11"/>
    <p:sldId id="360" r:id="rId12"/>
    <p:sldId id="377" r:id="rId13"/>
    <p:sldId id="376" r:id="rId14"/>
    <p:sldId id="380" r:id="rId15"/>
    <p:sldId id="378" r:id="rId16"/>
    <p:sldId id="379" r:id="rId17"/>
    <p:sldId id="359" r:id="rId18"/>
    <p:sldId id="373" r:id="rId19"/>
    <p:sldId id="344" r:id="rId20"/>
    <p:sldId id="34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60" d="100"/>
          <a:sy n="60" d="100"/>
        </p:scale>
        <p:origin x="-912"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8/3/2023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Design of machine Elements– I; BTME 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772400" y="3733800"/>
            <a:ext cx="3200400" cy="19812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800" b="1" dirty="0" smtClean="0">
                <a:latin typeface="Times New Roman" pitchFamily="18" charset="0"/>
                <a:cs typeface="Times New Roman" pitchFamily="18" charset="0"/>
              </a:rPr>
              <a:t>Prepared </a:t>
            </a:r>
            <a:r>
              <a:rPr lang="en-IN" sz="4800" b="1" dirty="0">
                <a:latin typeface="Times New Roman" pitchFamily="18" charset="0"/>
                <a:cs typeface="Times New Roman" pitchFamily="18" charset="0"/>
              </a:rPr>
              <a:t>by:</a:t>
            </a: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err="1" smtClean="0">
                <a:latin typeface="Times New Roman" pitchFamily="18" charset="0"/>
                <a:cs typeface="Times New Roman" pitchFamily="18" charset="0"/>
              </a:rPr>
              <a:t>Er</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Gaurav</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Bansal</a:t>
            </a:r>
            <a:endParaRPr lang="en-US" b="1" dirty="0" smtClean="0">
              <a:latin typeface="Times New Roman" pitchFamily="18" charset="0"/>
              <a:cs typeface="Times New Roman" pitchFamily="18" charset="0"/>
            </a:endParaRPr>
          </a:p>
          <a:p>
            <a:pPr algn="l">
              <a:lnSpc>
                <a:spcPct val="170000"/>
              </a:lnSpc>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990600" y="2590800"/>
            <a:ext cx="62484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Times New Roman" pitchFamily="18" charset="0"/>
                <a:cs typeface="Times New Roman" pitchFamily="18" charset="0"/>
              </a:rPr>
              <a:t>Course Name</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B.Tech</a:t>
            </a:r>
            <a:r>
              <a:rPr lang="en-US" sz="9600" dirty="0" smtClean="0">
                <a:latin typeface="Times New Roman" pitchFamily="18" charset="0"/>
                <a:cs typeface="Times New Roman" pitchFamily="18" charset="0"/>
              </a:rPr>
              <a:t> (Mechanical Engineering)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5</a:t>
            </a:r>
            <a:r>
              <a:rPr lang="en-US" sz="9600" baseline="30000" dirty="0" smtClean="0">
                <a:latin typeface="Times New Roman" pitchFamily="18" charset="0"/>
                <a:cs typeface="Times New Roman" pitchFamily="18" charset="0"/>
              </a:rPr>
              <a:t>th</a:t>
            </a:r>
            <a:r>
              <a:rPr lang="en-US" sz="9600" dirty="0" smtClean="0">
                <a:latin typeface="Times New Roman" pitchFamily="18" charset="0"/>
                <a:cs typeface="Times New Roman" pitchFamily="18" charset="0"/>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Title 6"/>
          <p:cNvSpPr>
            <a:spLocks noGrp="1"/>
          </p:cNvSpPr>
          <p:nvPr>
            <p:ph type="title"/>
          </p:nvPr>
        </p:nvSpPr>
        <p:spPr/>
        <p:txBody>
          <a:bodyPr>
            <a:normAutofit/>
          </a:bodyPr>
          <a:lstStyle/>
          <a:p>
            <a:r>
              <a:rPr lang="en-US" dirty="0" smtClean="0"/>
              <a:t>Standardization</a:t>
            </a:r>
            <a:endParaRPr lang="en-US" dirty="0"/>
          </a:p>
        </p:txBody>
      </p:sp>
      <p:sp>
        <p:nvSpPr>
          <p:cNvPr id="9" name="Content Placeholder 8"/>
          <p:cNvSpPr>
            <a:spLocks noGrp="1"/>
          </p:cNvSpPr>
          <p:nvPr>
            <p:ph idx="1"/>
          </p:nvPr>
        </p:nvSpPr>
        <p:spPr/>
        <p:txBody>
          <a:bodyPr/>
          <a:lstStyle/>
          <a:p>
            <a:pPr algn="just">
              <a:lnSpc>
                <a:spcPct val="150000"/>
              </a:lnSpc>
            </a:pPr>
            <a:r>
              <a:rPr lang="en-US" dirty="0" smtClean="0"/>
              <a:t>Engineering materials have various compositions, types, Applications, properties. Every material has its different mechanical properties, The Bureau of Indian Standards ( BIS ). have standardized the designation method for steel and other material. These standards are mainly followed by Indian industries, other countries may be using ASME standard.</a:t>
            </a:r>
            <a:endParaRPr lang="en-US" dirty="0"/>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normAutofit/>
          </a:bodyPr>
          <a:lstStyle/>
          <a:p>
            <a:r>
              <a:rPr lang="en-US" b="1" dirty="0" smtClean="0"/>
              <a:t>Steel </a:t>
            </a:r>
            <a:endParaRPr lang="en-IN" b="1" dirty="0"/>
          </a:p>
        </p:txBody>
      </p:sp>
      <p:sp>
        <p:nvSpPr>
          <p:cNvPr id="7" name="Content Placeholder 6"/>
          <p:cNvSpPr>
            <a:spLocks noGrp="1"/>
          </p:cNvSpPr>
          <p:nvPr>
            <p:ph sz="half" idx="1"/>
          </p:nvPr>
        </p:nvSpPr>
        <p:spPr>
          <a:xfrm>
            <a:off x="762000" y="1219200"/>
            <a:ext cx="10820400" cy="5105400"/>
          </a:xfrm>
        </p:spPr>
        <p:txBody>
          <a:bodyPr>
            <a:noAutofit/>
          </a:bodyPr>
          <a:lstStyle/>
          <a:p>
            <a:pPr algn="just"/>
            <a:r>
              <a:rPr lang="en-US" sz="2400" dirty="0" smtClean="0"/>
              <a:t>It is an alloy of iron and carbon, with carbon content up to a maximum of 1.5%. Other elements e.g. silicon, sulfur, phosphorus, and manganese are also present</a:t>
            </a:r>
            <a:br>
              <a:rPr lang="en-US" sz="2400" dirty="0" smtClean="0"/>
            </a:br>
            <a:r>
              <a:rPr lang="en-US" sz="2400" dirty="0" smtClean="0"/>
              <a:t>to a greater or lesser amount to impart certain desired properties to it. Most of the steel produced nowadays is plain carbon steel or simply carbon steel.</a:t>
            </a:r>
          </a:p>
          <a:p>
            <a:pPr algn="just"/>
            <a:r>
              <a:rPr lang="en-US" sz="2400" dirty="0" smtClean="0"/>
              <a:t>Carbon steel is defined as a steel which has its properties mainly due to its carbon content and does not contain more than 0.5% of silicon and 1.5% of manganese.</a:t>
            </a:r>
          </a:p>
          <a:p>
            <a:pPr algn="just"/>
            <a:r>
              <a:rPr lang="en-US" sz="2400" dirty="0" smtClean="0"/>
              <a:t>The plain carbon steels varying from 0.06% carbon to 1.5% carbon are divided into the following types depending upon the carbon content.</a:t>
            </a:r>
          </a:p>
          <a:p>
            <a:pPr>
              <a:buNone/>
            </a:pPr>
            <a:r>
              <a:rPr lang="en-US" sz="2400" dirty="0" smtClean="0"/>
              <a:t>	1. Dead mild steel — up to 0.15% carbon</a:t>
            </a:r>
            <a:br>
              <a:rPr lang="en-US" sz="2400" dirty="0" smtClean="0"/>
            </a:br>
            <a:r>
              <a:rPr lang="en-US" sz="2400" dirty="0" smtClean="0"/>
              <a:t>2. Low carbon or mild steel — 0.15% to 0.45% carbon</a:t>
            </a:r>
            <a:br>
              <a:rPr lang="en-US" sz="2400" dirty="0" smtClean="0"/>
            </a:br>
            <a:r>
              <a:rPr lang="en-US" sz="2400" dirty="0" smtClean="0"/>
              <a:t>3. Medium carbon steel — 0.45% to 0.8% carbon</a:t>
            </a:r>
            <a:br>
              <a:rPr lang="en-US" sz="2400" dirty="0" smtClean="0"/>
            </a:br>
            <a:r>
              <a:rPr lang="en-US" sz="2400" dirty="0" smtClean="0"/>
              <a:t>4. High carbon steel — 0.8% to 1.5% carbon</a:t>
            </a:r>
            <a:endParaRPr lang="en-US" sz="24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762000" y="914400"/>
            <a:ext cx="10820400" cy="5410200"/>
          </a:xfrm>
        </p:spPr>
        <p:txBody>
          <a:bodyPr>
            <a:noAutofit/>
          </a:bodyPr>
          <a:lstStyle/>
          <a:p>
            <a:r>
              <a:rPr lang="en-US" sz="2400" dirty="0" smtClean="0"/>
              <a:t>Steels are designated by a group of letters or numbers indicating any one of the following three properties.</a:t>
            </a:r>
            <a:br>
              <a:rPr lang="en-US" sz="2400" dirty="0" smtClean="0"/>
            </a:br>
            <a:r>
              <a:rPr lang="en-US" sz="2400" dirty="0" smtClean="0"/>
              <a:t>1. tensile strength;</a:t>
            </a:r>
            <a:br>
              <a:rPr lang="en-US" sz="2400" dirty="0" smtClean="0"/>
            </a:br>
            <a:r>
              <a:rPr lang="en-US" sz="2400" dirty="0" smtClean="0"/>
              <a:t>2. carbon content; and</a:t>
            </a:r>
            <a:br>
              <a:rPr lang="en-US" sz="2400" dirty="0" smtClean="0"/>
            </a:br>
            <a:r>
              <a:rPr lang="en-US" sz="2400" dirty="0" smtClean="0"/>
              <a:t>3. composition of alloying elements.</a:t>
            </a:r>
          </a:p>
          <a:p>
            <a:pPr algn="just"/>
            <a:r>
              <a:rPr lang="en-US" sz="2400" dirty="0" smtClean="0"/>
              <a:t>Steel, which are standardized based on their tensile strength without detailed chemical composition, are specified in two ways- a symbol Fe followed by the minimum tensile strength. Another method is </a:t>
            </a:r>
            <a:r>
              <a:rPr lang="en-US" sz="2400" dirty="0" err="1" smtClean="0"/>
              <a:t>FeE</a:t>
            </a:r>
            <a:r>
              <a:rPr lang="en-US" sz="2400" dirty="0" smtClean="0"/>
              <a:t> steel followed by the yield strength.</a:t>
            </a:r>
          </a:p>
          <a:p>
            <a:r>
              <a:rPr lang="en-US" sz="2400" b="1" i="1" dirty="0" smtClean="0"/>
              <a:t>For examples:</a:t>
            </a:r>
            <a:r>
              <a:rPr lang="en-US" sz="2400" dirty="0" smtClean="0"/>
              <a:t/>
            </a:r>
            <a:br>
              <a:rPr lang="en-US" sz="2400" dirty="0" smtClean="0"/>
            </a:br>
            <a:r>
              <a:rPr lang="en-US" sz="2400" dirty="0" smtClean="0"/>
              <a:t> </a:t>
            </a:r>
            <a:r>
              <a:rPr lang="en-US" sz="2400" b="1" dirty="0" smtClean="0"/>
              <a:t>Fe350 –</a:t>
            </a:r>
            <a:r>
              <a:rPr lang="en-US" sz="2400" dirty="0" smtClean="0"/>
              <a:t> This indicates a steel with a tensile strength of 250 </a:t>
            </a:r>
            <a:r>
              <a:rPr lang="en-US" sz="2400" dirty="0" err="1" smtClean="0"/>
              <a:t>newtons</a:t>
            </a:r>
            <a:r>
              <a:rPr lang="en-US" sz="2400" dirty="0" smtClean="0"/>
              <a:t> per mm square.</a:t>
            </a:r>
            <a:br>
              <a:rPr lang="en-US" sz="2400" dirty="0" smtClean="0"/>
            </a:br>
            <a:r>
              <a:rPr lang="en-US" sz="2400" b="1" dirty="0" err="1" smtClean="0"/>
              <a:t>FeE</a:t>
            </a:r>
            <a:r>
              <a:rPr lang="en-US" sz="2400" b="1" dirty="0" smtClean="0"/>
              <a:t> 250- yield</a:t>
            </a:r>
            <a:r>
              <a:rPr lang="en-US" sz="2400" dirty="0" smtClean="0"/>
              <a:t> strength of 250 N/mm2.</a:t>
            </a:r>
          </a:p>
          <a:p>
            <a:pPr marL="0" indent="0" algn="just">
              <a:lnSpc>
                <a:spcPct val="150000"/>
              </a:lnSpc>
              <a:buNone/>
            </a:pPr>
            <a:endParaRPr lang="en-US" sz="24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b="1" dirty="0" smtClean="0"/>
              <a:t>Designation of Plain Carbon Steels</a:t>
            </a:r>
            <a:endParaRPr lang="en-US" dirty="0"/>
          </a:p>
        </p:txBody>
      </p:sp>
      <p:sp>
        <p:nvSpPr>
          <p:cNvPr id="7" name="Content Placeholder 6"/>
          <p:cNvSpPr>
            <a:spLocks noGrp="1"/>
          </p:cNvSpPr>
          <p:nvPr>
            <p:ph idx="1"/>
          </p:nvPr>
        </p:nvSpPr>
        <p:spPr/>
        <p:txBody>
          <a:bodyPr>
            <a:noAutofit/>
          </a:bodyPr>
          <a:lstStyle/>
          <a:p>
            <a:pPr>
              <a:lnSpc>
                <a:spcPct val="150000"/>
              </a:lnSpc>
              <a:buNone/>
            </a:pPr>
            <a:r>
              <a:rPr lang="en-US" sz="2400" dirty="0" smtClean="0"/>
              <a:t>This consist following three quantities:</a:t>
            </a:r>
            <a:br>
              <a:rPr lang="en-US" sz="2400" dirty="0" smtClean="0"/>
            </a:br>
            <a:r>
              <a:rPr lang="en-US" sz="2400" dirty="0" smtClean="0"/>
              <a:t>1. figure and indicating 100 times the average percentage of carbon.</a:t>
            </a:r>
            <a:br>
              <a:rPr lang="en-US" sz="2400" dirty="0" smtClean="0"/>
            </a:br>
            <a:r>
              <a:rPr lang="en-US" sz="2400" dirty="0" smtClean="0"/>
              <a:t>2. a letter C</a:t>
            </a:r>
            <a:br>
              <a:rPr lang="en-US" sz="2400" dirty="0" smtClean="0"/>
            </a:br>
            <a:r>
              <a:rPr lang="en-US" sz="2400" dirty="0" smtClean="0"/>
              <a:t>3. a figure indicating 10 times the average percentage of manganese.</a:t>
            </a:r>
          </a:p>
          <a:p>
            <a:pPr>
              <a:lnSpc>
                <a:spcPct val="150000"/>
              </a:lnSpc>
              <a:buNone/>
            </a:pPr>
            <a:r>
              <a:rPr lang="en-US" sz="2400" b="1" dirty="0" smtClean="0"/>
              <a:t>Example:</a:t>
            </a:r>
            <a:r>
              <a:rPr lang="en-US" sz="2400" dirty="0" smtClean="0"/>
              <a:t> </a:t>
            </a:r>
            <a:r>
              <a:rPr lang="en-US" sz="2400" b="1" dirty="0" smtClean="0"/>
              <a:t>55C4 </a:t>
            </a:r>
            <a:r>
              <a:rPr lang="en-US" sz="2400" dirty="0" smtClean="0"/>
              <a:t>indicates a plain carbon steel with 0.55% carbon and 0.4 % manganese.</a:t>
            </a:r>
            <a:endParaRPr lang="en-US" sz="24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274638"/>
            <a:ext cx="10972800" cy="944562"/>
          </a:xfrm>
        </p:spPr>
        <p:txBody>
          <a:bodyPr/>
          <a:lstStyle/>
          <a:p>
            <a:r>
              <a:rPr lang="en-US" dirty="0" smtClean="0"/>
              <a:t>Selection of Material</a:t>
            </a:r>
            <a:endParaRPr lang="en-US" dirty="0"/>
          </a:p>
        </p:txBody>
      </p:sp>
      <p:sp>
        <p:nvSpPr>
          <p:cNvPr id="7" name="Content Placeholder 6"/>
          <p:cNvSpPr>
            <a:spLocks noGrp="1"/>
          </p:cNvSpPr>
          <p:nvPr>
            <p:ph idx="1"/>
          </p:nvPr>
        </p:nvSpPr>
        <p:spPr>
          <a:xfrm>
            <a:off x="609600" y="1066800"/>
            <a:ext cx="10972800" cy="5181599"/>
          </a:xfrm>
        </p:spPr>
        <p:txBody>
          <a:bodyPr>
            <a:noAutofit/>
          </a:bodyPr>
          <a:lstStyle/>
          <a:p>
            <a:pPr marL="0" indent="0" algn="just">
              <a:lnSpc>
                <a:spcPct val="150000"/>
              </a:lnSpc>
              <a:buNone/>
            </a:pPr>
            <a:r>
              <a:rPr lang="en-US" sz="2300" b="1" dirty="0" smtClean="0"/>
              <a:t>	Material selection</a:t>
            </a:r>
            <a:r>
              <a:rPr lang="en-US" sz="2300" dirty="0" smtClean="0"/>
              <a:t> is a step in the process of designing any physical object. In the context of product design, the main goal of material selection is to minimize cost while meeting product perform. Systematic selection of the best material for a given application begins with properties and costs of candidate materials. Material selection is often benefited by the use of material index or performance index relevant to the desired material properties.</a:t>
            </a:r>
            <a:endParaRPr lang="en-US" sz="2300" baseline="30000" dirty="0" smtClean="0"/>
          </a:p>
          <a:p>
            <a:pPr marL="0" indent="0" algn="just">
              <a:lnSpc>
                <a:spcPct val="150000"/>
              </a:lnSpc>
              <a:buNone/>
            </a:pPr>
            <a:r>
              <a:rPr lang="en-US" sz="2300" dirty="0" smtClean="0"/>
              <a:t>	For example, a thermal blanket must have poor thermal conductivity in order to minimize heat transfer for a given temperature difference. It is essential that a designer should have a thorough knowledge of the properties of the materials and their behavior under working conditions and goals.</a:t>
            </a:r>
            <a:endParaRPr lang="en-US" sz="23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Mechanical properties of Material</a:t>
            </a:r>
            <a:endParaRPr lang="en-IN" b="1" dirty="0"/>
          </a:p>
        </p:txBody>
      </p:sp>
      <p:sp>
        <p:nvSpPr>
          <p:cNvPr id="7" name="Content Placeholder 6"/>
          <p:cNvSpPr>
            <a:spLocks noGrp="1"/>
          </p:cNvSpPr>
          <p:nvPr>
            <p:ph sz="half" idx="2"/>
          </p:nvPr>
        </p:nvSpPr>
        <p:spPr>
          <a:xfrm>
            <a:off x="609600" y="1295400"/>
            <a:ext cx="5386917" cy="4953000"/>
          </a:xfrm>
        </p:spPr>
        <p:txBody>
          <a:bodyPr>
            <a:noAutofit/>
          </a:bodyPr>
          <a:lstStyle/>
          <a:p>
            <a:pPr marL="0" indent="0" algn="just">
              <a:lnSpc>
                <a:spcPct val="150000"/>
              </a:lnSpc>
              <a:buNone/>
            </a:pPr>
            <a:r>
              <a:rPr lang="en-US" sz="2400" dirty="0" smtClean="0"/>
              <a:t>The </a:t>
            </a:r>
            <a:r>
              <a:rPr lang="en-US" sz="2400" b="1" dirty="0" smtClean="0"/>
              <a:t>Mechanical Properties</a:t>
            </a:r>
            <a:r>
              <a:rPr lang="en-US" sz="2400" dirty="0" smtClean="0"/>
              <a:t> include </a:t>
            </a:r>
          </a:p>
          <a:p>
            <a:pPr marL="520700" indent="-520700" algn="just">
              <a:lnSpc>
                <a:spcPct val="150000"/>
              </a:lnSpc>
            </a:pPr>
            <a:r>
              <a:rPr lang="en-US" sz="2400" dirty="0" smtClean="0"/>
              <a:t>Elasticity, 		</a:t>
            </a:r>
          </a:p>
          <a:p>
            <a:pPr marL="520700" indent="-520700" algn="just">
              <a:lnSpc>
                <a:spcPct val="150000"/>
              </a:lnSpc>
            </a:pPr>
            <a:r>
              <a:rPr lang="en-US" sz="2400" dirty="0" smtClean="0"/>
              <a:t>Plasticity, </a:t>
            </a:r>
          </a:p>
          <a:p>
            <a:pPr marL="520700" indent="-520700" algn="just">
              <a:lnSpc>
                <a:spcPct val="150000"/>
              </a:lnSpc>
            </a:pPr>
            <a:r>
              <a:rPr lang="en-US" sz="2400" dirty="0" smtClean="0"/>
              <a:t>Ductility, </a:t>
            </a:r>
          </a:p>
          <a:p>
            <a:pPr marL="520700" indent="-520700" algn="just">
              <a:lnSpc>
                <a:spcPct val="150000"/>
              </a:lnSpc>
            </a:pPr>
            <a:r>
              <a:rPr lang="en-US" sz="2400" dirty="0" smtClean="0"/>
              <a:t>Malleability, </a:t>
            </a:r>
          </a:p>
          <a:p>
            <a:pPr marL="520700" indent="-520700" algn="just">
              <a:lnSpc>
                <a:spcPct val="150000"/>
              </a:lnSpc>
            </a:pPr>
            <a:r>
              <a:rPr lang="en-US" sz="2400" dirty="0" smtClean="0"/>
              <a:t>Hardness, </a:t>
            </a:r>
          </a:p>
          <a:p>
            <a:pPr marL="520700" indent="-520700" algn="just">
              <a:lnSpc>
                <a:spcPct val="150000"/>
              </a:lnSpc>
            </a:pPr>
            <a:r>
              <a:rPr lang="en-US" sz="2400" dirty="0" smtClean="0"/>
              <a:t>Toughness, </a:t>
            </a:r>
          </a:p>
        </p:txBody>
      </p:sp>
      <p:sp>
        <p:nvSpPr>
          <p:cNvPr id="11" name="Content Placeholder 10"/>
          <p:cNvSpPr>
            <a:spLocks noGrp="1"/>
          </p:cNvSpPr>
          <p:nvPr>
            <p:ph sz="quarter" idx="4"/>
          </p:nvPr>
        </p:nvSpPr>
        <p:spPr>
          <a:xfrm>
            <a:off x="6193369" y="1905000"/>
            <a:ext cx="5389033" cy="4221163"/>
          </a:xfrm>
        </p:spPr>
        <p:txBody>
          <a:bodyPr>
            <a:normAutofit lnSpcReduction="10000"/>
          </a:bodyPr>
          <a:lstStyle/>
          <a:p>
            <a:pPr>
              <a:lnSpc>
                <a:spcPct val="150000"/>
              </a:lnSpc>
            </a:pPr>
            <a:r>
              <a:rPr lang="en-US" dirty="0" smtClean="0"/>
              <a:t>Brittleness</a:t>
            </a:r>
          </a:p>
          <a:p>
            <a:pPr>
              <a:lnSpc>
                <a:spcPct val="150000"/>
              </a:lnSpc>
            </a:pPr>
            <a:r>
              <a:rPr lang="en-US" dirty="0" smtClean="0"/>
              <a:t>Fatigue, </a:t>
            </a:r>
          </a:p>
          <a:p>
            <a:pPr>
              <a:lnSpc>
                <a:spcPct val="150000"/>
              </a:lnSpc>
            </a:pPr>
            <a:r>
              <a:rPr lang="en-US" dirty="0" err="1" smtClean="0"/>
              <a:t>Machineability</a:t>
            </a:r>
            <a:r>
              <a:rPr lang="en-US" dirty="0" smtClean="0"/>
              <a:t>, </a:t>
            </a:r>
          </a:p>
          <a:p>
            <a:pPr>
              <a:lnSpc>
                <a:spcPct val="150000"/>
              </a:lnSpc>
            </a:pPr>
            <a:r>
              <a:rPr lang="en-US" dirty="0" smtClean="0"/>
              <a:t>Strength, </a:t>
            </a:r>
          </a:p>
          <a:p>
            <a:pPr>
              <a:lnSpc>
                <a:spcPct val="150000"/>
              </a:lnSpc>
            </a:pPr>
            <a:r>
              <a:rPr lang="en-US" dirty="0" smtClean="0"/>
              <a:t>Resilience, </a:t>
            </a:r>
          </a:p>
          <a:p>
            <a:pPr>
              <a:lnSpc>
                <a:spcPct val="150000"/>
              </a:lnSpc>
            </a:pPr>
            <a:r>
              <a:rPr lang="en-US" dirty="0" smtClean="0"/>
              <a:t>Proof Resilience, </a:t>
            </a:r>
          </a:p>
          <a:p>
            <a:pPr>
              <a:lnSpc>
                <a:spcPct val="150000"/>
              </a:lnSpc>
            </a:pPr>
            <a:r>
              <a:rPr lang="en-US" dirty="0" smtClean="0"/>
              <a:t>Creep, </a:t>
            </a:r>
          </a:p>
          <a:p>
            <a:endParaRPr lang="en-US"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762000" y="990600"/>
            <a:ext cx="10820400" cy="5334000"/>
          </a:xfrm>
        </p:spPr>
        <p:txBody>
          <a:bodyPr>
            <a:noAutofit/>
          </a:bodyPr>
          <a:lstStyle/>
          <a:p>
            <a:pPr marL="457200" indent="-457200" algn="just" fontAlgn="base">
              <a:buNone/>
            </a:pPr>
            <a:r>
              <a:rPr lang="en-US" sz="2300" b="1" dirty="0" smtClean="0"/>
              <a:t>1)	Elasticity:</a:t>
            </a:r>
            <a:r>
              <a:rPr lang="en-US" sz="2300" dirty="0" smtClean="0"/>
              <a:t> Such property of material from which if we pull it and leave it, then it will come back in its shape again, it is called Elasticity. This property is useful for materials used in tools and machines. E.g. steel is more elastic than rubber.</a:t>
            </a:r>
          </a:p>
          <a:p>
            <a:pPr marL="457200" indent="-457200" algn="just" fontAlgn="base">
              <a:buAutoNum type="arabicParenR" startAt="2"/>
            </a:pPr>
            <a:r>
              <a:rPr lang="en-US" sz="2300" b="1" dirty="0" smtClean="0"/>
              <a:t>Plasticity: </a:t>
            </a:r>
            <a:r>
              <a:rPr lang="en-US" sz="2300" dirty="0" smtClean="0"/>
              <a:t>Such a property of material from which if we pull but it cannot regain its original position when leaving it, then it is called plasticity. </a:t>
            </a:r>
            <a:r>
              <a:rPr lang="en-US" sz="2300" dirty="0" err="1" smtClean="0"/>
              <a:t>Eg</a:t>
            </a:r>
            <a:r>
              <a:rPr lang="en-US" sz="2300" dirty="0" smtClean="0"/>
              <a:t>: This property of the material is compulsory for forgings, in stamping images on coins and ornamental work.</a:t>
            </a:r>
          </a:p>
          <a:p>
            <a:pPr marL="457200" indent="-457200" algn="just" fontAlgn="base">
              <a:buAutoNum type="arabicParenR" startAt="2"/>
            </a:pPr>
            <a:r>
              <a:rPr lang="en-US" sz="2300" b="1" dirty="0" smtClean="0"/>
              <a:t>Ductility: </a:t>
            </a:r>
            <a:r>
              <a:rPr lang="en-US" sz="2300" dirty="0" smtClean="0"/>
              <a:t>Such property of a material that we can pull and make it into long wire form, we call it Ductility. A ductile material needs to both strong and plastic. e.g. The ductile material used in mild steel, copper, aluminum, nickel, zinc, tin, and lead.</a:t>
            </a:r>
          </a:p>
          <a:p>
            <a:pPr algn="just" fontAlgn="base">
              <a:buNone/>
            </a:pPr>
            <a:r>
              <a:rPr lang="en-US" sz="2300" b="1" dirty="0" smtClean="0"/>
              <a:t>4) </a:t>
            </a:r>
            <a:r>
              <a:rPr lang="en-US" sz="2300" dirty="0" smtClean="0"/>
              <a:t>	</a:t>
            </a:r>
            <a:r>
              <a:rPr lang="en-US" sz="2300" b="1" dirty="0" smtClean="0"/>
              <a:t>Malleability: </a:t>
            </a:r>
            <a:r>
              <a:rPr lang="en-US" sz="2300" dirty="0" smtClean="0"/>
              <a:t>If we beat any metal that causes it to spread and form into a sheet form, So we call this property Malleability. A malleable material needs to be plastic but it is not essential to be strong. E.g. Malleable material is used in engineering practice is lead, soft steel., wrought iron, copper, and aluminum.</a:t>
            </a:r>
          </a:p>
          <a:p>
            <a:pPr marL="457200" indent="-457200" algn="just" fontAlgn="base">
              <a:buAutoNum type="arabicParenR"/>
            </a:pPr>
            <a:endParaRPr lang="en-US" sz="2300" dirty="0" smtClean="0"/>
          </a:p>
          <a:p>
            <a:pPr marL="0" indent="0" algn="just">
              <a:lnSpc>
                <a:spcPct val="150000"/>
              </a:lnSpc>
              <a:buNone/>
            </a:pPr>
            <a:endParaRPr lang="en-US" sz="23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609600" y="914401"/>
            <a:ext cx="10972800" cy="5211766"/>
          </a:xfrm>
        </p:spPr>
        <p:txBody>
          <a:bodyPr>
            <a:normAutofit fontScale="92500" lnSpcReduction="20000"/>
          </a:bodyPr>
          <a:lstStyle/>
          <a:p>
            <a:pPr algn="just">
              <a:buNone/>
            </a:pPr>
            <a:r>
              <a:rPr lang="en-US" b="1" dirty="0" smtClean="0"/>
              <a:t>5) Hardness: </a:t>
            </a:r>
            <a:r>
              <a:rPr lang="en-US" dirty="0" smtClean="0"/>
              <a:t>Suppose there is a metal and we have to scratch it, The harder the scratch is, the harder our material will be considered. Suppose we have a material called iron and on the other side is silver aluminum So if we impact on both, the highest impact will be on aluminum because it is a weak metal and its hardness is less.</a:t>
            </a:r>
          </a:p>
          <a:p>
            <a:pPr algn="just" fontAlgn="base">
              <a:buNone/>
            </a:pPr>
            <a:r>
              <a:rPr lang="en-US" b="1" dirty="0" smtClean="0"/>
              <a:t>6) Toughness: </a:t>
            </a:r>
            <a:r>
              <a:rPr lang="en-US" dirty="0" smtClean="0"/>
              <a:t>Material that if we bend or twist, how much energy can absorb before it breaks is called Toughness. The toughness of the material has been decreased when it is heated. So Toughness is properties that provide information about the capacity to absorb maximum energy. In this, we suddenly impact and check how much energy is absorbed at that time.</a:t>
            </a:r>
          </a:p>
          <a:p>
            <a:pPr fontAlgn="base">
              <a:buNone/>
            </a:pPr>
            <a:r>
              <a:rPr lang="en-US" b="1" dirty="0" smtClean="0"/>
              <a:t>7) Brittleness: </a:t>
            </a:r>
            <a:r>
              <a:rPr lang="en-US" dirty="0" smtClean="0"/>
              <a:t>If we pull such a material, it breaks instead of pulling it, we call it Brittleness. e.g. Cast iron is a brittle material.</a:t>
            </a:r>
          </a:p>
          <a:p>
            <a:pPr fontAlgn="base"/>
            <a:endParaRPr lang="en-US" dirty="0" smtClean="0"/>
          </a:p>
          <a:p>
            <a:pPr>
              <a:buNone/>
            </a:pPr>
            <a:endParaRPr lang="en-US" dirty="0" smtClean="0"/>
          </a:p>
          <a:p>
            <a:pPr>
              <a:buNone/>
            </a:pPr>
            <a:endParaRPr lang="en-US"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09600" y="914401"/>
            <a:ext cx="10972800" cy="5211766"/>
          </a:xfrm>
        </p:spPr>
        <p:txBody>
          <a:bodyPr>
            <a:noAutofit/>
          </a:bodyPr>
          <a:lstStyle/>
          <a:p>
            <a:pPr algn="just" fontAlgn="base">
              <a:buNone/>
            </a:pPr>
            <a:r>
              <a:rPr lang="en-US" sz="1800" b="1" dirty="0" smtClean="0"/>
              <a:t>8) Fatigue: </a:t>
            </a:r>
            <a:r>
              <a:rPr lang="en-US" sz="1800" dirty="0" smtClean="0"/>
              <a:t>When a material loads more than a specific load, then there is a chance of failure But in fatigue, Any material fails even at low load if we apply a repetitive load. This failure is known as </a:t>
            </a:r>
            <a:r>
              <a:rPr lang="en-US" sz="1800" dirty="0" err="1" smtClean="0"/>
              <a:t>fatigue.Fatigue</a:t>
            </a:r>
            <a:r>
              <a:rPr lang="en-US" sz="1800" dirty="0" smtClean="0"/>
              <a:t> value is many times less than that stress, in which a material has to fail in actual. The factor of fatigue on materials: Less strength, life, and Durability. E.g. Fatigue property is used for observing In designing shafts, connecting rod, springs, gears, etc.</a:t>
            </a:r>
          </a:p>
          <a:p>
            <a:pPr algn="just" fontAlgn="base">
              <a:buNone/>
            </a:pPr>
            <a:r>
              <a:rPr lang="en-US" sz="1800" b="1" dirty="0" smtClean="0"/>
              <a:t>9) Machine ability: </a:t>
            </a:r>
            <a:r>
              <a:rPr lang="en-US" sz="1800" dirty="0" smtClean="0"/>
              <a:t>Such a material that is easy to work on, such as cutting, using a tool, and machining, we call it mach inability. E.g. Brass can be easily machined than steel.</a:t>
            </a:r>
          </a:p>
          <a:p>
            <a:pPr algn="just" fontAlgn="base">
              <a:buNone/>
            </a:pPr>
            <a:r>
              <a:rPr lang="en-US" sz="1800" b="1" dirty="0" smtClean="0"/>
              <a:t>10) Strength: </a:t>
            </a:r>
            <a:r>
              <a:rPr lang="en-US" sz="1800" dirty="0" smtClean="0"/>
              <a:t>If we put a load on metal, it is without changing its shape or if it is able to bear it without breaking it then it is called its strength. So the ability or capacity of a material to withstand or support a load without fracture is called its strength.</a:t>
            </a:r>
          </a:p>
          <a:p>
            <a:pPr algn="just" fontAlgn="base">
              <a:buNone/>
            </a:pPr>
            <a:r>
              <a:rPr lang="en-US" sz="1800" b="1" dirty="0" smtClean="0"/>
              <a:t>11) Resilience: </a:t>
            </a:r>
            <a:r>
              <a:rPr lang="en-US" sz="1800" dirty="0" smtClean="0"/>
              <a:t>Such material in which the strain energy is stored in the body till the elastic limit only, is called as the resilience. so it is the property of a material to absorb energy and to resist shock and impact loads. This property is essential for spring materials.</a:t>
            </a:r>
          </a:p>
          <a:p>
            <a:pPr algn="just" fontAlgn="base">
              <a:buNone/>
            </a:pPr>
            <a:r>
              <a:rPr lang="en-US" sz="1800" b="1" dirty="0" smtClean="0"/>
              <a:t>12) Proof Resilience: </a:t>
            </a:r>
            <a:r>
              <a:rPr lang="en-US" sz="1800" dirty="0" smtClean="0"/>
              <a:t>How much maximum strain energy stored in material up to the elastic limit is called proof resilience.</a:t>
            </a:r>
          </a:p>
          <a:p>
            <a:pPr fontAlgn="base">
              <a:buNone/>
            </a:pPr>
            <a:r>
              <a:rPr lang="en-US" sz="1800" b="1" dirty="0" smtClean="0"/>
              <a:t>13) Creep: </a:t>
            </a:r>
            <a:r>
              <a:rPr lang="en-US" sz="1800" dirty="0" smtClean="0"/>
              <a:t>When we put the material under constant load, for a long time, at high temperature, then the deformation that happens inside it, is called Creep. Creep is used for examine in designing internal combustion engines, boilers, and turbines.</a:t>
            </a:r>
          </a:p>
          <a:p>
            <a:pPr fontAlgn="base">
              <a:buNone/>
            </a:pPr>
            <a:endParaRPr lang="en-US" sz="1600" dirty="0" smtClean="0"/>
          </a:p>
          <a:p>
            <a:pPr>
              <a:lnSpc>
                <a:spcPct val="125000"/>
              </a:lnSpc>
              <a:spcBef>
                <a:spcPts val="0"/>
              </a:spcBef>
              <a:buNone/>
            </a:pPr>
            <a:r>
              <a:rPr lang="en-US" sz="1600" dirty="0" smtClean="0"/>
              <a:t/>
            </a:r>
            <a:br>
              <a:rPr lang="en-US" sz="1600" dirty="0" smtClean="0"/>
            </a:br>
            <a:endParaRPr lang="en-US" sz="16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US" dirty="0" smtClean="0"/>
              <a:t>	This unit deals with the basic concept of design and understanding of various types of design, design process, general design considerations, concept of tearing, bearing and shearing. It also focuses on Designation of materials according to Indian standards code, basic criteria of selection of material and various mechanical properties of materials that are considered while selecting any material.</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smtClean="0"/>
              <a:t>Machine Design</a:t>
            </a:r>
          </a:p>
          <a:p>
            <a:pPr>
              <a:lnSpc>
                <a:spcPct val="150000"/>
              </a:lnSpc>
            </a:pPr>
            <a:r>
              <a:rPr lang="en-US" dirty="0" smtClean="0"/>
              <a:t>Types of Design</a:t>
            </a:r>
          </a:p>
          <a:p>
            <a:pPr>
              <a:lnSpc>
                <a:spcPct val="150000"/>
              </a:lnSpc>
            </a:pPr>
            <a:r>
              <a:rPr lang="en-US" dirty="0" smtClean="0"/>
              <a:t>Design Procedure</a:t>
            </a:r>
          </a:p>
          <a:p>
            <a:pPr>
              <a:lnSpc>
                <a:spcPct val="150000"/>
              </a:lnSpc>
            </a:pPr>
            <a:r>
              <a:rPr lang="en-US" dirty="0" smtClean="0"/>
              <a:t>Types of Load</a:t>
            </a:r>
          </a:p>
          <a:p>
            <a:pPr>
              <a:lnSpc>
                <a:spcPct val="150000"/>
              </a:lnSpc>
            </a:pPr>
            <a:r>
              <a:rPr lang="en-US" dirty="0" smtClean="0"/>
              <a:t>Selection </a:t>
            </a:r>
            <a:r>
              <a:rPr lang="en-US" dirty="0" smtClean="0"/>
              <a:t>of material</a:t>
            </a:r>
          </a:p>
          <a:p>
            <a:pPr>
              <a:lnSpc>
                <a:spcPct val="150000"/>
              </a:lnSpc>
            </a:pPr>
            <a:r>
              <a:rPr lang="en-US" dirty="0" smtClean="0"/>
              <a:t>Mechanical Properties of materials</a:t>
            </a:r>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pPr>
              <a:buNone/>
            </a:pPr>
            <a:endParaRPr lang="en-US" dirty="0" smtClean="0"/>
          </a:p>
          <a:p>
            <a:pPr>
              <a:buNone/>
            </a:pPr>
            <a:endParaRPr lang="en-US" dirty="0" smtClean="0"/>
          </a:p>
          <a:p>
            <a:endParaRPr lang="en-US" dirty="0" smtClean="0"/>
          </a:p>
          <a:p>
            <a:endParaRPr lang="en-US" dirty="0" smtClean="0"/>
          </a:p>
          <a:p>
            <a:endParaRPr lang="en-US"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smtClean="0"/>
              <a:t>Concurrent </a:t>
            </a:r>
            <a:r>
              <a:rPr lang="en-US" dirty="0" smtClean="0"/>
              <a:t>engineering in </a:t>
            </a:r>
            <a:r>
              <a:rPr lang="en-US" dirty="0" smtClean="0"/>
              <a:t>design</a:t>
            </a:r>
          </a:p>
          <a:p>
            <a:pPr>
              <a:lnSpc>
                <a:spcPct val="150000"/>
              </a:lnSpc>
            </a:pPr>
            <a:r>
              <a:rPr lang="en-US" dirty="0" smtClean="0"/>
              <a:t>Introduction </a:t>
            </a:r>
            <a:r>
              <a:rPr lang="en-US" dirty="0" smtClean="0"/>
              <a:t>to ‘Design for X’ </a:t>
            </a:r>
            <a:endParaRPr lang="en-US" dirty="0" smtClean="0"/>
          </a:p>
          <a:p>
            <a:pPr>
              <a:lnSpc>
                <a:spcPct val="150000"/>
              </a:lnSpc>
            </a:pPr>
            <a:r>
              <a:rPr lang="en-US" dirty="0" smtClean="0"/>
              <a:t>Stress concentration</a:t>
            </a:r>
          </a:p>
          <a:p>
            <a:pPr>
              <a:lnSpc>
                <a:spcPct val="150000"/>
              </a:lnSpc>
            </a:pPr>
            <a:r>
              <a:rPr lang="en-US" dirty="0" smtClean="0"/>
              <a:t>Factor </a:t>
            </a:r>
            <a:r>
              <a:rPr lang="en-US" dirty="0" smtClean="0"/>
              <a:t>of safety </a:t>
            </a:r>
            <a:endParaRPr lang="en-US" dirty="0" smtClean="0"/>
          </a:p>
          <a:p>
            <a:pPr>
              <a:lnSpc>
                <a:spcPct val="150000"/>
              </a:lnSpc>
            </a:pPr>
            <a:r>
              <a:rPr lang="en-US" dirty="0" smtClean="0"/>
              <a:t>Design </a:t>
            </a:r>
            <a:r>
              <a:rPr lang="en-US" dirty="0" smtClean="0"/>
              <a:t>for static </a:t>
            </a:r>
            <a:r>
              <a:rPr lang="en-US" dirty="0" smtClean="0"/>
              <a:t>and </a:t>
            </a:r>
            <a:r>
              <a:rPr lang="en-US" dirty="0" smtClean="0"/>
              <a:t>variable loading </a:t>
            </a:r>
            <a:endParaRPr lang="en-US" dirty="0" smtClean="0"/>
          </a:p>
          <a:p>
            <a:pPr>
              <a:lnSpc>
                <a:spcPct val="150000"/>
              </a:lnSpc>
            </a:pPr>
            <a:r>
              <a:rPr lang="en-US" dirty="0" smtClean="0"/>
              <a:t>Concept </a:t>
            </a:r>
            <a:r>
              <a:rPr lang="en-US" dirty="0" smtClean="0"/>
              <a:t>of fatigue and endurance strength</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Machine Design</a:t>
            </a:r>
            <a:endParaRPr lang="en-IN" b="1" dirty="0"/>
          </a:p>
        </p:txBody>
      </p:sp>
      <p:sp>
        <p:nvSpPr>
          <p:cNvPr id="3" name="Content Placeholder 2"/>
          <p:cNvSpPr>
            <a:spLocks noGrp="1"/>
          </p:cNvSpPr>
          <p:nvPr>
            <p:ph idx="1"/>
          </p:nvPr>
        </p:nvSpPr>
        <p:spPr/>
        <p:txBody>
          <a:bodyPr>
            <a:normAutofit/>
          </a:bodyPr>
          <a:lstStyle/>
          <a:p>
            <a:pPr marL="0" indent="0" algn="just">
              <a:buNone/>
            </a:pPr>
            <a:r>
              <a:rPr lang="en-US" dirty="0" smtClean="0"/>
              <a:t>	Machine design or engineering design, is the process of designing effective parts or components for machinery. It is the study how mechanical components operate in various situations in order to create a reliable system</a:t>
            </a:r>
          </a:p>
          <a:p>
            <a:pPr marL="0" indent="0" algn="just">
              <a:buNone/>
            </a:pPr>
            <a:r>
              <a:rPr lang="en-US" dirty="0" smtClean="0"/>
              <a:t>	The Machine Design helps to understand the designing fundamentals of the most essential and commonly utilized components, elements, parts, and units of several machines.</a:t>
            </a:r>
          </a:p>
          <a:p>
            <a:pPr algn="just">
              <a:lnSpc>
                <a:spcPct val="160000"/>
              </a:lnSpc>
            </a:pPr>
            <a:endParaRPr lang="en-US"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lstStyle/>
          <a:p>
            <a:pPr algn="ctr"/>
            <a:r>
              <a:rPr lang="en-IN" b="1" dirty="0" smtClean="0"/>
              <a:t>Types of Design</a:t>
            </a:r>
            <a:endParaRPr lang="en-IN" b="1" dirty="0"/>
          </a:p>
        </p:txBody>
      </p:sp>
      <p:sp>
        <p:nvSpPr>
          <p:cNvPr id="3" name="Content Placeholder 2"/>
          <p:cNvSpPr>
            <a:spLocks noGrp="1"/>
          </p:cNvSpPr>
          <p:nvPr>
            <p:ph idx="1"/>
          </p:nvPr>
        </p:nvSpPr>
        <p:spPr>
          <a:xfrm>
            <a:off x="609600" y="1066800"/>
            <a:ext cx="10972800" cy="5105401"/>
          </a:xfrm>
        </p:spPr>
        <p:txBody>
          <a:bodyPr>
            <a:noAutofit/>
          </a:bodyPr>
          <a:lstStyle/>
          <a:p>
            <a:pPr algn="just">
              <a:lnSpc>
                <a:spcPct val="150000"/>
              </a:lnSpc>
              <a:buNone/>
            </a:pPr>
            <a:r>
              <a:rPr lang="en-US" sz="1800" b="1" dirty="0" smtClean="0"/>
              <a:t>1. </a:t>
            </a:r>
            <a:r>
              <a:rPr lang="en-US" sz="2000" b="1" i="1" dirty="0" smtClean="0"/>
              <a:t>Adaptive design. </a:t>
            </a:r>
            <a:r>
              <a:rPr lang="en-US" sz="2000" dirty="0" smtClean="0"/>
              <a:t>In most cases, the designer’s work is concerned with adaptation of existing designs. This type of design needs no special knowledge or skill and can be attempted by designers of ordinary technical training. The designer only makes minor alternation or modification in the existing designs of the product.</a:t>
            </a:r>
          </a:p>
          <a:p>
            <a:pPr algn="just">
              <a:lnSpc>
                <a:spcPct val="150000"/>
              </a:lnSpc>
              <a:buNone/>
            </a:pPr>
            <a:r>
              <a:rPr lang="en-US" sz="2000" dirty="0" smtClean="0"/>
              <a:t> </a:t>
            </a:r>
            <a:r>
              <a:rPr lang="en-US" sz="2000" b="1" dirty="0" smtClean="0"/>
              <a:t>2. </a:t>
            </a:r>
            <a:r>
              <a:rPr lang="en-US" sz="2000" b="1" i="1" dirty="0" smtClean="0"/>
              <a:t>Development design. </a:t>
            </a:r>
            <a:r>
              <a:rPr lang="en-US" sz="2000" dirty="0" smtClean="0"/>
              <a:t>This type of design needs considerable scientific training and design ability in order to modify the existing designs into a new idea by adopting a new material or different method of manufacture. In this case, though the designer starts from the existing design, but the final product may differ quite markedly from the original product.</a:t>
            </a:r>
          </a:p>
          <a:p>
            <a:pPr algn="just">
              <a:lnSpc>
                <a:spcPct val="150000"/>
              </a:lnSpc>
              <a:buNone/>
            </a:pPr>
            <a:r>
              <a:rPr lang="en-US" sz="2000" b="1" dirty="0" smtClean="0"/>
              <a:t>3. </a:t>
            </a:r>
            <a:r>
              <a:rPr lang="en-US" sz="2000" b="1" i="1" dirty="0" smtClean="0"/>
              <a:t>New design. </a:t>
            </a:r>
            <a:r>
              <a:rPr lang="en-US" sz="2000" dirty="0" smtClean="0"/>
              <a:t>This type of design needs lot of research, technical ability and creative thinking. Only those designers who have personal qualities of a sufficiently high order can take up the work of a new design.</a:t>
            </a:r>
          </a:p>
          <a:p>
            <a:pPr>
              <a:buNone/>
            </a:pPr>
            <a:r>
              <a:rPr lang="en-US" sz="1800" dirty="0" smtClean="0"/>
              <a:t> </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600" y="609600"/>
            <a:ext cx="10972800" cy="5943599"/>
          </a:xfrm>
        </p:spPr>
        <p:txBody>
          <a:bodyPr>
            <a:normAutofit fontScale="62500" lnSpcReduction="20000"/>
          </a:bodyPr>
          <a:lstStyle/>
          <a:p>
            <a:pPr>
              <a:buNone/>
            </a:pPr>
            <a:r>
              <a:rPr lang="en-US" dirty="0" smtClean="0"/>
              <a:t>The designs, depending upon the methods used, may be classified as follows :</a:t>
            </a:r>
          </a:p>
          <a:p>
            <a:pPr>
              <a:buNone/>
            </a:pPr>
            <a:r>
              <a:rPr lang="en-US" b="1" dirty="0" smtClean="0"/>
              <a:t>	(</a:t>
            </a:r>
            <a:r>
              <a:rPr lang="en-US" b="1" i="1" dirty="0" smtClean="0"/>
              <a:t>a</a:t>
            </a:r>
            <a:r>
              <a:rPr lang="en-US" b="1" dirty="0" smtClean="0"/>
              <a:t>) </a:t>
            </a:r>
            <a:r>
              <a:rPr lang="en-US" b="1" i="1" dirty="0" smtClean="0"/>
              <a:t>Rational design. </a:t>
            </a:r>
            <a:r>
              <a:rPr lang="en-US" dirty="0" smtClean="0"/>
              <a:t>This type of design depends upon mathematical formulae of principle of mechanics.</a:t>
            </a:r>
          </a:p>
          <a:p>
            <a:pPr>
              <a:buNone/>
            </a:pPr>
            <a:r>
              <a:rPr lang="en-US" dirty="0" smtClean="0"/>
              <a:t> </a:t>
            </a:r>
          </a:p>
          <a:p>
            <a:pPr>
              <a:buNone/>
            </a:pPr>
            <a:r>
              <a:rPr lang="en-US" b="1" dirty="0" smtClean="0"/>
              <a:t>	(</a:t>
            </a:r>
            <a:r>
              <a:rPr lang="en-US" b="1" i="1" dirty="0" smtClean="0"/>
              <a:t>b</a:t>
            </a:r>
            <a:r>
              <a:rPr lang="en-US" b="1" dirty="0" smtClean="0"/>
              <a:t>) </a:t>
            </a:r>
            <a:r>
              <a:rPr lang="en-US" b="1" i="1" dirty="0" smtClean="0"/>
              <a:t>Empirical design. </a:t>
            </a:r>
            <a:r>
              <a:rPr lang="en-US" dirty="0" smtClean="0"/>
              <a:t>This type of design depends upon empirical formulae based on the practice and past experience.</a:t>
            </a:r>
          </a:p>
          <a:p>
            <a:pPr>
              <a:buNone/>
            </a:pPr>
            <a:r>
              <a:rPr lang="en-US" dirty="0" smtClean="0"/>
              <a:t> </a:t>
            </a:r>
          </a:p>
          <a:p>
            <a:pPr>
              <a:buNone/>
            </a:pPr>
            <a:r>
              <a:rPr lang="en-US" b="1" dirty="0" smtClean="0"/>
              <a:t>	(</a:t>
            </a:r>
            <a:r>
              <a:rPr lang="en-US" b="1" i="1" dirty="0" smtClean="0"/>
              <a:t>c</a:t>
            </a:r>
            <a:r>
              <a:rPr lang="en-US" b="1" dirty="0" smtClean="0"/>
              <a:t>) </a:t>
            </a:r>
            <a:r>
              <a:rPr lang="en-US" b="1" i="1" dirty="0" smtClean="0"/>
              <a:t>Industrial design. </a:t>
            </a:r>
            <a:r>
              <a:rPr lang="en-US" dirty="0" smtClean="0"/>
              <a:t>This type of design depends upon the production aspects to manufacture any machine component in the industry.</a:t>
            </a:r>
          </a:p>
          <a:p>
            <a:pPr>
              <a:buNone/>
            </a:pPr>
            <a:r>
              <a:rPr lang="en-US" dirty="0" smtClean="0"/>
              <a:t> </a:t>
            </a:r>
          </a:p>
          <a:p>
            <a:pPr>
              <a:buNone/>
            </a:pPr>
            <a:r>
              <a:rPr lang="en-US" b="1" dirty="0" smtClean="0"/>
              <a:t>	(</a:t>
            </a:r>
            <a:r>
              <a:rPr lang="en-US" b="1" i="1" dirty="0" smtClean="0"/>
              <a:t>d</a:t>
            </a:r>
            <a:r>
              <a:rPr lang="en-US" b="1" dirty="0" smtClean="0"/>
              <a:t>) </a:t>
            </a:r>
            <a:r>
              <a:rPr lang="en-US" b="1" i="1" dirty="0" smtClean="0"/>
              <a:t>Optimum design. </a:t>
            </a:r>
            <a:r>
              <a:rPr lang="en-US" dirty="0" smtClean="0"/>
              <a:t>It is the best design for the given objective function under the specified constraints. It may be achieved by minimizing the undesirable effects.</a:t>
            </a:r>
          </a:p>
          <a:p>
            <a:endParaRPr lang="en-US" dirty="0" smtClean="0"/>
          </a:p>
          <a:p>
            <a:pPr>
              <a:buNone/>
            </a:pPr>
            <a:r>
              <a:rPr lang="en-US" b="1" dirty="0" smtClean="0"/>
              <a:t>	(</a:t>
            </a:r>
            <a:r>
              <a:rPr lang="en-US" b="1" i="1" dirty="0" smtClean="0"/>
              <a:t>e</a:t>
            </a:r>
            <a:r>
              <a:rPr lang="en-US" b="1" dirty="0" smtClean="0"/>
              <a:t>) </a:t>
            </a:r>
            <a:r>
              <a:rPr lang="en-US" b="1" i="1" dirty="0" smtClean="0"/>
              <a:t>System design. </a:t>
            </a:r>
            <a:r>
              <a:rPr lang="en-US" dirty="0" smtClean="0"/>
              <a:t>It is the design of any complex mechanical system like a motor car.</a:t>
            </a:r>
          </a:p>
          <a:p>
            <a:endParaRPr lang="en-US" dirty="0" smtClean="0"/>
          </a:p>
          <a:p>
            <a:pPr>
              <a:buNone/>
            </a:pPr>
            <a:r>
              <a:rPr lang="en-US" b="1" dirty="0" smtClean="0"/>
              <a:t>	(</a:t>
            </a:r>
            <a:r>
              <a:rPr lang="en-US" b="1" i="1" dirty="0" smtClean="0"/>
              <a:t>f</a:t>
            </a:r>
            <a:r>
              <a:rPr lang="en-US" b="1" dirty="0" smtClean="0"/>
              <a:t>) </a:t>
            </a:r>
            <a:r>
              <a:rPr lang="en-US" b="1" i="1" dirty="0" smtClean="0"/>
              <a:t>Element design. </a:t>
            </a:r>
            <a:r>
              <a:rPr lang="en-US" dirty="0" smtClean="0"/>
              <a:t>It is the design of any element of the mechanical system like piston, crankshaft, connecting rod, etc.</a:t>
            </a:r>
          </a:p>
          <a:p>
            <a:pPr>
              <a:buNone/>
            </a:pPr>
            <a:r>
              <a:rPr lang="en-US" dirty="0" smtClean="0"/>
              <a:t> </a:t>
            </a:r>
          </a:p>
          <a:p>
            <a:pPr>
              <a:buNone/>
            </a:pPr>
            <a:r>
              <a:rPr lang="en-US" b="1" dirty="0" smtClean="0"/>
              <a:t>	(</a:t>
            </a:r>
            <a:r>
              <a:rPr lang="en-US" b="1" i="1" dirty="0" smtClean="0"/>
              <a:t>g</a:t>
            </a:r>
            <a:r>
              <a:rPr lang="en-US" b="1" dirty="0" smtClean="0"/>
              <a:t>) </a:t>
            </a:r>
            <a:r>
              <a:rPr lang="en-US" b="1" i="1" dirty="0" smtClean="0"/>
              <a:t>Computer aided design. </a:t>
            </a:r>
            <a:r>
              <a:rPr lang="en-US" dirty="0" smtClean="0"/>
              <a:t>This type of design depends upon the use of computer systems to assist in the creation, modification, analysis and optimization of a design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Title 6"/>
          <p:cNvSpPr>
            <a:spLocks noGrp="1"/>
          </p:cNvSpPr>
          <p:nvPr>
            <p:ph type="title"/>
          </p:nvPr>
        </p:nvSpPr>
        <p:spPr/>
        <p:txBody>
          <a:bodyPr/>
          <a:lstStyle/>
          <a:p>
            <a:r>
              <a:rPr lang="en-US" dirty="0" smtClean="0"/>
              <a:t>Design procedure</a:t>
            </a:r>
            <a:endParaRPr lang="en-US" dirty="0"/>
          </a:p>
        </p:txBody>
      </p:sp>
      <p:sp>
        <p:nvSpPr>
          <p:cNvPr id="9" name="Content Placeholder 8"/>
          <p:cNvSpPr>
            <a:spLocks noGrp="1"/>
          </p:cNvSpPr>
          <p:nvPr>
            <p:ph idx="1"/>
          </p:nvPr>
        </p:nvSpPr>
        <p:spPr>
          <a:xfrm>
            <a:off x="609600" y="1371601"/>
            <a:ext cx="10972800" cy="4754566"/>
          </a:xfrm>
        </p:spPr>
        <p:txBody>
          <a:bodyPr>
            <a:normAutofit lnSpcReduction="10000"/>
          </a:bodyPr>
          <a:lstStyle/>
          <a:p>
            <a:pPr marL="514350" indent="-514350" algn="just">
              <a:buFont typeface="+mj-lt"/>
              <a:buAutoNum type="arabicParenR"/>
            </a:pPr>
            <a:r>
              <a:rPr lang="en-US" b="1" dirty="0" smtClean="0"/>
              <a:t>Recognition of need</a:t>
            </a:r>
            <a:r>
              <a:rPr lang="en-US" dirty="0" smtClean="0"/>
              <a:t>. First of all, make a complete statement of the problem, indicating the need, aim or purpose for which the machine is to be designed.</a:t>
            </a:r>
          </a:p>
          <a:p>
            <a:pPr marL="514350" indent="-514350" algn="just">
              <a:buFont typeface="+mj-lt"/>
              <a:buAutoNum type="arabicParenR"/>
            </a:pPr>
            <a:r>
              <a:rPr lang="en-US" b="1" dirty="0" smtClean="0"/>
              <a:t>Synthesis (Mechanisms). </a:t>
            </a:r>
            <a:r>
              <a:rPr lang="en-US" dirty="0" smtClean="0"/>
              <a:t>Select the possible mechanism or group of mechanisms which will give the desired motion.</a:t>
            </a:r>
          </a:p>
          <a:p>
            <a:pPr marL="514350" indent="-514350" algn="just">
              <a:buFont typeface="+mj-lt"/>
              <a:buAutoNum type="arabicParenR"/>
            </a:pPr>
            <a:r>
              <a:rPr lang="en-US" b="1" dirty="0" smtClean="0"/>
              <a:t>Analysis of forces. </a:t>
            </a:r>
            <a:r>
              <a:rPr lang="en-US" dirty="0" smtClean="0"/>
              <a:t>Find the forces acting on each member of the machine and the energy transmitted by each member.</a:t>
            </a:r>
          </a:p>
          <a:p>
            <a:pPr marL="514350" indent="-514350" algn="just">
              <a:buFont typeface="+mj-lt"/>
              <a:buAutoNum type="arabicParenR"/>
            </a:pPr>
            <a:r>
              <a:rPr lang="en-US" b="1" dirty="0" smtClean="0"/>
              <a:t>Material selection. </a:t>
            </a:r>
            <a:r>
              <a:rPr lang="en-US" dirty="0" smtClean="0"/>
              <a:t>Select the material best suited for each member of the machine.</a:t>
            </a: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9" name="Content Placeholder 8"/>
          <p:cNvSpPr>
            <a:spLocks noGrp="1"/>
          </p:cNvSpPr>
          <p:nvPr>
            <p:ph idx="1"/>
          </p:nvPr>
        </p:nvSpPr>
        <p:spPr>
          <a:xfrm>
            <a:off x="609600" y="1066801"/>
            <a:ext cx="10972800" cy="5059366"/>
          </a:xfrm>
        </p:spPr>
        <p:txBody>
          <a:bodyPr>
            <a:normAutofit fontScale="85000" lnSpcReduction="20000"/>
          </a:bodyPr>
          <a:lstStyle/>
          <a:p>
            <a:pPr marL="514350" indent="-514350" algn="just">
              <a:buNone/>
            </a:pPr>
            <a:r>
              <a:rPr lang="en-US" b="1" dirty="0" smtClean="0"/>
              <a:t>5)	Design of elements (Size and Stresses). </a:t>
            </a:r>
            <a:r>
              <a:rPr lang="en-US" dirty="0" smtClean="0"/>
              <a:t>Find the size of each member of the machine by considering the force acting on the member and the permissible stresses for the material used. It should be kept in mind that each member should not deflect or deform than the permissible limit.</a:t>
            </a:r>
          </a:p>
          <a:p>
            <a:pPr marL="514350" indent="-514350" algn="just">
              <a:buNone/>
            </a:pPr>
            <a:r>
              <a:rPr lang="en-US" b="1" dirty="0" smtClean="0"/>
              <a:t>6)	Modification. </a:t>
            </a:r>
            <a:r>
              <a:rPr lang="en-US" dirty="0" smtClean="0"/>
              <a:t>Modify the size of the member to agree with the past experience and judgment to facilitate manufacture. The modification may also be necessary by consideration of manufacturing to reduce overall cost.</a:t>
            </a:r>
          </a:p>
          <a:p>
            <a:pPr marL="514350" indent="-514350" algn="just">
              <a:buNone/>
            </a:pPr>
            <a:r>
              <a:rPr lang="en-US" b="1" dirty="0" smtClean="0"/>
              <a:t>7)	Detailed drawing. </a:t>
            </a:r>
            <a:r>
              <a:rPr lang="en-US" dirty="0" smtClean="0"/>
              <a:t>Draw the detailed drawing of each component and the assembly of the machine with complete specification for the manufacturing processes suggested.</a:t>
            </a:r>
          </a:p>
          <a:p>
            <a:pPr marL="514350" indent="-514350" algn="just">
              <a:buNone/>
            </a:pPr>
            <a:r>
              <a:rPr lang="en-US" b="1" dirty="0" smtClean="0"/>
              <a:t>8)	Production. </a:t>
            </a:r>
            <a:r>
              <a:rPr lang="en-US" dirty="0" smtClean="0"/>
              <a:t>The component, as per the drawing, is manufactured in the workshop</a:t>
            </a:r>
            <a:endParaRPr lang="en-US" dirty="0"/>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Title 6"/>
          <p:cNvSpPr>
            <a:spLocks noGrp="1"/>
          </p:cNvSpPr>
          <p:nvPr>
            <p:ph type="title"/>
          </p:nvPr>
        </p:nvSpPr>
        <p:spPr/>
        <p:txBody>
          <a:bodyPr/>
          <a:lstStyle/>
          <a:p>
            <a:r>
              <a:rPr lang="en-US" dirty="0" smtClean="0"/>
              <a:t>Types of Load</a:t>
            </a:r>
            <a:endParaRPr lang="en-US" dirty="0"/>
          </a:p>
        </p:txBody>
      </p:sp>
      <p:pic>
        <p:nvPicPr>
          <p:cNvPr id="1026" name="Picture 2"/>
          <p:cNvPicPr>
            <a:picLocks noGrp="1" noChangeAspect="1" noChangeArrowheads="1"/>
          </p:cNvPicPr>
          <p:nvPr>
            <p:ph idx="1"/>
          </p:nvPr>
        </p:nvPicPr>
        <p:blipFill>
          <a:blip r:embed="rId3"/>
          <a:srcRect/>
          <a:stretch>
            <a:fillRect/>
          </a:stretch>
        </p:blipFill>
        <p:spPr bwMode="auto">
          <a:xfrm>
            <a:off x="990600" y="1447800"/>
            <a:ext cx="9753600" cy="4678363"/>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ChangeAspect="1" noChangeArrowheads="1"/>
          </p:cNvPicPr>
          <p:nvPr/>
        </p:nvPicPr>
        <p:blipFill>
          <a:blip r:embed="rId3"/>
          <a:srcRect/>
          <a:stretch>
            <a:fillRect/>
          </a:stretch>
        </p:blipFill>
        <p:spPr bwMode="auto">
          <a:xfrm>
            <a:off x="609600" y="1066800"/>
            <a:ext cx="10820400" cy="5214938"/>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1837</TotalTime>
  <Words>973</Words>
  <Application>Microsoft Office PowerPoint</Application>
  <PresentationFormat>Custom</PresentationFormat>
  <Paragraphs>148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Design of machine Elements– I; BTME 3501    </vt:lpstr>
      <vt:lpstr>Topic Discussed</vt:lpstr>
      <vt:lpstr>Machine Design</vt:lpstr>
      <vt:lpstr>Types of Design</vt:lpstr>
      <vt:lpstr>Slide 5</vt:lpstr>
      <vt:lpstr>Design procedure</vt:lpstr>
      <vt:lpstr>Slide 7</vt:lpstr>
      <vt:lpstr>Types of Load</vt:lpstr>
      <vt:lpstr>Slide 9</vt:lpstr>
      <vt:lpstr>Standardization</vt:lpstr>
      <vt:lpstr>Steel </vt:lpstr>
      <vt:lpstr>Slide 12</vt:lpstr>
      <vt:lpstr>Designation of Plain Carbon Steels</vt:lpstr>
      <vt:lpstr>Selection of Material</vt:lpstr>
      <vt:lpstr>Mechanical properties of Material</vt:lpstr>
      <vt:lpstr>Slide 16</vt:lpstr>
      <vt:lpstr>Slide 17</vt:lpstr>
      <vt:lpstr>Slide 18</vt:lpstr>
      <vt:lpstr>Summary</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RIMT</cp:lastModifiedBy>
  <cp:revision>635</cp:revision>
  <dcterms:created xsi:type="dcterms:W3CDTF">2020-11-12T04:35:12Z</dcterms:created>
  <dcterms:modified xsi:type="dcterms:W3CDTF">2023-08-03T05:52:54Z</dcterms:modified>
</cp:coreProperties>
</file>