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2" r:id="rId3"/>
    <p:sldId id="355" r:id="rId4"/>
    <p:sldId id="377" r:id="rId5"/>
    <p:sldId id="365" r:id="rId6"/>
    <p:sldId id="376" r:id="rId7"/>
    <p:sldId id="364" r:id="rId8"/>
    <p:sldId id="394" r:id="rId9"/>
    <p:sldId id="392" r:id="rId10"/>
    <p:sldId id="363" r:id="rId11"/>
    <p:sldId id="393" r:id="rId12"/>
    <p:sldId id="391" r:id="rId13"/>
    <p:sldId id="390" r:id="rId14"/>
    <p:sldId id="389" r:id="rId15"/>
    <p:sldId id="388" r:id="rId16"/>
    <p:sldId id="395" r:id="rId17"/>
    <p:sldId id="386" r:id="rId18"/>
    <p:sldId id="344" r:id="rId19"/>
    <p:sldId id="34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41"/>
    <p:restoredTop sz="94729"/>
  </p:normalViewPr>
  <p:slideViewPr>
    <p:cSldViewPr>
      <p:cViewPr>
        <p:scale>
          <a:sx n="60" d="100"/>
          <a:sy n="60" d="100"/>
        </p:scale>
        <p:origin x="-912"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8/3/2023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Theory of Machine – I; BMEC 2302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772400" y="3733800"/>
            <a:ext cx="3200400" cy="19812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800" b="1" dirty="0" smtClean="0">
                <a:latin typeface="Times New Roman" pitchFamily="18" charset="0"/>
                <a:cs typeface="Times New Roman" pitchFamily="18" charset="0"/>
              </a:rPr>
              <a:t>Prepared </a:t>
            </a:r>
            <a:r>
              <a:rPr lang="en-IN" sz="4800" b="1" dirty="0">
                <a:latin typeface="Times New Roman" pitchFamily="18" charset="0"/>
                <a:cs typeface="Times New Roman" pitchFamily="18" charset="0"/>
              </a:rPr>
              <a:t>by:</a:t>
            </a: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err="1" smtClean="0">
                <a:latin typeface="Times New Roman" pitchFamily="18" charset="0"/>
                <a:cs typeface="Times New Roman" pitchFamily="18" charset="0"/>
              </a:rPr>
              <a:t>Er</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Gaurav</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Bansal</a:t>
            </a:r>
            <a:endParaRPr lang="en-US" b="1" dirty="0" smtClean="0">
              <a:latin typeface="Times New Roman" pitchFamily="18" charset="0"/>
              <a:cs typeface="Times New Roman" pitchFamily="18" charset="0"/>
            </a:endParaRPr>
          </a:p>
          <a:p>
            <a:pPr algn="l">
              <a:lnSpc>
                <a:spcPct val="170000"/>
              </a:lnSpc>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990600" y="2590800"/>
            <a:ext cx="62484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Times New Roman" pitchFamily="18" charset="0"/>
                <a:cs typeface="Times New Roman" pitchFamily="18" charset="0"/>
              </a:rPr>
              <a:t>Course Name</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B.Tech</a:t>
            </a:r>
            <a:r>
              <a:rPr lang="en-US" sz="9600" dirty="0" smtClean="0">
                <a:latin typeface="Times New Roman" pitchFamily="18" charset="0"/>
                <a:cs typeface="Times New Roman" pitchFamily="18" charset="0"/>
              </a:rPr>
              <a:t> (Mechanical Engineering)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Ackermann Steering Mechanism</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b="1" dirty="0" smtClean="0"/>
              <a:t>Ackermann Steering</a:t>
            </a:r>
            <a:r>
              <a:rPr lang="en-US" dirty="0" smtClean="0"/>
              <a:t> is another type of mechanism that have </a:t>
            </a:r>
            <a:r>
              <a:rPr lang="en-US" b="1" dirty="0" smtClean="0"/>
              <a:t>turning pairs</a:t>
            </a:r>
            <a:r>
              <a:rPr lang="en-US" dirty="0" smtClean="0"/>
              <a:t> and</a:t>
            </a:r>
            <a:r>
              <a:rPr lang="en-US" b="1" dirty="0" smtClean="0"/>
              <a:t> no sliding pairs</a:t>
            </a:r>
            <a:r>
              <a:rPr lang="en-US" dirty="0" smtClean="0"/>
              <a:t> as like Davis Steering; due to this turning pairs, the Ackermann Steering requires </a:t>
            </a:r>
            <a:r>
              <a:rPr lang="en-US" b="1" dirty="0" smtClean="0"/>
              <a:t>less effort</a:t>
            </a:r>
            <a:r>
              <a:rPr lang="en-US" dirty="0" smtClean="0"/>
              <a:t> compared to Davis Mechanism.</a:t>
            </a:r>
          </a:p>
          <a:p>
            <a:pPr algn="just"/>
            <a:r>
              <a:rPr lang="en-US" dirty="0" smtClean="0"/>
              <a:t>In this type of mechanism, the fundamental equation can be satisfied only at </a:t>
            </a:r>
            <a:r>
              <a:rPr lang="en-US" b="1" dirty="0" smtClean="0"/>
              <a:t>3 positions </a:t>
            </a:r>
            <a:r>
              <a:rPr lang="en-US" dirty="0" smtClean="0"/>
              <a:t>of the Automobile. The three positions are as follows;</a:t>
            </a:r>
          </a:p>
          <a:p>
            <a:pPr marL="514350" indent="-514350">
              <a:buFont typeface="+mj-lt"/>
              <a:buAutoNum type="alphaLcParenR"/>
            </a:pPr>
            <a:r>
              <a:rPr lang="en-US" dirty="0" smtClean="0"/>
              <a:t>While the vehicle moves along a </a:t>
            </a:r>
            <a:r>
              <a:rPr lang="en-US" b="1" dirty="0" smtClean="0"/>
              <a:t>straight path</a:t>
            </a:r>
            <a:r>
              <a:rPr lang="en-US" dirty="0" smtClean="0"/>
              <a:t>.</a:t>
            </a:r>
          </a:p>
          <a:p>
            <a:pPr marL="514350" indent="-514350">
              <a:buFont typeface="+mj-lt"/>
              <a:buAutoNum type="alphaLcParenR"/>
            </a:pPr>
            <a:r>
              <a:rPr lang="en-US" dirty="0" smtClean="0"/>
              <a:t>While the vehicle is steering to the </a:t>
            </a:r>
            <a:r>
              <a:rPr lang="en-US" b="1" dirty="0" smtClean="0"/>
              <a:t>left</a:t>
            </a:r>
            <a:r>
              <a:rPr lang="en-US" dirty="0" smtClean="0"/>
              <a:t> at a correct angle.</a:t>
            </a:r>
          </a:p>
          <a:p>
            <a:pPr marL="514350" indent="-514350">
              <a:buFont typeface="+mj-lt"/>
              <a:buAutoNum type="alphaLcParenR"/>
            </a:pPr>
            <a:r>
              <a:rPr lang="en-US" dirty="0" smtClean="0"/>
              <a:t>While the vehicle is steering to the </a:t>
            </a:r>
            <a:r>
              <a:rPr lang="en-US" b="1" dirty="0" smtClean="0"/>
              <a:t>right</a:t>
            </a:r>
            <a:r>
              <a:rPr lang="en-US" dirty="0" smtClean="0"/>
              <a:t> correct angle.</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Ackermann Steering Mechanism</a:t>
            </a:r>
            <a:endParaRPr lang="en-US"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4098" name="Picture 2"/>
          <p:cNvPicPr>
            <a:picLocks noGrp="1" noChangeAspect="1" noChangeArrowheads="1"/>
          </p:cNvPicPr>
          <p:nvPr>
            <p:ph sz="half" idx="1"/>
          </p:nvPr>
        </p:nvPicPr>
        <p:blipFill>
          <a:blip r:embed="rId3"/>
          <a:srcRect/>
          <a:stretch>
            <a:fillRect/>
          </a:stretch>
        </p:blipFill>
        <p:spPr bwMode="auto">
          <a:xfrm>
            <a:off x="1143000" y="1600200"/>
            <a:ext cx="4480783" cy="3810000"/>
          </a:xfrm>
          <a:prstGeom prst="rect">
            <a:avLst/>
          </a:prstGeom>
          <a:noFill/>
          <a:ln w="9525">
            <a:noFill/>
            <a:miter lim="800000"/>
            <a:headEnd/>
            <a:tailEnd/>
          </a:ln>
          <a:effectLst/>
        </p:spPr>
      </p:pic>
      <p:pic>
        <p:nvPicPr>
          <p:cNvPr id="4099" name="Picture 3"/>
          <p:cNvPicPr>
            <a:picLocks noGrp="1" noChangeAspect="1" noChangeArrowheads="1"/>
          </p:cNvPicPr>
          <p:nvPr>
            <p:ph sz="half" idx="2"/>
          </p:nvPr>
        </p:nvPicPr>
        <p:blipFill>
          <a:blip r:embed="rId4"/>
          <a:srcRect/>
          <a:stretch>
            <a:fillRect/>
          </a:stretch>
        </p:blipFill>
        <p:spPr bwMode="auto">
          <a:xfrm>
            <a:off x="6400800" y="1600200"/>
            <a:ext cx="4419600" cy="3657600"/>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Ackermann Steering Mechanism</a:t>
            </a:r>
            <a:endParaRPr lang="en-IN" b="1" dirty="0"/>
          </a:p>
        </p:txBody>
      </p:sp>
      <p:sp>
        <p:nvSpPr>
          <p:cNvPr id="7" name="Content Placeholder 6"/>
          <p:cNvSpPr>
            <a:spLocks noGrp="1"/>
          </p:cNvSpPr>
          <p:nvPr>
            <p:ph sz="half" idx="1"/>
          </p:nvPr>
        </p:nvSpPr>
        <p:spPr>
          <a:xfrm>
            <a:off x="609600" y="1600203"/>
            <a:ext cx="10439400" cy="4267197"/>
          </a:xfrm>
        </p:spPr>
        <p:txBody>
          <a:bodyPr/>
          <a:lstStyle/>
          <a:p>
            <a:r>
              <a:rPr lang="en-US" i="1" dirty="0" smtClean="0"/>
              <a:t>The mathematical equation of this mechanism is given as :</a:t>
            </a:r>
          </a:p>
          <a:p>
            <a:endParaRPr lang="en-US" i="1" dirty="0" smtClean="0"/>
          </a:p>
          <a:p>
            <a:endParaRPr lang="en-US" i="1" dirty="0" smtClean="0"/>
          </a:p>
          <a:p>
            <a:pPr>
              <a:buNone/>
            </a:pPr>
            <a:endParaRPr lang="en-US" b="1" i="1" dirty="0" smtClean="0"/>
          </a:p>
          <a:p>
            <a:pPr>
              <a:buNone/>
            </a:pPr>
            <a:endParaRPr lang="en-US" b="1" dirty="0" smtClean="0"/>
          </a:p>
          <a:p>
            <a:pPr>
              <a:buNone/>
            </a:pPr>
            <a:r>
              <a:rPr lang="en-US" b="1" dirty="0" smtClean="0"/>
              <a:t>The advantages of Ackermann Steering Mechanism are:</a:t>
            </a:r>
          </a:p>
          <a:p>
            <a:r>
              <a:rPr lang="en-US" dirty="0" smtClean="0"/>
              <a:t>Due to its turning pairs, it requires </a:t>
            </a:r>
            <a:r>
              <a:rPr lang="en-US" b="1" dirty="0" smtClean="0"/>
              <a:t>less effort</a:t>
            </a:r>
            <a:r>
              <a:rPr lang="en-US" dirty="0" smtClean="0"/>
              <a:t> to operate.</a:t>
            </a:r>
          </a:p>
          <a:p>
            <a:r>
              <a:rPr lang="en-US" dirty="0" smtClean="0"/>
              <a:t>Ackermann acquires </a:t>
            </a:r>
            <a:r>
              <a:rPr lang="en-US" b="1" dirty="0" smtClean="0"/>
              <a:t>less wear</a:t>
            </a:r>
            <a:r>
              <a:rPr lang="en-US" dirty="0" smtClean="0"/>
              <a:t> and </a:t>
            </a:r>
            <a:r>
              <a:rPr lang="en-US" b="1" dirty="0" smtClean="0"/>
              <a:t>tear</a:t>
            </a:r>
            <a:r>
              <a:rPr lang="en-US" dirty="0" smtClean="0"/>
              <a:t> problems.</a:t>
            </a:r>
          </a:p>
          <a:p>
            <a:endParaRPr lang="en-US" dirty="0" smtClean="0"/>
          </a:p>
          <a:p>
            <a:endParaRPr lang="en-US"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4" name="Picture 2"/>
          <p:cNvPicPr>
            <a:picLocks noGrp="1" noChangeAspect="1" noChangeArrowheads="1"/>
          </p:cNvPicPr>
          <p:nvPr>
            <p:ph sz="half" idx="2"/>
          </p:nvPr>
        </p:nvPicPr>
        <p:blipFill>
          <a:blip r:embed="rId3"/>
          <a:srcRect/>
          <a:stretch>
            <a:fillRect/>
          </a:stretch>
        </p:blipFill>
        <p:spPr bwMode="auto">
          <a:xfrm>
            <a:off x="3429000" y="2438400"/>
            <a:ext cx="4495800" cy="1447800"/>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Pantograph Mechanism</a:t>
            </a:r>
            <a:endParaRPr lang="en-IN" b="1" dirty="0"/>
          </a:p>
        </p:txBody>
      </p:sp>
      <p:sp>
        <p:nvSpPr>
          <p:cNvPr id="3" name="Content Placeholder 2"/>
          <p:cNvSpPr>
            <a:spLocks noGrp="1"/>
          </p:cNvSpPr>
          <p:nvPr>
            <p:ph idx="1"/>
          </p:nvPr>
        </p:nvSpPr>
        <p:spPr>
          <a:xfrm>
            <a:off x="609600" y="1600200"/>
            <a:ext cx="10972800" cy="4525963"/>
          </a:xfrm>
        </p:spPr>
        <p:txBody>
          <a:bodyPr>
            <a:normAutofit/>
          </a:bodyPr>
          <a:lstStyle/>
          <a:p>
            <a:pPr algn="just"/>
            <a:r>
              <a:rPr lang="en-US" dirty="0" smtClean="0"/>
              <a:t>A </a:t>
            </a:r>
            <a:r>
              <a:rPr lang="en-US" b="1" dirty="0" smtClean="0"/>
              <a:t>pantograph</a:t>
            </a:r>
            <a:r>
              <a:rPr lang="en-US" dirty="0" smtClean="0"/>
              <a:t> is a mechanical linkage connected in a manner based on parallelogram so that the movement of one pen, in tracing an image, produces identical movements in a second pen. </a:t>
            </a:r>
          </a:p>
          <a:p>
            <a:pPr algn="just"/>
            <a:r>
              <a:rPr lang="en-US" dirty="0" smtClean="0"/>
              <a:t>If a line drawing is traced by the first point, an identical, enlarged, or miniaturized copy will be drawn by a pen fixed to the other</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Pantograph</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6146" name="Picture 2"/>
          <p:cNvPicPr>
            <a:picLocks noGrp="1" noChangeAspect="1" noChangeArrowheads="1"/>
          </p:cNvPicPr>
          <p:nvPr>
            <p:ph idx="1"/>
          </p:nvPr>
        </p:nvPicPr>
        <p:blipFill>
          <a:blip r:embed="rId3"/>
          <a:srcRect/>
          <a:stretch>
            <a:fillRect/>
          </a:stretch>
        </p:blipFill>
        <p:spPr bwMode="auto">
          <a:xfrm>
            <a:off x="2133600" y="1705769"/>
            <a:ext cx="7315200" cy="3628231"/>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Straight-line mechanism</a:t>
            </a:r>
            <a:endParaRPr lang="en-IN" b="1" dirty="0"/>
          </a:p>
        </p:txBody>
      </p:sp>
      <p:sp>
        <p:nvSpPr>
          <p:cNvPr id="11" name="Content Placeholder 10"/>
          <p:cNvSpPr>
            <a:spLocks noGrp="1"/>
          </p:cNvSpPr>
          <p:nvPr>
            <p:ph idx="1"/>
          </p:nvPr>
        </p:nvSpPr>
        <p:spPr/>
        <p:txBody>
          <a:bodyPr/>
          <a:lstStyle/>
          <a:p>
            <a:pPr algn="just">
              <a:lnSpc>
                <a:spcPct val="150000"/>
              </a:lnSpc>
            </a:pPr>
            <a:r>
              <a:rPr lang="en-US" dirty="0" smtClean="0"/>
              <a:t>A </a:t>
            </a:r>
            <a:r>
              <a:rPr lang="en-US" b="1" dirty="0" smtClean="0"/>
              <a:t>straight-line mechanism</a:t>
            </a:r>
            <a:r>
              <a:rPr lang="en-US" dirty="0" smtClean="0"/>
              <a:t> is a mechanism that converts any type of rotary or angular motion to perfect or near-perfect straight-line motion, or </a:t>
            </a:r>
            <a:r>
              <a:rPr lang="en-US" i="1" dirty="0" smtClean="0"/>
              <a:t>vice versa</a:t>
            </a:r>
            <a:r>
              <a:rPr lang="en-US" dirty="0" smtClean="0"/>
              <a:t>. Straight-line motion is linear motion of definite length or "stroke", every forward stroke being followed by a return stroke, giving reciprocating motion. </a:t>
            </a:r>
            <a:endParaRPr lang="en-US"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Straight-line mechanism</a:t>
            </a:r>
            <a:endParaRPr lang="en-IN"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 name="Content Placeholder 2"/>
          <p:cNvPicPr>
            <a:picLocks noGrp="1" noChangeAspect="1" noChangeArrowheads="1"/>
          </p:cNvPicPr>
          <p:nvPr>
            <p:ph idx="1"/>
          </p:nvPr>
        </p:nvPicPr>
        <p:blipFill>
          <a:blip r:embed="rId3"/>
          <a:srcRect/>
          <a:stretch>
            <a:fillRect/>
          </a:stretch>
        </p:blipFill>
        <p:spPr bwMode="auto">
          <a:xfrm>
            <a:off x="1524000" y="1600200"/>
            <a:ext cx="8075971" cy="4525963"/>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Higher Pair</a:t>
            </a:r>
            <a:endParaRPr lang="en-US" dirty="0" smtClean="0"/>
          </a:p>
        </p:txBody>
      </p:sp>
      <p:sp>
        <p:nvSpPr>
          <p:cNvPr id="3" name="Content Placeholder 2"/>
          <p:cNvSpPr>
            <a:spLocks noGrp="1"/>
          </p:cNvSpPr>
          <p:nvPr>
            <p:ph idx="1"/>
          </p:nvPr>
        </p:nvSpPr>
        <p:spPr>
          <a:xfrm>
            <a:off x="609600" y="1219201"/>
            <a:ext cx="10972800" cy="4906966"/>
          </a:xfrm>
        </p:spPr>
        <p:txBody>
          <a:bodyPr>
            <a:normAutofit/>
          </a:bodyPr>
          <a:lstStyle/>
          <a:p>
            <a:pPr algn="just"/>
            <a:r>
              <a:rPr lang="en-US" dirty="0" smtClean="0"/>
              <a:t>When the two elements of a pair are having line contact or point contact with each other. </a:t>
            </a:r>
          </a:p>
          <a:p>
            <a:pPr algn="just"/>
            <a:r>
              <a:rPr lang="en-US" dirty="0" smtClean="0"/>
              <a:t>At the time, when relative motion takes place and the motion between the two elements is partly turning, sliding then the pair is known as the higher pair</a:t>
            </a:r>
          </a:p>
          <a:p>
            <a:pPr algn="just"/>
            <a:r>
              <a:rPr lang="en-US" dirty="0" smtClean="0"/>
              <a:t>A pair of toothed gearing, belt and rope drives, ball and roller bearings and cam and follower are the examples of higher pairs.</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p:txBody>
          <a:bodyPr>
            <a:normAutofit/>
          </a:bodyPr>
          <a:lstStyle/>
          <a:p>
            <a:pPr marL="0" indent="0" algn="just">
              <a:buNone/>
            </a:pPr>
            <a:r>
              <a:rPr lang="en-US" dirty="0" smtClean="0"/>
              <a:t>	The chapter on "Lower and Higher Pair" in the theory of machines explores the concept of pairs in mechanical systems. It discusses the characteristics, advantages, and applications of both types of pairs. The chapter serves as a comprehensive </a:t>
            </a:r>
            <a:r>
              <a:rPr lang="en-US" smtClean="0"/>
              <a:t>introduction in understanding </a:t>
            </a:r>
            <a:r>
              <a:rPr lang="en-US" dirty="0" smtClean="0"/>
              <a:t>type of steering mechanisms and lays the groundwork for further exploration in the field of engineering and technology.</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a:bodyPr>
          <a:lstStyle/>
          <a:p>
            <a:r>
              <a:rPr lang="en-US" dirty="0" smtClean="0"/>
              <a:t>Power Transmission</a:t>
            </a:r>
          </a:p>
          <a:p>
            <a:r>
              <a:rPr lang="en-US" dirty="0" smtClean="0"/>
              <a:t>Belt Drives</a:t>
            </a:r>
          </a:p>
          <a:p>
            <a:r>
              <a:rPr lang="en-US" dirty="0" smtClean="0"/>
              <a:t>Material of Belts</a:t>
            </a:r>
          </a:p>
          <a:p>
            <a:r>
              <a:rPr lang="en-US" dirty="0" smtClean="0"/>
              <a:t>Flat belt drives</a:t>
            </a:r>
          </a:p>
          <a:p>
            <a:r>
              <a:rPr lang="en-US" dirty="0" smtClean="0"/>
              <a:t>Types of Flat belt drives</a:t>
            </a:r>
          </a:p>
          <a:p>
            <a:r>
              <a:rPr lang="en-US" dirty="0" smtClean="0"/>
              <a:t>Crowning of Pulley</a:t>
            </a:r>
          </a:p>
          <a:p>
            <a:r>
              <a:rPr lang="en-US" smtClean="0"/>
              <a:t>Centrifugal Tension</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r>
              <a:rPr lang="en-US" dirty="0" smtClean="0"/>
              <a:t>Universal Joint</a:t>
            </a:r>
          </a:p>
          <a:p>
            <a:r>
              <a:rPr lang="en-US" dirty="0" smtClean="0"/>
              <a:t>Steering Mechanism</a:t>
            </a:r>
          </a:p>
          <a:p>
            <a:r>
              <a:rPr lang="en-US" dirty="0" smtClean="0"/>
              <a:t>Davis Steering Mechanism</a:t>
            </a:r>
          </a:p>
          <a:p>
            <a:r>
              <a:rPr lang="en-US" dirty="0" smtClean="0"/>
              <a:t>Ackermann Steering mechanism</a:t>
            </a:r>
          </a:p>
          <a:p>
            <a:r>
              <a:rPr lang="en-US" dirty="0" smtClean="0"/>
              <a:t>Pantograph</a:t>
            </a:r>
          </a:p>
          <a:p>
            <a:r>
              <a:rPr lang="en-US" dirty="0" smtClean="0"/>
              <a:t>Straight line mechanism</a:t>
            </a:r>
          </a:p>
          <a:p>
            <a:r>
              <a:rPr lang="en-US" dirty="0" smtClean="0"/>
              <a:t>Higher pairs</a:t>
            </a:r>
          </a:p>
          <a:p>
            <a:endParaRPr lang="en-US" dirty="0" smtClean="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Universal Joint</a:t>
            </a:r>
            <a:endParaRPr lang="en-IN" b="1" dirty="0"/>
          </a:p>
        </p:txBody>
      </p:sp>
      <p:sp>
        <p:nvSpPr>
          <p:cNvPr id="3" name="Content Placeholder 2"/>
          <p:cNvSpPr>
            <a:spLocks noGrp="1"/>
          </p:cNvSpPr>
          <p:nvPr>
            <p:ph idx="1"/>
          </p:nvPr>
        </p:nvSpPr>
        <p:spPr/>
        <p:txBody>
          <a:bodyPr>
            <a:normAutofit fontScale="92500" lnSpcReduction="20000"/>
          </a:bodyPr>
          <a:lstStyle/>
          <a:p>
            <a:pPr fontAlgn="base"/>
            <a:endParaRPr lang="en-US" dirty="0" smtClean="0"/>
          </a:p>
          <a:p>
            <a:pPr algn="just"/>
            <a:r>
              <a:rPr lang="en-US" dirty="0" smtClean="0"/>
              <a:t>The universal joint is a kinematic pair that articulate three rigid links by means of revolute joints.</a:t>
            </a:r>
          </a:p>
          <a:p>
            <a:pPr algn="just"/>
            <a:r>
              <a:rPr lang="en-US" dirty="0" smtClean="0"/>
              <a:t> It is a joint or coupling connecting rigid shafts whose axes are inclined to each other. </a:t>
            </a:r>
          </a:p>
          <a:p>
            <a:pPr algn="just"/>
            <a:r>
              <a:rPr lang="en-US" dirty="0" smtClean="0"/>
              <a:t>The mechanism is used to transmit rotary motion in which the axes of rotation may have certain inclinations.</a:t>
            </a:r>
          </a:p>
          <a:p>
            <a:pPr algn="just"/>
            <a:r>
              <a:rPr lang="en-US" dirty="0" smtClean="0"/>
              <a:t>The Universal Joint block represents a rotational coupling between two driveline shafts. The coupling transfers torque between the shafts so they spin as a unit under an applied load.</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Steering Mechanism</a:t>
            </a:r>
            <a:endParaRPr lang="en-IN" b="1" dirty="0"/>
          </a:p>
        </p:txBody>
      </p:sp>
      <p:sp>
        <p:nvSpPr>
          <p:cNvPr id="3" name="Content Placeholder 2"/>
          <p:cNvSpPr>
            <a:spLocks noGrp="1"/>
          </p:cNvSpPr>
          <p:nvPr>
            <p:ph idx="1"/>
          </p:nvPr>
        </p:nvSpPr>
        <p:spPr>
          <a:xfrm>
            <a:off x="304800" y="1600203"/>
            <a:ext cx="11506200" cy="4525963"/>
          </a:xfrm>
        </p:spPr>
        <p:txBody>
          <a:bodyPr>
            <a:normAutofit fontScale="92500" lnSpcReduction="10000"/>
          </a:bodyPr>
          <a:lstStyle/>
          <a:p>
            <a:pPr fontAlgn="base"/>
            <a:endParaRPr lang="en-US" dirty="0" smtClean="0"/>
          </a:p>
          <a:p>
            <a:pPr algn="just"/>
            <a:r>
              <a:rPr lang="en-US" b="1" dirty="0" smtClean="0"/>
              <a:t>Steering Mechanism</a:t>
            </a:r>
            <a:r>
              <a:rPr lang="en-US" dirty="0" smtClean="0"/>
              <a:t> is the combination of the links and pairs that results in the moments and responsible for changing the directions of a vehicle. Steering is the guiding system of the machine or automobile to achieve required direction or to turn the automobile to the required side. </a:t>
            </a:r>
          </a:p>
          <a:p>
            <a:pPr algn="just"/>
            <a:r>
              <a:rPr lang="en-US" dirty="0" smtClean="0"/>
              <a:t>While turning, the front wheel of the respective side, turns with a greater angle than the wheel of the other side. In order to avoid skids, the front wheels must turn about the same Instantaneous Center “I” which lies on the axis of the back axle.</a:t>
            </a:r>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Instantaneous Centre?</a:t>
            </a:r>
          </a:p>
        </p:txBody>
      </p:sp>
      <p:sp>
        <p:nvSpPr>
          <p:cNvPr id="3" name="Content Placeholder 2"/>
          <p:cNvSpPr>
            <a:spLocks noGrp="1"/>
          </p:cNvSpPr>
          <p:nvPr>
            <p:ph idx="1"/>
          </p:nvPr>
        </p:nvSpPr>
        <p:spPr/>
        <p:txBody>
          <a:bodyPr>
            <a:normAutofit/>
          </a:bodyPr>
          <a:lstStyle/>
          <a:p>
            <a:pPr fontAlgn="base">
              <a:buNone/>
            </a:pPr>
            <a:endParaRPr lang="en-US" sz="2400" dirty="0" smtClean="0"/>
          </a:p>
          <a:p>
            <a:pPr algn="just"/>
            <a:r>
              <a:rPr lang="en-US" b="1" dirty="0" smtClean="0"/>
              <a:t>Instantaneous center</a:t>
            </a:r>
            <a:r>
              <a:rPr lang="en-US" dirty="0" smtClean="0"/>
              <a:t> is defined as the center where the translation and rotation of all mechanism or links lies. In the above image, we can observe that the instantaneous center lies at the back axle axis.</a:t>
            </a:r>
          </a:p>
          <a:p>
            <a:pPr algn="just"/>
            <a:r>
              <a:rPr lang="en-US" dirty="0" smtClean="0"/>
              <a:t>The condition for correct steering is that “all the four wheels must turn about the same instantaneous center.”</a:t>
            </a:r>
          </a:p>
          <a:p>
            <a:pPr fontAlgn="base">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Steering Mechanisms</a:t>
            </a:r>
            <a:endParaRPr lang="en-IN" b="1" dirty="0"/>
          </a:p>
        </p:txBody>
      </p:sp>
      <p:sp>
        <p:nvSpPr>
          <p:cNvPr id="3" name="Content Placeholder 2"/>
          <p:cNvSpPr>
            <a:spLocks noGrp="1"/>
          </p:cNvSpPr>
          <p:nvPr>
            <p:ph idx="1"/>
          </p:nvPr>
        </p:nvSpPr>
        <p:spPr>
          <a:xfrm>
            <a:off x="304800" y="1600203"/>
            <a:ext cx="11430000" cy="4525963"/>
          </a:xfrm>
        </p:spPr>
        <p:txBody>
          <a:bodyPr>
            <a:normAutofit/>
          </a:bodyPr>
          <a:lstStyle/>
          <a:p>
            <a:pPr fontAlgn="base">
              <a:buNone/>
            </a:pPr>
            <a:endParaRPr lang="en-US" dirty="0" smtClean="0"/>
          </a:p>
          <a:p>
            <a:pPr>
              <a:buNone/>
            </a:pPr>
            <a:r>
              <a:rPr lang="en-US" dirty="0" smtClean="0"/>
              <a:t>There are two different types of steering mechanism in automobile. They are: </a:t>
            </a:r>
          </a:p>
          <a:p>
            <a:pPr marL="514350" indent="-514350">
              <a:buFont typeface="+mj-lt"/>
              <a:buAutoNum type="alphaLcParenR"/>
            </a:pPr>
            <a:r>
              <a:rPr lang="en-US" dirty="0" smtClean="0"/>
              <a:t>Davis Steering Mechanism.</a:t>
            </a:r>
          </a:p>
          <a:p>
            <a:pPr marL="514350" indent="-514350">
              <a:buFont typeface="+mj-lt"/>
              <a:buAutoNum type="alphaLcParenR"/>
            </a:pPr>
            <a:r>
              <a:rPr lang="en-US" dirty="0" smtClean="0"/>
              <a:t>Ackermann Steering Mechanism.</a:t>
            </a:r>
          </a:p>
          <a:p>
            <a:pPr fontAlgn="base">
              <a:buNone/>
            </a:pPr>
            <a:endParaRPr lang="en-US" dirty="0" smtClean="0"/>
          </a:p>
          <a:p>
            <a:pPr fontAlgn="base">
              <a:buNone/>
            </a:pPr>
            <a:endParaRPr lang="en-US" dirty="0" smtClean="0"/>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Davis Steering Mechanism</a:t>
            </a:r>
            <a:endParaRPr lang="en-US" sz="4000" b="1" dirty="0"/>
          </a:p>
        </p:txBody>
      </p:sp>
      <p:sp>
        <p:nvSpPr>
          <p:cNvPr id="3" name="Content Placeholder 2"/>
          <p:cNvSpPr>
            <a:spLocks noGrp="1"/>
          </p:cNvSpPr>
          <p:nvPr>
            <p:ph sz="half" idx="1"/>
          </p:nvPr>
        </p:nvSpPr>
        <p:spPr>
          <a:xfrm>
            <a:off x="609600" y="1600203"/>
            <a:ext cx="10439400" cy="4525963"/>
          </a:xfrm>
        </p:spPr>
        <p:txBody>
          <a:bodyPr>
            <a:normAutofit lnSpcReduction="10000"/>
          </a:bodyPr>
          <a:lstStyle/>
          <a:p>
            <a:pPr algn="just"/>
            <a:r>
              <a:rPr lang="en-US" b="1" dirty="0" smtClean="0"/>
              <a:t>Davis Steering</a:t>
            </a:r>
            <a:r>
              <a:rPr lang="en-US" dirty="0" smtClean="0"/>
              <a:t> is one of the mechanisms in steering that consists only sliding pairs, it means the pairs in the mechanism will slide while steering the vehicle. The fundamental equation of this mechanism is satisfied in all the position. In this mechanism the instantaneous point or centre is achieved at centre of the wheel base (l). Therefore, the equation becomes</a:t>
            </a:r>
          </a:p>
          <a:p>
            <a:pPr algn="just">
              <a:buNone/>
            </a:pPr>
            <a:endParaRPr lang="en-US" dirty="0" smtClean="0"/>
          </a:p>
          <a:p>
            <a:pPr algn="just"/>
            <a:endParaRPr lang="en-US" dirty="0" smtClean="0"/>
          </a:p>
          <a:p>
            <a:pPr algn="just"/>
            <a:r>
              <a:rPr lang="en-US" dirty="0" smtClean="0"/>
              <a:t>In Davis Steering, we need to apply more effort to turn the vehicle because the mechanism is a sliding type.</a:t>
            </a:r>
          </a:p>
          <a:p>
            <a:endParaRPr lang="en-IN"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1" name="Picture 3"/>
          <p:cNvPicPr>
            <a:picLocks noGrp="1" noChangeAspect="1" noChangeArrowheads="1"/>
          </p:cNvPicPr>
          <p:nvPr>
            <p:ph sz="half" idx="2"/>
          </p:nvPr>
        </p:nvPicPr>
        <p:blipFill>
          <a:blip r:embed="rId3"/>
          <a:srcRect/>
          <a:stretch>
            <a:fillRect/>
          </a:stretch>
        </p:blipFill>
        <p:spPr bwMode="auto">
          <a:xfrm>
            <a:off x="4038600" y="4114800"/>
            <a:ext cx="2743200" cy="752475"/>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Davis Steering Mechanism</a:t>
            </a:r>
            <a:endParaRPr lang="en-US" sz="4000" b="1"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Grp="1" noChangeAspect="1" noChangeArrowheads="1"/>
          </p:cNvPicPr>
          <p:nvPr>
            <p:ph sz="half" idx="2"/>
          </p:nvPr>
        </p:nvPicPr>
        <p:blipFill>
          <a:blip r:embed="rId3"/>
          <a:srcRect/>
          <a:stretch>
            <a:fillRect/>
          </a:stretch>
        </p:blipFill>
        <p:spPr bwMode="auto">
          <a:xfrm>
            <a:off x="1905000" y="1676400"/>
            <a:ext cx="7467600" cy="3733800"/>
          </a:xfrm>
          <a:prstGeom prst="rect">
            <a:avLst/>
          </a:prstGeom>
          <a:noFill/>
          <a:ln w="9525">
            <a:noFill/>
            <a:miter lim="800000"/>
            <a:headEnd/>
            <a:tailEnd/>
          </a:ln>
          <a:effectLst/>
        </p:spPr>
      </p:pic>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Advantages of Davis Steering Mechanism</a:t>
            </a:r>
            <a:endParaRPr lang="en-US" sz="4000" b="1" dirty="0"/>
          </a:p>
        </p:txBody>
      </p:sp>
      <p:sp>
        <p:nvSpPr>
          <p:cNvPr id="3" name="Content Placeholder 2"/>
          <p:cNvSpPr>
            <a:spLocks noGrp="1"/>
          </p:cNvSpPr>
          <p:nvPr>
            <p:ph idx="1"/>
          </p:nvPr>
        </p:nvSpPr>
        <p:spPr/>
        <p:txBody>
          <a:bodyPr>
            <a:normAutofit/>
          </a:bodyPr>
          <a:lstStyle/>
          <a:p>
            <a:pPr algn="just"/>
            <a:r>
              <a:rPr lang="en-US" dirty="0" smtClean="0"/>
              <a:t>It satisfies the fundamental equation at all the positions and turns instead of sticking to few turns.</a:t>
            </a:r>
          </a:p>
          <a:p>
            <a:pPr algn="just"/>
            <a:r>
              <a:rPr lang="en-US" dirty="0" smtClean="0"/>
              <a:t>We can say that Davis Steering is an exact mechanism of steering.</a:t>
            </a:r>
          </a:p>
          <a:p>
            <a:pPr algn="just"/>
            <a:r>
              <a:rPr lang="en-US" dirty="0" smtClean="0"/>
              <a:t>The construction is easy.</a:t>
            </a:r>
          </a:p>
          <a:p>
            <a:pPr algn="just"/>
            <a:r>
              <a:rPr lang="en-US" dirty="0" smtClean="0"/>
              <a:t>The whole power of driver is converted to the wheels while turning.</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1212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TotalTime>
  <Words>375</Words>
  <Application>Microsoft Office PowerPoint</Application>
  <PresentationFormat>Custom</PresentationFormat>
  <Paragraphs>120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Theory of Machine – I; BMEC 2302    </vt:lpstr>
      <vt:lpstr>Topic Discussed</vt:lpstr>
      <vt:lpstr>Universal Joint</vt:lpstr>
      <vt:lpstr>Steering Mechanism</vt:lpstr>
      <vt:lpstr>What is Instantaneous Centre?</vt:lpstr>
      <vt:lpstr>Types of Steering Mechanisms</vt:lpstr>
      <vt:lpstr>Davis Steering Mechanism</vt:lpstr>
      <vt:lpstr>Davis Steering Mechanism</vt:lpstr>
      <vt:lpstr>Advantages of Davis Steering Mechanism</vt:lpstr>
      <vt:lpstr>Ackermann Steering Mechanism</vt:lpstr>
      <vt:lpstr>Ackermann Steering Mechanism</vt:lpstr>
      <vt:lpstr>Ackermann Steering Mechanism</vt:lpstr>
      <vt:lpstr>Pantograph Mechanism</vt:lpstr>
      <vt:lpstr>Pantograph</vt:lpstr>
      <vt:lpstr>Straight-line mechanism</vt:lpstr>
      <vt:lpstr>Straight-line mechanism</vt:lpstr>
      <vt:lpstr>Higher Pair</vt:lpstr>
      <vt:lpstr>Summary</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RIMT</cp:lastModifiedBy>
  <cp:revision>251</cp:revision>
  <dcterms:created xsi:type="dcterms:W3CDTF">2020-11-12T04:35:12Z</dcterms:created>
  <dcterms:modified xsi:type="dcterms:W3CDTF">2023-08-03T05:45:38Z</dcterms:modified>
</cp:coreProperties>
</file>