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82" r:id="rId3"/>
    <p:sldId id="355" r:id="rId4"/>
    <p:sldId id="392" r:id="rId5"/>
    <p:sldId id="368" r:id="rId6"/>
    <p:sldId id="393" r:id="rId7"/>
    <p:sldId id="377" r:id="rId8"/>
    <p:sldId id="365" r:id="rId9"/>
    <p:sldId id="376" r:id="rId10"/>
    <p:sldId id="364" r:id="rId11"/>
    <p:sldId id="363" r:id="rId12"/>
    <p:sldId id="391" r:id="rId13"/>
    <p:sldId id="390" r:id="rId14"/>
    <p:sldId id="389" r:id="rId15"/>
    <p:sldId id="388" r:id="rId16"/>
    <p:sldId id="387" r:id="rId17"/>
    <p:sldId id="386" r:id="rId18"/>
    <p:sldId id="385" r:id="rId19"/>
    <p:sldId id="384" r:id="rId20"/>
    <p:sldId id="34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60" d="100"/>
          <a:sy n="60" d="100"/>
        </p:scale>
        <p:origin x="-912" y="-174"/>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8/3/2023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Theory of Machine – I; BMEC 2302</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772400" y="3733800"/>
            <a:ext cx="3200400" cy="1981200"/>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800" b="1" dirty="0" smtClean="0">
                <a:latin typeface="Times New Roman" pitchFamily="18" charset="0"/>
                <a:cs typeface="Times New Roman" pitchFamily="18" charset="0"/>
              </a:rPr>
              <a:t>Prepared </a:t>
            </a:r>
            <a:r>
              <a:rPr lang="en-IN" sz="4800" b="1" dirty="0">
                <a:latin typeface="Times New Roman" pitchFamily="18" charset="0"/>
                <a:cs typeface="Times New Roman" pitchFamily="18" charset="0"/>
              </a:rPr>
              <a:t>by:</a:t>
            </a:r>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en-US" sz="5300" b="1" dirty="0" err="1" smtClean="0">
                <a:latin typeface="Times New Roman" pitchFamily="18" charset="0"/>
                <a:cs typeface="Times New Roman" pitchFamily="18" charset="0"/>
              </a:rPr>
              <a:t>Er</a:t>
            </a:r>
            <a:r>
              <a:rPr lang="en-US" sz="5300" b="1" dirty="0" smtClean="0">
                <a:latin typeface="Times New Roman" pitchFamily="18" charset="0"/>
                <a:cs typeface="Times New Roman" pitchFamily="18" charset="0"/>
              </a:rPr>
              <a:t>. </a:t>
            </a:r>
            <a:r>
              <a:rPr lang="en-US" sz="5300" b="1" dirty="0" err="1" smtClean="0">
                <a:latin typeface="Times New Roman" pitchFamily="18" charset="0"/>
                <a:cs typeface="Times New Roman" pitchFamily="18" charset="0"/>
              </a:rPr>
              <a:t>Gaurav</a:t>
            </a:r>
            <a:r>
              <a:rPr lang="en-US" sz="5300" b="1" dirty="0" smtClean="0">
                <a:latin typeface="Times New Roman" pitchFamily="18" charset="0"/>
                <a:cs typeface="Times New Roman" pitchFamily="18" charset="0"/>
              </a:rPr>
              <a:t> </a:t>
            </a:r>
            <a:r>
              <a:rPr lang="en-US" sz="5300" b="1" dirty="0" err="1" smtClean="0">
                <a:latin typeface="Times New Roman" pitchFamily="18" charset="0"/>
                <a:cs typeface="Times New Roman" pitchFamily="18" charset="0"/>
              </a:rPr>
              <a:t>Bansal</a:t>
            </a:r>
            <a:endParaRPr lang="en-US" b="1" dirty="0" smtClean="0">
              <a:latin typeface="Times New Roman" pitchFamily="18" charset="0"/>
              <a:cs typeface="Times New Roman" pitchFamily="18" charset="0"/>
            </a:endParaRPr>
          </a:p>
          <a:p>
            <a:pPr algn="l">
              <a:lnSpc>
                <a:spcPct val="170000"/>
              </a:lnSpc>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1" name="Title 3"/>
          <p:cNvSpPr txBox="1">
            <a:spLocks/>
          </p:cNvSpPr>
          <p:nvPr/>
        </p:nvSpPr>
        <p:spPr>
          <a:xfrm>
            <a:off x="990600" y="2590800"/>
            <a:ext cx="62484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Times New Roman" pitchFamily="18" charset="0"/>
                <a:cs typeface="Times New Roman" pitchFamily="18" charset="0"/>
              </a:rPr>
              <a:t>Course Name</a:t>
            </a:r>
            <a:r>
              <a:rPr lang="en-US" sz="9600" dirty="0" smtClean="0">
                <a:latin typeface="Times New Roman" pitchFamily="18" charset="0"/>
                <a:cs typeface="Times New Roman" pitchFamily="18" charset="0"/>
              </a:rPr>
              <a:t>: </a:t>
            </a:r>
            <a:r>
              <a:rPr lang="en-US" sz="9600" dirty="0" err="1" smtClean="0">
                <a:latin typeface="Times New Roman" pitchFamily="18" charset="0"/>
                <a:cs typeface="Times New Roman" pitchFamily="18" charset="0"/>
              </a:rPr>
              <a:t>B.Tech</a:t>
            </a:r>
            <a:r>
              <a:rPr lang="en-US" sz="9600" dirty="0" smtClean="0">
                <a:latin typeface="Times New Roman" pitchFamily="18" charset="0"/>
                <a:cs typeface="Times New Roman" pitchFamily="18" charset="0"/>
              </a:rPr>
              <a:t> (Mechanical Engineering) </a:t>
            </a:r>
            <a:r>
              <a:rPr lang="en-US" sz="9600" dirty="0">
                <a:latin typeface="Times New Roman" pitchFamily="18" charset="0"/>
                <a:cs typeface="Times New Roman" pitchFamily="18" charset="0"/>
              </a:rPr>
              <a:t/>
            </a:r>
            <a:br>
              <a:rPr lang="en-US" sz="9600" dirty="0">
                <a:latin typeface="Times New Roman" pitchFamily="18" charset="0"/>
                <a:cs typeface="Times New Roman" pitchFamily="18" charset="0"/>
              </a:rPr>
            </a:br>
            <a:r>
              <a:rPr lang="en-US" sz="9600" dirty="0">
                <a:latin typeface="Times New Roman" pitchFamily="18" charset="0"/>
                <a:cs typeface="Times New Roman" pitchFamily="18" charset="0"/>
              </a:rPr>
              <a:t>Semester</a:t>
            </a:r>
            <a:r>
              <a:rPr lang="en-US" sz="9600" dirty="0" smtClean="0">
                <a:latin typeface="Times New Roman" pitchFamily="18" charset="0"/>
                <a:cs typeface="Times New Roman" pitchFamily="18" charset="0"/>
              </a:rPr>
              <a:t>: 3</a:t>
            </a:r>
            <a:r>
              <a:rPr lang="en-US" sz="9600" baseline="30000" dirty="0" smtClean="0">
                <a:latin typeface="Times New Roman" pitchFamily="18" charset="0"/>
                <a:cs typeface="Times New Roman" pitchFamily="18" charset="0"/>
              </a:rPr>
              <a:t>rd</a:t>
            </a:r>
            <a:r>
              <a:rPr lang="en-US" sz="9600" dirty="0" smtClean="0">
                <a:latin typeface="Times New Roman" pitchFamily="18" charset="0"/>
                <a:cs typeface="Times New Roman" pitchFamily="18" charset="0"/>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000" b="1" dirty="0" smtClean="0"/>
              <a:t>Kinematic Chain &amp; Mechanism </a:t>
            </a:r>
            <a:endParaRPr lang="en-IN" sz="4000" b="1"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When the kinematic pairs are coupled in such a way that the last link is joined to the first link to transmit definite motion (i.e. completely or successfully constrained motion), it is called a kinematic chain.</a:t>
            </a:r>
          </a:p>
          <a:p>
            <a:pPr fontAlgn="base">
              <a:buNone/>
            </a:pPr>
            <a:r>
              <a:rPr lang="en-US" b="1" dirty="0" smtClean="0"/>
              <a:t>Mechanism</a:t>
            </a:r>
          </a:p>
          <a:p>
            <a:pPr fontAlgn="base"/>
            <a:r>
              <a:rPr lang="en-US" dirty="0" smtClean="0"/>
              <a:t>When one of the links of a kinematic chain is fixed, the chain is known as mechanism.</a:t>
            </a:r>
          </a:p>
          <a:p>
            <a:pPr fontAlgn="base"/>
            <a:r>
              <a:rPr lang="en-US" dirty="0" smtClean="0"/>
              <a:t>It may be used for transmitting or transforming motion e.g. engine indicators, typewriter etc.</a:t>
            </a:r>
          </a:p>
          <a:p>
            <a:pPr fontAlgn="base"/>
            <a:r>
              <a:rPr lang="en-US" dirty="0" smtClean="0"/>
              <a:t>A mechanism with four links is known as simple mechanism. The mechanism with more than four links is known as compound mechanism.</a:t>
            </a:r>
          </a:p>
          <a:p>
            <a:pPr fontAlgn="base">
              <a:buNone/>
            </a:pPr>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Inversion of Mechanism</a:t>
            </a:r>
            <a:endParaRPr lang="en-IN" b="1" dirty="0"/>
          </a:p>
        </p:txBody>
      </p:sp>
      <p:sp>
        <p:nvSpPr>
          <p:cNvPr id="3" name="Content Placeholder 2"/>
          <p:cNvSpPr>
            <a:spLocks noGrp="1"/>
          </p:cNvSpPr>
          <p:nvPr>
            <p:ph idx="1"/>
          </p:nvPr>
        </p:nvSpPr>
        <p:spPr/>
        <p:txBody>
          <a:bodyPr>
            <a:normAutofit/>
          </a:bodyPr>
          <a:lstStyle/>
          <a:p>
            <a:pPr fontAlgn="base">
              <a:buNone/>
            </a:pPr>
            <a:r>
              <a:rPr lang="en-US" dirty="0" smtClean="0"/>
              <a:t>The method of obtaining different mechanisms by fixing different links in a kinematic chain, is known as inversion of the mechanism. The number of inversion is equal to the number of links in kinematic chain.</a:t>
            </a:r>
          </a:p>
          <a:p>
            <a:pPr fontAlgn="base">
              <a:buNone/>
            </a:pPr>
            <a:r>
              <a:rPr lang="en-US" dirty="0" smtClean="0"/>
              <a:t>Types of Kinematic Chains:</a:t>
            </a:r>
          </a:p>
          <a:p>
            <a:pPr marL="514350" indent="-514350" fontAlgn="base">
              <a:buFont typeface="+mj-lt"/>
              <a:buAutoNum type="alphaLcParenR"/>
            </a:pPr>
            <a:r>
              <a:rPr lang="en-US" dirty="0" smtClean="0"/>
              <a:t>Four bar chain or quadric cyclic chain</a:t>
            </a:r>
          </a:p>
          <a:p>
            <a:pPr marL="514350" indent="-514350" fontAlgn="base">
              <a:buFont typeface="+mj-lt"/>
              <a:buAutoNum type="alphaLcParenR"/>
            </a:pPr>
            <a:r>
              <a:rPr lang="en-US" dirty="0" smtClean="0"/>
              <a:t>Single slider crank chain</a:t>
            </a:r>
          </a:p>
          <a:p>
            <a:pPr marL="514350" indent="-514350" fontAlgn="base">
              <a:buFont typeface="+mj-lt"/>
              <a:buAutoNum type="alphaLcParenR"/>
            </a:pPr>
            <a:r>
              <a:rPr lang="en-US" dirty="0" smtClean="0"/>
              <a:t>Double slider crank</a:t>
            </a:r>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Four bar chain</a:t>
            </a:r>
            <a:endParaRPr lang="en-IN" b="1" dirty="0"/>
          </a:p>
        </p:txBody>
      </p:sp>
      <p:sp>
        <p:nvSpPr>
          <p:cNvPr id="3" name="Content Placeholder 2"/>
          <p:cNvSpPr>
            <a:spLocks noGrp="1"/>
          </p:cNvSpPr>
          <p:nvPr>
            <p:ph idx="1"/>
          </p:nvPr>
        </p:nvSpPr>
        <p:spPr/>
        <p:txBody>
          <a:bodyPr>
            <a:normAutofit lnSpcReduction="10000"/>
          </a:bodyPr>
          <a:lstStyle/>
          <a:p>
            <a:pPr>
              <a:buNone/>
            </a:pPr>
            <a:r>
              <a:rPr lang="en-US" dirty="0" smtClean="0"/>
              <a:t>It is the simplest type of kinematic chain. It consists of four links and each of them forms a turning pair. The four links can be of different lengths. There are three inversions: </a:t>
            </a:r>
          </a:p>
          <a:p>
            <a:pPr>
              <a:buNone/>
            </a:pPr>
            <a:r>
              <a:rPr lang="en-US" b="1" dirty="0" smtClean="0"/>
              <a:t>1) Beam Engine or Crank and lever mechanism. </a:t>
            </a:r>
            <a:r>
              <a:rPr lang="en-US" sz="2800" dirty="0" smtClean="0"/>
              <a:t>(used to convert rotary motion into reciprocating motion) </a:t>
            </a:r>
            <a:endParaRPr lang="en-US" dirty="0" smtClean="0"/>
          </a:p>
          <a:p>
            <a:pPr>
              <a:buNone/>
            </a:pPr>
            <a:r>
              <a:rPr lang="en-US" b="1" dirty="0" smtClean="0"/>
              <a:t>2) Coupling rod of locomotive or double crank mechanism. </a:t>
            </a:r>
            <a:r>
              <a:rPr lang="en-US" sz="2800" dirty="0" smtClean="0"/>
              <a:t>(is meant for transmitting rotary motion from one wheel to the other wheel)</a:t>
            </a:r>
            <a:endParaRPr lang="en-US" dirty="0" smtClean="0"/>
          </a:p>
          <a:p>
            <a:pPr>
              <a:buNone/>
            </a:pPr>
            <a:r>
              <a:rPr lang="en-US" b="1" dirty="0" smtClean="0"/>
              <a:t>3) Watt’s straight line mechanism </a:t>
            </a:r>
            <a:r>
              <a:rPr lang="en-US" dirty="0" smtClean="0"/>
              <a:t>or double lever mechanism. </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Single slider crank chain</a:t>
            </a:r>
            <a:endParaRPr lang="en-IN" b="1" dirty="0"/>
          </a:p>
        </p:txBody>
      </p:sp>
      <p:sp>
        <p:nvSpPr>
          <p:cNvPr id="3" name="Content Placeholder 2"/>
          <p:cNvSpPr>
            <a:spLocks noGrp="1"/>
          </p:cNvSpPr>
          <p:nvPr>
            <p:ph idx="1"/>
          </p:nvPr>
        </p:nvSpPr>
        <p:spPr>
          <a:xfrm>
            <a:off x="609600" y="1600200"/>
            <a:ext cx="10972800" cy="4525963"/>
          </a:xfrm>
        </p:spPr>
        <p:txBody>
          <a:bodyPr>
            <a:normAutofit/>
          </a:bodyPr>
          <a:lstStyle/>
          <a:p>
            <a:pPr>
              <a:buNone/>
            </a:pPr>
            <a:r>
              <a:rPr lang="en-US" dirty="0" smtClean="0"/>
              <a:t>It is a four bar chain having one sliding pair and three turning pairs. There are four inversion of this type of chain:-</a:t>
            </a:r>
          </a:p>
          <a:p>
            <a:pPr marL="514350" indent="-514350">
              <a:buAutoNum type="arabicPeriod"/>
            </a:pPr>
            <a:r>
              <a:rPr lang="en-US" b="1" dirty="0" smtClean="0"/>
              <a:t>Pendulum Pump or Bull Engine</a:t>
            </a:r>
          </a:p>
          <a:p>
            <a:pPr marL="514350" indent="-514350">
              <a:buAutoNum type="arabicPeriod"/>
            </a:pPr>
            <a:r>
              <a:rPr lang="en-US" b="1" dirty="0" smtClean="0"/>
              <a:t>Oscillating cylinder engine</a:t>
            </a:r>
          </a:p>
          <a:p>
            <a:pPr marL="514350" indent="-514350">
              <a:buAutoNum type="arabicPeriod"/>
            </a:pPr>
            <a:r>
              <a:rPr lang="en-US" b="1" dirty="0" smtClean="0"/>
              <a:t>Rotary internal combustion engine</a:t>
            </a:r>
          </a:p>
          <a:p>
            <a:pPr marL="514350" indent="-514350">
              <a:buAutoNum type="arabicPeriod"/>
            </a:pPr>
            <a:r>
              <a:rPr lang="en-US" b="1" dirty="0" smtClean="0"/>
              <a:t>Crank &amp; slotted lever quick return motion</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Double slider crank chain  </a:t>
            </a:r>
            <a:endParaRPr lang="en-IN" b="1" dirty="0"/>
          </a:p>
        </p:txBody>
      </p:sp>
      <p:sp>
        <p:nvSpPr>
          <p:cNvPr id="3" name="Content Placeholder 2"/>
          <p:cNvSpPr>
            <a:spLocks noGrp="1"/>
          </p:cNvSpPr>
          <p:nvPr>
            <p:ph idx="1"/>
          </p:nvPr>
        </p:nvSpPr>
        <p:spPr/>
        <p:txBody>
          <a:bodyPr>
            <a:normAutofit/>
          </a:bodyPr>
          <a:lstStyle/>
          <a:p>
            <a:pPr>
              <a:buNone/>
            </a:pPr>
            <a:r>
              <a:rPr lang="en-US" dirty="0" smtClean="0"/>
              <a:t>It is a four bar chain having two sliding pair and two turning pairs. The various inversion of this type of chain:-</a:t>
            </a:r>
          </a:p>
          <a:p>
            <a:pPr fontAlgn="base">
              <a:buNone/>
            </a:pPr>
            <a:r>
              <a:rPr lang="en-US" b="1" dirty="0" smtClean="0"/>
              <a:t>1. Elliptical trammels </a:t>
            </a:r>
            <a:r>
              <a:rPr lang="en-US" sz="2800" dirty="0" smtClean="0"/>
              <a:t>(Used for drawing ellipses)</a:t>
            </a:r>
            <a:endParaRPr lang="en-US" dirty="0" smtClean="0"/>
          </a:p>
          <a:p>
            <a:pPr fontAlgn="base">
              <a:buNone/>
            </a:pPr>
            <a:r>
              <a:rPr lang="en-US" b="1" dirty="0" smtClean="0"/>
              <a:t>2. Scotch yoke mechanism </a:t>
            </a:r>
            <a:r>
              <a:rPr lang="en-US" sz="2800" dirty="0" smtClean="0"/>
              <a:t>(Used for converting rotary motion into a reciprocating motion)</a:t>
            </a:r>
            <a:endParaRPr lang="en-US" dirty="0" smtClean="0"/>
          </a:p>
          <a:p>
            <a:pPr fontAlgn="base">
              <a:buNone/>
            </a:pPr>
            <a:r>
              <a:rPr lang="en-US" b="1" dirty="0" smtClean="0"/>
              <a:t>3. Oldham’s coupling </a:t>
            </a:r>
            <a:r>
              <a:rPr lang="en-US" sz="2800" dirty="0" smtClean="0"/>
              <a:t>(Used for connecting two parallel shafts whose axes are at a small distance apart)</a:t>
            </a:r>
            <a:endParaRPr lang="en-US" dirty="0" smtClean="0"/>
          </a:p>
          <a:p>
            <a:pPr fontAlgn="base"/>
            <a:endParaRPr lang="en-US" dirty="0" smtClean="0"/>
          </a:p>
          <a:p>
            <a:pPr>
              <a:buNone/>
            </a:pPr>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Kennedy Theorem</a:t>
            </a:r>
            <a:endParaRPr lang="en-IN" b="1" dirty="0"/>
          </a:p>
        </p:txBody>
      </p:sp>
      <p:pic>
        <p:nvPicPr>
          <p:cNvPr id="1027" name="Picture 3"/>
          <p:cNvPicPr>
            <a:picLocks noGrp="1" noChangeAspect="1" noChangeArrowheads="1"/>
          </p:cNvPicPr>
          <p:nvPr>
            <p:ph sz="half" idx="1"/>
          </p:nvPr>
        </p:nvPicPr>
        <p:blipFill>
          <a:blip r:embed="rId2"/>
          <a:stretch>
            <a:fillRect/>
          </a:stretch>
        </p:blipFill>
        <p:spPr bwMode="auto">
          <a:xfrm>
            <a:off x="7010400" y="1600200"/>
            <a:ext cx="4572000" cy="4191000"/>
          </a:xfrm>
          <a:prstGeom prst="rect">
            <a:avLst/>
          </a:prstGeom>
          <a:noFill/>
          <a:ln w="9525">
            <a:noFill/>
            <a:miter lim="800000"/>
            <a:headEnd/>
            <a:tailEnd/>
          </a:ln>
          <a:effectLst/>
        </p:spPr>
      </p:pic>
      <p:sp>
        <p:nvSpPr>
          <p:cNvPr id="9" name="Content Placeholder 8"/>
          <p:cNvSpPr>
            <a:spLocks noGrp="1"/>
          </p:cNvSpPr>
          <p:nvPr>
            <p:ph sz="half" idx="2"/>
          </p:nvPr>
        </p:nvSpPr>
        <p:spPr>
          <a:xfrm>
            <a:off x="609600" y="1447800"/>
            <a:ext cx="6172200" cy="3886199"/>
          </a:xfrm>
        </p:spPr>
        <p:txBody>
          <a:bodyPr>
            <a:normAutofit/>
          </a:bodyPr>
          <a:lstStyle/>
          <a:p>
            <a:pPr algn="just"/>
            <a:r>
              <a:rPr lang="en-US" dirty="0" smtClean="0"/>
              <a:t>Kennedy Theorem or Kennedy Rule, states: If three bodies have relative plane motion, they have three instant centers which lie on the same straight line.</a:t>
            </a:r>
          </a:p>
          <a:p>
            <a:pPr algn="just"/>
            <a:r>
              <a:rPr lang="en-US" dirty="0" smtClean="0"/>
              <a:t>Kennedy's theorem identifies the fundamental property of three rigid bodies in motion.</a:t>
            </a:r>
            <a:endParaRPr lang="en-US"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Klein’s Construction</a:t>
            </a:r>
            <a:endParaRPr lang="en-IN" b="1" dirty="0"/>
          </a:p>
        </p:txBody>
      </p:sp>
      <p:sp>
        <p:nvSpPr>
          <p:cNvPr id="3" name="Content Placeholder 2"/>
          <p:cNvSpPr>
            <a:spLocks noGrp="1"/>
          </p:cNvSpPr>
          <p:nvPr>
            <p:ph sz="half" idx="1"/>
          </p:nvPr>
        </p:nvSpPr>
        <p:spPr>
          <a:xfrm>
            <a:off x="609600" y="1600203"/>
            <a:ext cx="10896600" cy="1447797"/>
          </a:xfrm>
        </p:spPr>
        <p:txBody>
          <a:bodyPr>
            <a:normAutofit fontScale="70000" lnSpcReduction="20000"/>
          </a:bodyPr>
          <a:lstStyle/>
          <a:p>
            <a:r>
              <a:rPr lang="en-US" dirty="0" smtClean="0"/>
              <a:t>It is used to draw the velocity and acceleration diagrams for a single slider crank mechanism.</a:t>
            </a:r>
          </a:p>
          <a:p>
            <a:r>
              <a:rPr lang="en-US" dirty="0" smtClean="0"/>
              <a:t>Let </a:t>
            </a:r>
            <a:r>
              <a:rPr lang="en-US" i="1" dirty="0" smtClean="0"/>
              <a:t>OC</a:t>
            </a:r>
            <a:r>
              <a:rPr lang="en-US" dirty="0" smtClean="0"/>
              <a:t> be the crank and </a:t>
            </a:r>
            <a:r>
              <a:rPr lang="en-US" i="1" dirty="0" smtClean="0"/>
              <a:t>PC</a:t>
            </a:r>
            <a:r>
              <a:rPr lang="en-US" dirty="0" smtClean="0"/>
              <a:t> the connecting rod of a reciprocating steam engine. Let the crank makes an angle θ with the line of stroke </a:t>
            </a:r>
            <a:r>
              <a:rPr lang="en-US" i="1" dirty="0" smtClean="0"/>
              <a:t>PO</a:t>
            </a:r>
            <a:r>
              <a:rPr lang="en-US" dirty="0" smtClean="0"/>
              <a:t> and rotates with uniform angular velocity ω </a:t>
            </a:r>
            <a:r>
              <a:rPr lang="en-US" dirty="0" err="1" smtClean="0"/>
              <a:t>rad</a:t>
            </a:r>
            <a:r>
              <a:rPr lang="en-US" dirty="0" smtClean="0"/>
              <a:t>/s in a clockwise direction.</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0" name="Picture 2"/>
          <p:cNvPicPr>
            <a:picLocks noGrp="1" noChangeAspect="1" noChangeArrowheads="1"/>
          </p:cNvPicPr>
          <p:nvPr>
            <p:ph sz="half" idx="2"/>
          </p:nvPr>
        </p:nvPicPr>
        <p:blipFill>
          <a:blip r:embed="rId3"/>
          <a:srcRect/>
          <a:stretch>
            <a:fillRect/>
          </a:stretch>
        </p:blipFill>
        <p:spPr bwMode="auto">
          <a:xfrm>
            <a:off x="1447800" y="2971800"/>
            <a:ext cx="9067799" cy="3295650"/>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KLIEN’S CONSTRUCTION</a:t>
            </a:r>
            <a:endParaRPr lang="en-US" dirty="0" smtClean="0"/>
          </a:p>
        </p:txBody>
      </p:sp>
      <p:sp>
        <p:nvSpPr>
          <p:cNvPr id="3" name="Content Placeholder 2"/>
          <p:cNvSpPr>
            <a:spLocks noGrp="1"/>
          </p:cNvSpPr>
          <p:nvPr>
            <p:ph idx="1"/>
          </p:nvPr>
        </p:nvSpPr>
        <p:spPr>
          <a:xfrm>
            <a:off x="609600" y="1219201"/>
            <a:ext cx="10972800" cy="4906966"/>
          </a:xfrm>
        </p:spPr>
        <p:txBody>
          <a:bodyPr>
            <a:normAutofit fontScale="70000" lnSpcReduction="20000"/>
          </a:bodyPr>
          <a:lstStyle/>
          <a:p>
            <a:r>
              <a:rPr lang="en-US" b="1" dirty="0" err="1" smtClean="0"/>
              <a:t>Klien’s</a:t>
            </a:r>
            <a:r>
              <a:rPr lang="en-US" b="1" dirty="0" smtClean="0"/>
              <a:t>  velocity diagram</a:t>
            </a:r>
            <a:endParaRPr lang="en-US" dirty="0" smtClean="0"/>
          </a:p>
          <a:p>
            <a:r>
              <a:rPr lang="en-US" dirty="0" smtClean="0"/>
              <a:t> </a:t>
            </a:r>
          </a:p>
          <a:p>
            <a:r>
              <a:rPr lang="en-US" dirty="0" smtClean="0"/>
              <a:t>First of all, draw </a:t>
            </a:r>
            <a:r>
              <a:rPr lang="en-US" i="1" dirty="0" smtClean="0"/>
              <a:t>OM</a:t>
            </a:r>
            <a:r>
              <a:rPr lang="en-US" dirty="0" smtClean="0"/>
              <a:t> perpendicular to </a:t>
            </a:r>
            <a:r>
              <a:rPr lang="en-US" i="1" dirty="0" smtClean="0"/>
              <a:t>OP</a:t>
            </a:r>
            <a:r>
              <a:rPr lang="en-US" dirty="0" smtClean="0"/>
              <a:t>; such that it intersects the line </a:t>
            </a:r>
            <a:r>
              <a:rPr lang="en-US" i="1" dirty="0" smtClean="0"/>
              <a:t>PC </a:t>
            </a:r>
            <a:r>
              <a:rPr lang="en-US" dirty="0" smtClean="0"/>
              <a:t>produced at</a:t>
            </a:r>
            <a:r>
              <a:rPr lang="en-US" i="1" dirty="0" smtClean="0"/>
              <a:t> M</a:t>
            </a:r>
            <a:r>
              <a:rPr lang="en-US" dirty="0" smtClean="0"/>
              <a:t>. The triangle</a:t>
            </a:r>
            <a:r>
              <a:rPr lang="en-US" i="1" dirty="0" smtClean="0"/>
              <a:t> OCM </a:t>
            </a:r>
            <a:r>
              <a:rPr lang="en-US" dirty="0" smtClean="0"/>
              <a:t>is known as </a:t>
            </a:r>
            <a:r>
              <a:rPr lang="en-US" b="1" i="1" dirty="0" err="1" smtClean="0"/>
              <a:t>Klien’s</a:t>
            </a:r>
            <a:r>
              <a:rPr lang="en-US" b="1" i="1" dirty="0" smtClean="0"/>
              <a:t> velocity diagram</a:t>
            </a:r>
            <a:r>
              <a:rPr lang="en-US" dirty="0" smtClean="0"/>
              <a:t>. In this triangle </a:t>
            </a:r>
            <a:r>
              <a:rPr lang="en-US" i="1" dirty="0" smtClean="0"/>
              <a:t>OCM</a:t>
            </a:r>
            <a:r>
              <a:rPr lang="en-US" dirty="0" smtClean="0"/>
              <a:t>,</a:t>
            </a:r>
          </a:p>
          <a:p>
            <a:r>
              <a:rPr lang="en-US" i="1" dirty="0" smtClean="0"/>
              <a:t>OM </a:t>
            </a:r>
            <a:r>
              <a:rPr lang="en-US" dirty="0" smtClean="0"/>
              <a:t>may be regarded as a line perpendicular to</a:t>
            </a:r>
            <a:r>
              <a:rPr lang="en-US" i="1" dirty="0" smtClean="0"/>
              <a:t> PO</a:t>
            </a:r>
            <a:r>
              <a:rPr lang="en-US" dirty="0" smtClean="0"/>
              <a:t>,</a:t>
            </a:r>
          </a:p>
          <a:p>
            <a:r>
              <a:rPr lang="en-US" i="1" dirty="0" smtClean="0"/>
              <a:t>CM </a:t>
            </a:r>
            <a:r>
              <a:rPr lang="en-US" dirty="0" smtClean="0"/>
              <a:t>may be regarded as a line parallel to</a:t>
            </a:r>
            <a:r>
              <a:rPr lang="en-US" i="1" dirty="0" smtClean="0"/>
              <a:t> PC</a:t>
            </a:r>
            <a:r>
              <a:rPr lang="en-US" dirty="0" smtClean="0"/>
              <a:t>, and ...(Q It is the same</a:t>
            </a:r>
            <a:r>
              <a:rPr lang="en-US" i="1" dirty="0" smtClean="0"/>
              <a:t> </a:t>
            </a:r>
            <a:r>
              <a:rPr lang="en-US" dirty="0" smtClean="0"/>
              <a:t>line.) </a:t>
            </a:r>
          </a:p>
          <a:p>
            <a:r>
              <a:rPr lang="en-US" i="1" dirty="0" smtClean="0"/>
              <a:t>CO </a:t>
            </a:r>
            <a:r>
              <a:rPr lang="en-US" dirty="0" smtClean="0"/>
              <a:t>may be regarded as a line parallel to</a:t>
            </a:r>
            <a:r>
              <a:rPr lang="en-US" i="1" dirty="0" smtClean="0"/>
              <a:t> CO</a:t>
            </a:r>
            <a:r>
              <a:rPr lang="en-US" dirty="0" smtClean="0"/>
              <a:t>.</a:t>
            </a:r>
          </a:p>
          <a:p>
            <a:r>
              <a:rPr lang="en-US" dirty="0" smtClean="0"/>
              <a:t>We have already discussed that the velocity diagram for given configuration is a triangle </a:t>
            </a:r>
            <a:r>
              <a:rPr lang="en-US" i="1" dirty="0" err="1" smtClean="0"/>
              <a:t>ocp</a:t>
            </a:r>
            <a:r>
              <a:rPr lang="en-US" dirty="0" smtClean="0"/>
              <a:t> as shown in Fig. 15.2 (</a:t>
            </a:r>
            <a:r>
              <a:rPr lang="en-US" i="1" dirty="0" smtClean="0"/>
              <a:t>b</a:t>
            </a:r>
            <a:r>
              <a:rPr lang="en-US" dirty="0" smtClean="0"/>
              <a:t>). If this triangle is revolved through 90°, it will be a triangle </a:t>
            </a:r>
            <a:r>
              <a:rPr lang="en-US" i="1" dirty="0" smtClean="0"/>
              <a:t>oc</a:t>
            </a:r>
            <a:r>
              <a:rPr lang="en-US" dirty="0" smtClean="0"/>
              <a:t>1 </a:t>
            </a:r>
            <a:r>
              <a:rPr lang="en-US" i="1" dirty="0" smtClean="0"/>
              <a:t>p</a:t>
            </a:r>
            <a:r>
              <a:rPr lang="en-US" dirty="0" smtClean="0"/>
              <a:t>1, in which </a:t>
            </a:r>
            <a:r>
              <a:rPr lang="en-US" i="1" dirty="0" smtClean="0"/>
              <a:t>oc</a:t>
            </a:r>
            <a:r>
              <a:rPr lang="en-US" dirty="0" smtClean="0"/>
              <a:t>1 represents </a:t>
            </a:r>
            <a:r>
              <a:rPr lang="en-US" i="1" dirty="0" err="1" smtClean="0"/>
              <a:t>v</a:t>
            </a:r>
            <a:r>
              <a:rPr lang="en-US" dirty="0" err="1" smtClean="0"/>
              <a:t>co</a:t>
            </a:r>
            <a:r>
              <a:rPr lang="en-US" dirty="0" smtClean="0"/>
              <a:t> (</a:t>
            </a:r>
            <a:r>
              <a:rPr lang="en-US" i="1" dirty="0" smtClean="0"/>
              <a:t>i.e.</a:t>
            </a:r>
            <a:r>
              <a:rPr lang="en-US" dirty="0" smtClean="0"/>
              <a:t> velocity of </a:t>
            </a:r>
            <a:r>
              <a:rPr lang="en-US" i="1" dirty="0" smtClean="0"/>
              <a:t>C</a:t>
            </a:r>
            <a:r>
              <a:rPr lang="en-US" dirty="0" smtClean="0"/>
              <a:t> with respect to </a:t>
            </a:r>
            <a:r>
              <a:rPr lang="en-US" i="1" dirty="0" smtClean="0"/>
              <a:t>O</a:t>
            </a:r>
            <a:r>
              <a:rPr lang="en-US" dirty="0" smtClean="0"/>
              <a:t> or velocity of crank pin </a:t>
            </a:r>
            <a:r>
              <a:rPr lang="en-US" i="1" dirty="0" smtClean="0"/>
              <a:t>C</a:t>
            </a:r>
            <a:r>
              <a:rPr lang="en-US" dirty="0" smtClean="0"/>
              <a:t>) and is </a:t>
            </a:r>
            <a:r>
              <a:rPr lang="en-US" dirty="0" err="1" smtClean="0"/>
              <a:t>paralel</a:t>
            </a:r>
            <a:r>
              <a:rPr lang="en-US" dirty="0" smtClean="0"/>
              <a:t> to </a:t>
            </a:r>
            <a:r>
              <a:rPr lang="en-US" i="1" dirty="0" smtClean="0"/>
              <a:t>OC</a:t>
            </a:r>
            <a:r>
              <a:rPr lang="en-US" dirty="0" smtClean="0"/>
              <a:t>,</a:t>
            </a:r>
          </a:p>
          <a:p>
            <a:r>
              <a:rPr lang="en-US" i="1" dirty="0" smtClean="0"/>
              <a:t>op</a:t>
            </a:r>
            <a:r>
              <a:rPr lang="en-US" dirty="0" smtClean="0"/>
              <a:t>1</a:t>
            </a:r>
            <a:r>
              <a:rPr lang="en-US" i="1" dirty="0" smtClean="0"/>
              <a:t> </a:t>
            </a:r>
            <a:r>
              <a:rPr lang="en-US" dirty="0" smtClean="0"/>
              <a:t>represents</a:t>
            </a:r>
            <a:r>
              <a:rPr lang="en-US" i="1" dirty="0" smtClean="0"/>
              <a:t> </a:t>
            </a:r>
            <a:r>
              <a:rPr lang="en-US" i="1" dirty="0" err="1" smtClean="0"/>
              <a:t>v</a:t>
            </a:r>
            <a:r>
              <a:rPr lang="en-US" dirty="0" err="1" smtClean="0"/>
              <a:t>PO</a:t>
            </a:r>
            <a:r>
              <a:rPr lang="en-US" i="1" dirty="0" smtClean="0"/>
              <a:t> </a:t>
            </a:r>
            <a:r>
              <a:rPr lang="en-US" dirty="0" smtClean="0"/>
              <a:t>(</a:t>
            </a:r>
            <a:r>
              <a:rPr lang="en-US" i="1" dirty="0" smtClean="0"/>
              <a:t>i.e. </a:t>
            </a:r>
            <a:r>
              <a:rPr lang="en-US" dirty="0" smtClean="0"/>
              <a:t>velocity of</a:t>
            </a:r>
            <a:r>
              <a:rPr lang="en-US" i="1" dirty="0" smtClean="0"/>
              <a:t> P </a:t>
            </a:r>
            <a:r>
              <a:rPr lang="en-US" dirty="0" smtClean="0"/>
              <a:t>with respect to</a:t>
            </a:r>
            <a:r>
              <a:rPr lang="en-US" i="1" dirty="0" smtClean="0"/>
              <a:t> O </a:t>
            </a:r>
            <a:r>
              <a:rPr lang="en-US" dirty="0" smtClean="0"/>
              <a:t>or velocity of cross-head or piston </a:t>
            </a:r>
            <a:r>
              <a:rPr lang="en-US" i="1" dirty="0" smtClean="0"/>
              <a:t>P</a:t>
            </a:r>
            <a:r>
              <a:rPr lang="en-US" dirty="0" smtClean="0"/>
              <a:t>) and is perpendicular to </a:t>
            </a:r>
            <a:r>
              <a:rPr lang="en-US" i="1" dirty="0" smtClean="0"/>
              <a:t>OP</a:t>
            </a:r>
            <a:r>
              <a:rPr lang="en-US" dirty="0" smtClean="0"/>
              <a:t>, and </a:t>
            </a:r>
            <a:r>
              <a:rPr lang="en-US" i="1" dirty="0" smtClean="0"/>
              <a:t>c</a:t>
            </a:r>
            <a:r>
              <a:rPr lang="en-US" dirty="0" smtClean="0"/>
              <a:t>1</a:t>
            </a:r>
            <a:r>
              <a:rPr lang="en-US" i="1" dirty="0" smtClean="0"/>
              <a:t>p</a:t>
            </a:r>
            <a:r>
              <a:rPr lang="en-US" dirty="0" smtClean="0"/>
              <a:t>1</a:t>
            </a:r>
            <a:r>
              <a:rPr lang="en-US" i="1" dirty="0" smtClean="0"/>
              <a:t> </a:t>
            </a:r>
            <a:r>
              <a:rPr lang="en-US" dirty="0" smtClean="0"/>
              <a:t>represents</a:t>
            </a:r>
            <a:r>
              <a:rPr lang="en-US" i="1" dirty="0" smtClean="0"/>
              <a:t> </a:t>
            </a:r>
            <a:r>
              <a:rPr lang="en-US" i="1" dirty="0" err="1" smtClean="0"/>
              <a:t>v</a:t>
            </a:r>
            <a:r>
              <a:rPr lang="en-US" dirty="0" err="1" smtClean="0"/>
              <a:t>PC</a:t>
            </a:r>
            <a:r>
              <a:rPr lang="en-US" i="1" dirty="0" smtClean="0"/>
              <a:t> </a:t>
            </a:r>
            <a:r>
              <a:rPr lang="en-US" dirty="0" smtClean="0"/>
              <a:t>(</a:t>
            </a:r>
            <a:r>
              <a:rPr lang="en-US" i="1" dirty="0" smtClean="0"/>
              <a:t>i.e. </a:t>
            </a:r>
            <a:r>
              <a:rPr lang="en-US" dirty="0" smtClean="0"/>
              <a:t>velocity of</a:t>
            </a:r>
            <a:r>
              <a:rPr lang="en-US" i="1" dirty="0" smtClean="0"/>
              <a:t> P </a:t>
            </a:r>
            <a:r>
              <a:rPr lang="en-US" dirty="0" smtClean="0"/>
              <a:t>with respect to</a:t>
            </a:r>
            <a:r>
              <a:rPr lang="en-US" i="1" dirty="0" smtClean="0"/>
              <a:t> C</a:t>
            </a:r>
            <a:r>
              <a:rPr lang="en-US" dirty="0" smtClean="0"/>
              <a:t>) and is parallel to </a:t>
            </a:r>
            <a:r>
              <a:rPr lang="en-US" i="1" dirty="0" smtClean="0"/>
              <a:t>CP</a:t>
            </a:r>
            <a:r>
              <a:rPr lang="en-US" dirty="0" smtClean="0"/>
              <a:t>.</a:t>
            </a:r>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sz="half" idx="1"/>
          </p:nvPr>
        </p:nvSpPr>
        <p:spPr>
          <a:xfrm>
            <a:off x="609600" y="1600203"/>
            <a:ext cx="10668000" cy="1142997"/>
          </a:xfrm>
        </p:spPr>
        <p:txBody>
          <a:bodyPr>
            <a:normAutofit/>
          </a:bodyPr>
          <a:lstStyle/>
          <a:p>
            <a:r>
              <a:rPr lang="en-US" dirty="0" smtClean="0"/>
              <a:t>A little consideration will show, that the triangles </a:t>
            </a:r>
            <a:r>
              <a:rPr lang="en-US" i="1" dirty="0" smtClean="0"/>
              <a:t>oc</a:t>
            </a:r>
            <a:r>
              <a:rPr lang="en-US" dirty="0" smtClean="0"/>
              <a:t>1</a:t>
            </a:r>
            <a:r>
              <a:rPr lang="en-US" i="1" dirty="0" smtClean="0"/>
              <a:t>p</a:t>
            </a:r>
            <a:r>
              <a:rPr lang="en-US" dirty="0" smtClean="0"/>
              <a:t>1 and </a:t>
            </a:r>
            <a:r>
              <a:rPr lang="en-US" i="1" dirty="0" smtClean="0"/>
              <a:t>OCM</a:t>
            </a:r>
            <a:r>
              <a:rPr lang="en-US" dirty="0" smtClean="0"/>
              <a:t> are similar. Therefore, </a:t>
            </a:r>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3075" name="Picture 3"/>
          <p:cNvPicPr>
            <a:picLocks noGrp="1" noChangeAspect="1" noChangeArrowheads="1"/>
          </p:cNvPicPr>
          <p:nvPr>
            <p:ph sz="half" idx="2"/>
          </p:nvPr>
        </p:nvPicPr>
        <p:blipFill>
          <a:blip r:embed="rId3"/>
          <a:srcRect/>
          <a:stretch>
            <a:fillRect/>
          </a:stretch>
        </p:blipFill>
        <p:spPr bwMode="auto">
          <a:xfrm>
            <a:off x="1447800" y="2590801"/>
            <a:ext cx="9228137" cy="3581400"/>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Summary</a:t>
            </a:r>
            <a:endParaRPr lang="en-IN" b="1" dirty="0"/>
          </a:p>
        </p:txBody>
      </p:sp>
      <p:sp>
        <p:nvSpPr>
          <p:cNvPr id="3" name="Content Placeholder 2"/>
          <p:cNvSpPr>
            <a:spLocks noGrp="1"/>
          </p:cNvSpPr>
          <p:nvPr>
            <p:ph idx="1"/>
          </p:nvPr>
        </p:nvSpPr>
        <p:spPr/>
        <p:txBody>
          <a:bodyPr>
            <a:normAutofit lnSpcReduction="10000"/>
          </a:bodyPr>
          <a:lstStyle/>
          <a:p>
            <a:pPr algn="just">
              <a:buNone/>
            </a:pPr>
            <a:r>
              <a:rPr lang="en-US" dirty="0" smtClean="0"/>
              <a:t>		The chapter on the basics concepts of machines look into the core principles of machines and their functionality. It provides an overview of different types of machines and their applications. It focuses on understanding the classification of links and pairs based on their relative motion. Additionally, the chapter covers topics such as kinematic chains, constraints and different inversions of </a:t>
            </a:r>
            <a:r>
              <a:rPr lang="en-US" smtClean="0"/>
              <a:t>a mechanism. </a:t>
            </a:r>
            <a:r>
              <a:rPr lang="en-US" dirty="0" smtClean="0"/>
              <a:t>Overall, this chapter provides a comprehensive understanding of the different types of mechanisms and their significance in the theory of machines. </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a:bodyPr>
          <a:lstStyle/>
          <a:p>
            <a:r>
              <a:rPr lang="en-US" dirty="0" smtClean="0"/>
              <a:t>Introduction to Theory of machine &amp; its Sub divisions</a:t>
            </a:r>
          </a:p>
          <a:p>
            <a:r>
              <a:rPr lang="en-US" dirty="0" smtClean="0"/>
              <a:t>Link &amp; its Types</a:t>
            </a:r>
          </a:p>
          <a:p>
            <a:r>
              <a:rPr lang="en-US" dirty="0" smtClean="0"/>
              <a:t>Kinematic Pair &amp; its Types</a:t>
            </a:r>
          </a:p>
          <a:p>
            <a:r>
              <a:rPr lang="en-US" dirty="0" smtClean="0"/>
              <a:t>Kinematic Chain and Mechanism </a:t>
            </a:r>
          </a:p>
          <a:p>
            <a:r>
              <a:rPr lang="en-US" dirty="0" smtClean="0"/>
              <a:t>Principles of Inversion </a:t>
            </a:r>
          </a:p>
          <a:p>
            <a:r>
              <a:rPr lang="en-US" dirty="0" smtClean="0"/>
              <a:t>Inversion of a Four Bar Chain</a:t>
            </a:r>
          </a:p>
          <a:p>
            <a:r>
              <a:rPr lang="en-US" dirty="0" smtClean="0"/>
              <a:t>Displacement, Velocity, and Acceleration of mechanisms </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Topics Discussed in Next Lecture</a:t>
            </a:r>
            <a:endParaRPr lang="en-IN" b="1" dirty="0"/>
          </a:p>
        </p:txBody>
      </p:sp>
      <p:sp>
        <p:nvSpPr>
          <p:cNvPr id="3" name="Content Placeholder 2"/>
          <p:cNvSpPr>
            <a:spLocks noGrp="1"/>
          </p:cNvSpPr>
          <p:nvPr>
            <p:ph idx="1"/>
          </p:nvPr>
        </p:nvSpPr>
        <p:spPr/>
        <p:txBody>
          <a:bodyPr>
            <a:normAutofit/>
          </a:bodyPr>
          <a:lstStyle/>
          <a:p>
            <a:r>
              <a:rPr lang="en-US" dirty="0" smtClean="0"/>
              <a:t>Universal Joint</a:t>
            </a:r>
          </a:p>
          <a:p>
            <a:r>
              <a:rPr lang="en-US" dirty="0" smtClean="0"/>
              <a:t>Steering Mechanism</a:t>
            </a:r>
          </a:p>
          <a:p>
            <a:r>
              <a:rPr lang="en-US" dirty="0" smtClean="0"/>
              <a:t>Davis Steering Mechanism</a:t>
            </a:r>
          </a:p>
          <a:p>
            <a:r>
              <a:rPr lang="en-US" dirty="0" smtClean="0"/>
              <a:t>Ackermann Steering mechanism</a:t>
            </a:r>
          </a:p>
          <a:p>
            <a:r>
              <a:rPr lang="en-US" dirty="0" smtClean="0"/>
              <a:t>Pantograph</a:t>
            </a:r>
          </a:p>
          <a:p>
            <a:r>
              <a:rPr lang="en-US" dirty="0" smtClean="0"/>
              <a:t>Straight line mechanism</a:t>
            </a:r>
          </a:p>
          <a:p>
            <a:r>
              <a:rPr lang="en-US" dirty="0" smtClean="0"/>
              <a:t>Higher pairs</a:t>
            </a:r>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Introduction</a:t>
            </a:r>
            <a:endParaRPr lang="en-IN" b="1" dirty="0"/>
          </a:p>
        </p:txBody>
      </p:sp>
      <p:sp>
        <p:nvSpPr>
          <p:cNvPr id="3" name="Content Placeholder 2"/>
          <p:cNvSpPr>
            <a:spLocks noGrp="1"/>
          </p:cNvSpPr>
          <p:nvPr>
            <p:ph idx="1"/>
          </p:nvPr>
        </p:nvSpPr>
        <p:spPr/>
        <p:txBody>
          <a:bodyPr>
            <a:normAutofit/>
          </a:bodyPr>
          <a:lstStyle/>
          <a:p>
            <a:pPr fontAlgn="base"/>
            <a:r>
              <a:rPr lang="en-US" sz="2400" dirty="0" smtClean="0"/>
              <a:t>Theory of Machines is defined as that branch of Engineering-science, which deals with the study of relative motion between the various parts of a machine and forces which act on them.”</a:t>
            </a:r>
          </a:p>
          <a:p>
            <a:pPr fontAlgn="base"/>
            <a:r>
              <a:rPr lang="en-US" sz="2400" dirty="0" smtClean="0"/>
              <a:t>A machine is a device which receives energy in some available form and utilizes it to do some particular type of work.</a:t>
            </a:r>
          </a:p>
          <a:p>
            <a:pPr fontAlgn="base">
              <a:buNone/>
            </a:pPr>
            <a:r>
              <a:rPr lang="en-IN" sz="2400" b="1" dirty="0" smtClean="0"/>
              <a:t>Theory of machine is sub divided into: -</a:t>
            </a:r>
            <a:endParaRPr lang="en-US" sz="2400" dirty="0" smtClean="0"/>
          </a:p>
          <a:p>
            <a:pPr fontAlgn="base">
              <a:buNone/>
            </a:pPr>
            <a:r>
              <a:rPr lang="en-US" sz="2400" dirty="0" smtClean="0"/>
              <a:t>a) Kinematics</a:t>
            </a:r>
          </a:p>
          <a:p>
            <a:pPr fontAlgn="base">
              <a:buNone/>
            </a:pPr>
            <a:r>
              <a:rPr lang="en-US" sz="2400" dirty="0" smtClean="0"/>
              <a:t>b) Dynamics</a:t>
            </a:r>
          </a:p>
          <a:p>
            <a:pPr fontAlgn="base">
              <a:buNone/>
            </a:pPr>
            <a:r>
              <a:rPr lang="en-US" sz="2400" dirty="0" smtClean="0"/>
              <a:t>c) Kinetics</a:t>
            </a:r>
          </a:p>
          <a:p>
            <a:pPr fontAlgn="base">
              <a:buNone/>
            </a:pPr>
            <a:r>
              <a:rPr lang="en-US" sz="2400" dirty="0" smtClean="0"/>
              <a:t>d) Statics</a:t>
            </a:r>
          </a:p>
          <a:p>
            <a:pPr fontAlgn="base"/>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1"/>
            <a:ext cx="10972800" cy="5287966"/>
          </a:xfrm>
        </p:spPr>
        <p:txBody>
          <a:bodyPr>
            <a:normAutofit/>
          </a:bodyPr>
          <a:lstStyle/>
          <a:p>
            <a:pPr fontAlgn="base">
              <a:lnSpc>
                <a:spcPct val="150000"/>
              </a:lnSpc>
              <a:buNone/>
            </a:pPr>
            <a:r>
              <a:rPr lang="en-US" sz="2400" b="1" dirty="0" smtClean="0"/>
              <a:t>a) Kinematics:- </a:t>
            </a:r>
            <a:r>
              <a:rPr lang="en-US" sz="2400" dirty="0" smtClean="0"/>
              <a:t>It is that branch of Theory of Machines which deals with the relative motion between the various parts of the machines.</a:t>
            </a:r>
          </a:p>
          <a:p>
            <a:pPr fontAlgn="base">
              <a:lnSpc>
                <a:spcPct val="150000"/>
              </a:lnSpc>
              <a:buNone/>
            </a:pPr>
            <a:r>
              <a:rPr lang="en-US" sz="2400" b="1" dirty="0" smtClean="0"/>
              <a:t>b) Dynamics:- </a:t>
            </a:r>
            <a:r>
              <a:rPr lang="en-US" sz="2400" dirty="0" smtClean="0"/>
              <a:t>It is that branch of Theory of Machines which deals with the forces and their effects, while acting upon the machine parts in motion.</a:t>
            </a:r>
          </a:p>
          <a:p>
            <a:pPr fontAlgn="base">
              <a:lnSpc>
                <a:spcPct val="150000"/>
              </a:lnSpc>
              <a:buNone/>
            </a:pPr>
            <a:r>
              <a:rPr lang="en-US" sz="2400" b="1" dirty="0" smtClean="0"/>
              <a:t>c) Kinetics:- </a:t>
            </a:r>
            <a:r>
              <a:rPr lang="en-US" sz="2400" dirty="0" smtClean="0"/>
              <a:t>It is that branch of Theory of Machines which deals with the inertia forces which arise from the combined effect of the mass and motion of the machine parts.</a:t>
            </a:r>
          </a:p>
          <a:p>
            <a:pPr fontAlgn="base">
              <a:lnSpc>
                <a:spcPct val="150000"/>
              </a:lnSpc>
              <a:buNone/>
            </a:pPr>
            <a:r>
              <a:rPr lang="en-US" sz="2400" b="1" dirty="0" smtClean="0"/>
              <a:t>d) Statics:- </a:t>
            </a:r>
            <a:r>
              <a:rPr lang="en-US" sz="2400" dirty="0" smtClean="0"/>
              <a:t>It is that branch of Theory of Machines which deals with the forces and their effects while the machine parts are at rest. The mass of the parts is assumed to be negligible.</a:t>
            </a:r>
          </a:p>
          <a:p>
            <a:pPr fontAlgn="base"/>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Link &amp; its types</a:t>
            </a:r>
            <a:endParaRPr lang="en-IN" b="1" dirty="0"/>
          </a:p>
        </p:txBody>
      </p:sp>
      <p:sp>
        <p:nvSpPr>
          <p:cNvPr id="3" name="Content Placeholder 2"/>
          <p:cNvSpPr>
            <a:spLocks noGrp="1"/>
          </p:cNvSpPr>
          <p:nvPr>
            <p:ph idx="1"/>
          </p:nvPr>
        </p:nvSpPr>
        <p:spPr/>
        <p:txBody>
          <a:bodyPr>
            <a:normAutofit fontScale="77500" lnSpcReduction="20000"/>
          </a:bodyPr>
          <a:lstStyle/>
          <a:p>
            <a:pPr fontAlgn="base"/>
            <a:r>
              <a:rPr lang="en-US" b="1" dirty="0" smtClean="0"/>
              <a:t>Kinematic Link or Element:- </a:t>
            </a:r>
            <a:r>
              <a:rPr lang="en-US" dirty="0" smtClean="0"/>
              <a:t>Each part of a machine, which moves relative to some other part, is known as a kinematic link (or simply link) or element. </a:t>
            </a:r>
          </a:p>
          <a:p>
            <a:pPr fontAlgn="base"/>
            <a:r>
              <a:rPr lang="en-US" dirty="0" smtClean="0"/>
              <a:t>A link or element need not to be a rigid body, but it must be a resistant body.</a:t>
            </a:r>
          </a:p>
          <a:p>
            <a:pPr fontAlgn="base"/>
            <a:r>
              <a:rPr lang="en-US" dirty="0" smtClean="0"/>
              <a:t>A body is said to be a resistant body if it is capable of transmitting the required forces with negligible deformation. Thus a link should have the following two characteristics:</a:t>
            </a:r>
          </a:p>
          <a:p>
            <a:pPr fontAlgn="base">
              <a:buNone/>
            </a:pPr>
            <a:r>
              <a:rPr lang="en-US" dirty="0" smtClean="0"/>
              <a:t>	1.It should have relative motion, and</a:t>
            </a:r>
          </a:p>
          <a:p>
            <a:pPr fontAlgn="base">
              <a:buNone/>
            </a:pPr>
            <a:r>
              <a:rPr lang="en-US" dirty="0" smtClean="0"/>
              <a:t>	2. It must be a resistant body.</a:t>
            </a:r>
          </a:p>
          <a:p>
            <a:pPr fontAlgn="base">
              <a:buNone/>
            </a:pPr>
            <a:r>
              <a:rPr lang="en-US" b="1" dirty="0" smtClean="0"/>
              <a:t>Types of Links</a:t>
            </a:r>
          </a:p>
          <a:p>
            <a:pPr marL="514350" indent="-514350" fontAlgn="base">
              <a:buFont typeface="+mj-lt"/>
              <a:buAutoNum type="alphaLcParenR"/>
            </a:pPr>
            <a:r>
              <a:rPr lang="en-US" dirty="0" smtClean="0"/>
              <a:t>Rigid link</a:t>
            </a:r>
          </a:p>
          <a:p>
            <a:pPr marL="514350" indent="-514350" fontAlgn="base">
              <a:buFont typeface="+mj-lt"/>
              <a:buAutoNum type="alphaLcParenR"/>
            </a:pPr>
            <a:r>
              <a:rPr lang="en-US" dirty="0" smtClean="0"/>
              <a:t>Flexible link</a:t>
            </a:r>
          </a:p>
          <a:p>
            <a:pPr marL="514350" indent="-514350" fontAlgn="base">
              <a:buFont typeface="+mj-lt"/>
              <a:buAutoNum type="alphaLcParenR"/>
            </a:pPr>
            <a:r>
              <a:rPr lang="en-US" dirty="0" smtClean="0"/>
              <a:t>Fluid link</a:t>
            </a:r>
          </a:p>
          <a:p>
            <a:pPr fontAlgn="base">
              <a:buNone/>
            </a:pPr>
            <a:endParaRPr lang="en-US" dirty="0" smtClean="0"/>
          </a:p>
          <a:p>
            <a:pPr fontAlgn="base">
              <a:buNone/>
            </a:pPr>
            <a:endParaRPr lang="en-US" dirty="0" smtClean="0"/>
          </a:p>
          <a:p>
            <a:pPr fontAlgn="base"/>
            <a:endParaRPr lang="en-US" dirty="0" smtClean="0"/>
          </a:p>
          <a:p>
            <a:pPr>
              <a:buNone/>
            </a:pP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1"/>
            <a:ext cx="10972800" cy="5287966"/>
          </a:xfrm>
        </p:spPr>
        <p:txBody>
          <a:bodyPr>
            <a:normAutofit fontScale="92500" lnSpcReduction="10000"/>
          </a:bodyPr>
          <a:lstStyle/>
          <a:p>
            <a:pPr fontAlgn="base"/>
            <a:r>
              <a:rPr lang="en-US" b="1" dirty="0" smtClean="0"/>
              <a:t>Rigid link :- </a:t>
            </a:r>
            <a:r>
              <a:rPr lang="en-US" dirty="0" smtClean="0"/>
              <a:t>A rigid link is one which does not undergo any deformation while transmitting motion. Strictly speaking, rigid links do not exist.</a:t>
            </a:r>
          </a:p>
          <a:p>
            <a:pPr fontAlgn="base"/>
            <a:r>
              <a:rPr lang="en-US" b="1" dirty="0" smtClean="0"/>
              <a:t>Flexible link :- </a:t>
            </a:r>
            <a:r>
              <a:rPr lang="en-US" dirty="0" smtClean="0"/>
              <a:t>A flexible link is one which is partly deformed in a manner not to affect the transmission of motion. For example, belts, ropes, chains and wires are flexible links and transmit tensile forces only.</a:t>
            </a:r>
          </a:p>
          <a:p>
            <a:pPr fontAlgn="base"/>
            <a:r>
              <a:rPr lang="en-US" b="1" dirty="0" smtClean="0"/>
              <a:t>Fluid link :- </a:t>
            </a:r>
            <a:r>
              <a:rPr lang="en-US" dirty="0" smtClean="0"/>
              <a:t>A fluid link is one which is formed by having a fluid in a receptacle and the motion is transmitted through the fluid by pressure or compression only, as in the case of hydraulic presses, jacks and brakes</a:t>
            </a:r>
          </a:p>
          <a:p>
            <a:pPr fontAlgn="base">
              <a:buNone/>
            </a:pPr>
            <a:endParaRPr lang="en-US" dirty="0" smtClean="0"/>
          </a:p>
          <a:p>
            <a:pPr fontAlgn="base">
              <a:buNone/>
            </a:pPr>
            <a:endParaRPr lang="en-US" dirty="0" smtClean="0"/>
          </a:p>
          <a:p>
            <a:pPr fontAlgn="base"/>
            <a:endParaRPr lang="en-US" dirty="0" smtClean="0"/>
          </a:p>
          <a:p>
            <a:pPr>
              <a:buNone/>
            </a:pP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Kinematic pair</a:t>
            </a:r>
            <a:endParaRPr lang="en-IN" b="1"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The two links or elements of a machine, when in contact with each other, are said to form a pair.</a:t>
            </a:r>
          </a:p>
          <a:p>
            <a:pPr fontAlgn="base"/>
            <a:r>
              <a:rPr lang="en-US" dirty="0" smtClean="0"/>
              <a:t>If the relative motion between them is completely or successfully constrained (i.e. in a definite direction), the pair is known as kinematic pair.</a:t>
            </a:r>
          </a:p>
          <a:p>
            <a:pPr fontAlgn="base"/>
            <a:r>
              <a:rPr lang="en-US" dirty="0" smtClean="0"/>
              <a:t>The motion between the elements, forming a pair, is such that the constrained motion is not completed by itself, but by some other means.</a:t>
            </a:r>
          </a:p>
          <a:p>
            <a:pPr fontAlgn="base"/>
            <a:r>
              <a:rPr lang="en-US" dirty="0" smtClean="0"/>
              <a:t>Consider a shaft in a foot-step bearing. The shaft may rotate in a bearing or it may move upwards. This is a case of incompletely constrained motion.</a:t>
            </a:r>
          </a:p>
          <a:p>
            <a:pPr fontAlgn="base"/>
            <a:r>
              <a:rPr lang="en-US" dirty="0" smtClean="0"/>
              <a:t>But if the load is placed on the shaft to prevent axial upward movement of the shaft, then the motion of the pair is said to be successfully constrained motion.</a:t>
            </a:r>
          </a:p>
          <a:p>
            <a:pPr fontAlgn="base"/>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Types of Kinematic pair</a:t>
            </a:r>
            <a:endParaRPr lang="en-IN" b="1" dirty="0"/>
          </a:p>
        </p:txBody>
      </p:sp>
      <p:sp>
        <p:nvSpPr>
          <p:cNvPr id="3" name="Content Placeholder 2"/>
          <p:cNvSpPr>
            <a:spLocks noGrp="1"/>
          </p:cNvSpPr>
          <p:nvPr>
            <p:ph idx="1"/>
          </p:nvPr>
        </p:nvSpPr>
        <p:spPr/>
        <p:txBody>
          <a:bodyPr>
            <a:normAutofit fontScale="85000" lnSpcReduction="20000"/>
          </a:bodyPr>
          <a:lstStyle/>
          <a:p>
            <a:pPr fontAlgn="base">
              <a:buNone/>
            </a:pPr>
            <a:r>
              <a:rPr lang="en-US" b="1" dirty="0" smtClean="0"/>
              <a:t>1. According to the type of relative motion between the elements.:-</a:t>
            </a:r>
          </a:p>
          <a:p>
            <a:pPr fontAlgn="base">
              <a:buNone/>
            </a:pPr>
            <a:r>
              <a:rPr lang="en-US" sz="2400" b="1" dirty="0" smtClean="0"/>
              <a:t>(a) Sliding pair:- </a:t>
            </a:r>
            <a:r>
              <a:rPr lang="en-US" sz="2400" dirty="0" smtClean="0"/>
              <a:t>When the two elements of a pair are connected in such a way that one can only slide relative to the other, the pair is known as a sliding pair. </a:t>
            </a:r>
            <a:r>
              <a:rPr lang="en-US" sz="2400" dirty="0" err="1" smtClean="0"/>
              <a:t>E.g</a:t>
            </a:r>
            <a:r>
              <a:rPr lang="en-US" sz="2400" dirty="0" smtClean="0"/>
              <a:t> The piston and cylinder, cross-head and guides of a reciprocating steam engine.</a:t>
            </a:r>
          </a:p>
          <a:p>
            <a:pPr fontAlgn="base">
              <a:buNone/>
            </a:pPr>
            <a:r>
              <a:rPr lang="en-US" sz="2400" b="1" dirty="0" smtClean="0"/>
              <a:t>(b) Turning pair:- </a:t>
            </a:r>
            <a:r>
              <a:rPr lang="en-US" sz="2400" dirty="0" smtClean="0"/>
              <a:t>When the two elements of a pair are connected in such a way that one can only turn or revolve about a fixed axis of another link, the pair is known as turning pair. </a:t>
            </a:r>
            <a:r>
              <a:rPr lang="en-US" sz="2400" dirty="0" err="1" smtClean="0"/>
              <a:t>e.g</a:t>
            </a:r>
            <a:r>
              <a:rPr lang="en-US" sz="2400" dirty="0" smtClean="0"/>
              <a:t> A shaft with collars at both ends fitted into a circular hole, the crankshaft in a journal bearing in an engine.</a:t>
            </a:r>
          </a:p>
          <a:p>
            <a:pPr fontAlgn="base">
              <a:buNone/>
            </a:pPr>
            <a:r>
              <a:rPr lang="en-US" sz="2400" b="1" dirty="0" smtClean="0"/>
              <a:t>(c) Rolling pair:- </a:t>
            </a:r>
            <a:r>
              <a:rPr lang="en-US" sz="2400" dirty="0" smtClean="0"/>
              <a:t>When the two elements of a pair are connected in such a way that one rolls over another fixed link, the pair is known as rolling pair. Ball and roller bearings are examples of rolling pair.</a:t>
            </a:r>
          </a:p>
          <a:p>
            <a:pPr fontAlgn="base">
              <a:buNone/>
            </a:pPr>
            <a:r>
              <a:rPr lang="en-US" sz="2400" b="1" dirty="0" smtClean="0"/>
              <a:t>(d) Screw pair :-</a:t>
            </a:r>
            <a:r>
              <a:rPr lang="en-US" sz="2400" dirty="0" smtClean="0"/>
              <a:t>When the two elements of a pair are connected in such a way that one element can turn about the other by screw threads, the pair is known as screw pair. The lead screw of a lathe with nut, and bolt with a nut are examples of a screw pair.</a:t>
            </a:r>
          </a:p>
          <a:p>
            <a:pPr fontAlgn="base">
              <a:buNone/>
            </a:pPr>
            <a:r>
              <a:rPr lang="en-US" sz="2400" dirty="0" smtClean="0"/>
              <a:t>(</a:t>
            </a:r>
            <a:r>
              <a:rPr lang="en-US" sz="2400" b="1" dirty="0" smtClean="0"/>
              <a:t>e) Spherical pair :- </a:t>
            </a:r>
            <a:r>
              <a:rPr lang="en-US" sz="2400" dirty="0" smtClean="0"/>
              <a:t>Two elements of a pair are connected in such a way that one element (with spherical shape) turns or swivels about the other fixed element. The ball and socket joint, attachment of a car mirror, pen stand etc are examples </a:t>
            </a:r>
          </a:p>
          <a:p>
            <a:pPr fontAlgn="base">
              <a:buNone/>
            </a:pPr>
            <a:endParaRPr lang="en-US" sz="2400" dirty="0" smtClean="0"/>
          </a:p>
          <a:p>
            <a:pPr fontAlgn="base">
              <a:buNone/>
            </a:pPr>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Types of Kinematic pair contd.</a:t>
            </a:r>
            <a:endParaRPr lang="en-IN" b="1" dirty="0"/>
          </a:p>
        </p:txBody>
      </p:sp>
      <p:sp>
        <p:nvSpPr>
          <p:cNvPr id="3" name="Content Placeholder 2"/>
          <p:cNvSpPr>
            <a:spLocks noGrp="1"/>
          </p:cNvSpPr>
          <p:nvPr>
            <p:ph idx="1"/>
          </p:nvPr>
        </p:nvSpPr>
        <p:spPr/>
        <p:txBody>
          <a:bodyPr>
            <a:normAutofit fontScale="92500" lnSpcReduction="20000"/>
          </a:bodyPr>
          <a:lstStyle/>
          <a:p>
            <a:pPr fontAlgn="base">
              <a:buNone/>
            </a:pPr>
            <a:r>
              <a:rPr lang="en-US" b="1" dirty="0" smtClean="0"/>
              <a:t>2. According to the type of contact between the elements.</a:t>
            </a:r>
          </a:p>
          <a:p>
            <a:pPr fontAlgn="base">
              <a:buNone/>
            </a:pPr>
            <a:r>
              <a:rPr lang="en-US" sz="2600" b="1" dirty="0" smtClean="0"/>
              <a:t>(a) Lower pair:- </a:t>
            </a:r>
            <a:r>
              <a:rPr lang="en-US" sz="2600" dirty="0" smtClean="0"/>
              <a:t>Two elements of a pair have a surface contact when relative motion takes place and the surface of one element slides over the surface of the other. Sliding pairs, turning pairs and screw pairs form lower pairs.</a:t>
            </a:r>
          </a:p>
          <a:p>
            <a:pPr fontAlgn="base">
              <a:buNone/>
            </a:pPr>
            <a:r>
              <a:rPr lang="en-US" sz="2600" b="1" dirty="0" smtClean="0"/>
              <a:t>(b) Higher pair:- </a:t>
            </a:r>
            <a:r>
              <a:rPr lang="en-US" sz="2600" dirty="0" smtClean="0"/>
              <a:t>Two elements of a pair have a line or point contact when relative motion takes place and the motion between the two elements is partly turning and partly sliding. A pair of friction discs, toothed gearing, belt and rope drives, ball and roller bearings and cam and follower are the examples of higher pairs.</a:t>
            </a:r>
          </a:p>
          <a:p>
            <a:pPr fontAlgn="base">
              <a:buNone/>
            </a:pPr>
            <a:r>
              <a:rPr lang="en-US" sz="2600" b="1" dirty="0" smtClean="0"/>
              <a:t>3. According to the type of closure.</a:t>
            </a:r>
          </a:p>
          <a:p>
            <a:pPr fontAlgn="base">
              <a:buNone/>
            </a:pPr>
            <a:r>
              <a:rPr lang="en-US" sz="2600" b="1" dirty="0" smtClean="0"/>
              <a:t>(a)Self closed pair: </a:t>
            </a:r>
            <a:r>
              <a:rPr lang="en-US" sz="2600" dirty="0" smtClean="0"/>
              <a:t>Two elements of a pair are connected together mechanically in such a way that only required kind of relative motion occurs.</a:t>
            </a:r>
          </a:p>
          <a:p>
            <a:pPr fontAlgn="base">
              <a:buNone/>
            </a:pPr>
            <a:r>
              <a:rPr lang="en-US" sz="2600" dirty="0" smtClean="0"/>
              <a:t>(</a:t>
            </a:r>
            <a:r>
              <a:rPr lang="en-US" sz="2600" b="1" dirty="0" smtClean="0"/>
              <a:t>b) Force - closed pair: </a:t>
            </a:r>
            <a:r>
              <a:rPr lang="en-US" sz="2600" dirty="0" smtClean="0"/>
              <a:t>Two elements of a pair are not connected mechanically but are kept in contact by the action of external forces. </a:t>
            </a:r>
            <a:r>
              <a:rPr lang="en-US" sz="2600" dirty="0" err="1" smtClean="0"/>
              <a:t>e.g</a:t>
            </a:r>
            <a:r>
              <a:rPr lang="en-US" sz="2600" dirty="0" smtClean="0"/>
              <a:t> The cam and follower</a:t>
            </a:r>
          </a:p>
          <a:p>
            <a:pPr fontAlgn="base">
              <a:buNone/>
            </a:pPr>
            <a:endParaRPr lang="en-US" dirty="0" smtClean="0"/>
          </a:p>
          <a:p>
            <a:pPr fontAlgn="base">
              <a:buNone/>
            </a:pPr>
            <a:endParaRPr lang="en-US" dirty="0" smtClean="0"/>
          </a:p>
          <a:p>
            <a:pPr fontAlgn="base">
              <a:buNone/>
            </a:pPr>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730</TotalTime>
  <Words>1686</Words>
  <Application>Microsoft Office PowerPoint</Application>
  <PresentationFormat>Custom</PresentationFormat>
  <Paragraphs>162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Theory of Machine – I; BMEC 2302    </vt:lpstr>
      <vt:lpstr>Topic Discussed</vt:lpstr>
      <vt:lpstr>Introduction</vt:lpstr>
      <vt:lpstr>Slide 4</vt:lpstr>
      <vt:lpstr>Link &amp; its types</vt:lpstr>
      <vt:lpstr>Slide 6</vt:lpstr>
      <vt:lpstr>Kinematic pair</vt:lpstr>
      <vt:lpstr>Types of Kinematic pair</vt:lpstr>
      <vt:lpstr>Types of Kinematic pair contd.</vt:lpstr>
      <vt:lpstr>Kinematic Chain &amp; Mechanism </vt:lpstr>
      <vt:lpstr>Inversion of Mechanism</vt:lpstr>
      <vt:lpstr>Four bar chain</vt:lpstr>
      <vt:lpstr>Single slider crank chain</vt:lpstr>
      <vt:lpstr>Double slider crank chain  </vt:lpstr>
      <vt:lpstr>Kennedy Theorem</vt:lpstr>
      <vt:lpstr>Klein’s Construction</vt:lpstr>
      <vt:lpstr>KLIEN’S CONSTRUCTION</vt:lpstr>
      <vt:lpstr>Topic Discussed</vt:lpstr>
      <vt:lpstr>Summary</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RIMT</cp:lastModifiedBy>
  <cp:revision>206</cp:revision>
  <dcterms:created xsi:type="dcterms:W3CDTF">2020-11-12T04:35:12Z</dcterms:created>
  <dcterms:modified xsi:type="dcterms:W3CDTF">2023-08-03T05:35:47Z</dcterms:modified>
</cp:coreProperties>
</file>