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82" r:id="rId3"/>
    <p:sldId id="347" r:id="rId4"/>
    <p:sldId id="356" r:id="rId5"/>
    <p:sldId id="358" r:id="rId6"/>
    <p:sldId id="363" r:id="rId7"/>
    <p:sldId id="369" r:id="rId8"/>
    <p:sldId id="368" r:id="rId9"/>
    <p:sldId id="367" r:id="rId10"/>
    <p:sldId id="366" r:id="rId11"/>
    <p:sldId id="365" r:id="rId12"/>
    <p:sldId id="370" r:id="rId13"/>
    <p:sldId id="371" r:id="rId14"/>
    <p:sldId id="372" r:id="rId15"/>
    <p:sldId id="377" r:id="rId16"/>
    <p:sldId id="376" r:id="rId17"/>
    <p:sldId id="375" r:id="rId18"/>
    <p:sldId id="374" r:id="rId19"/>
    <p:sldId id="344" r:id="rId20"/>
    <p:sldId id="34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1"/>
    <p:restoredTop sz="94729"/>
  </p:normalViewPr>
  <p:slideViewPr>
    <p:cSldViewPr>
      <p:cViewPr varScale="1">
        <p:scale>
          <a:sx n="68" d="100"/>
          <a:sy n="68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E0460-E654-42CE-A030-2BB41F913000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3022-06E1-473B-909F-B1570F971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6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B4388-F365-43A6-8496-C4CC9C5DDCA0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3168" cy="2286000"/>
          </a:xfrm>
        </p:spPr>
        <p:txBody>
          <a:bodyPr>
            <a:normAutofit fontScale="90000"/>
          </a:bodyPr>
          <a:lstStyle/>
          <a:p>
            <a:b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b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b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>Refrigeration and Air conditioning(BTME-4702)</a:t>
            </a:r>
            <a:br>
              <a:rPr lang="en-IN" b="1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Mechanical Engineering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7289800" y="4038600"/>
            <a:ext cx="462615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b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/>
              <a:t>Prepared by: </a:t>
            </a:r>
            <a:r>
              <a:rPr lang="en-IN" sz="4000" dirty="0" err="1"/>
              <a:t>Dr.</a:t>
            </a:r>
            <a:r>
              <a:rPr lang="en-IN" sz="4000" dirty="0"/>
              <a:t> Sachin Saini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990600" y="2590800"/>
            <a:ext cx="462615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b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br>
              <a:rPr lang="en-IN" sz="9600" dirty="0">
                <a:solidFill>
                  <a:srgbClr val="7030A0"/>
                </a:solidFill>
                <a:latin typeface="+mn-lt"/>
              </a:rPr>
            </a:br>
            <a:r>
              <a:rPr lang="en-US" sz="9600" dirty="0">
                <a:latin typeface="+mn-lt"/>
              </a:rPr>
              <a:t>Course Name: RAC </a:t>
            </a:r>
            <a:br>
              <a:rPr lang="en-US" sz="9600" dirty="0">
                <a:latin typeface="+mn-lt"/>
              </a:rPr>
            </a:br>
            <a:r>
              <a:rPr lang="en-US" sz="9600" dirty="0">
                <a:latin typeface="+mn-lt"/>
              </a:rPr>
              <a:t>Semester: 7th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COP</a:t>
            </a: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MECHANICAL Engineering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DBDD0215-368D-4758-A175-D58DBA69C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0200" y="1600200"/>
            <a:ext cx="94488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11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spc="-5" dirty="0"/>
            </a:br>
            <a:r>
              <a:rPr lang="en-US" b="1" spc="-5" dirty="0"/>
              <a:t>Features</a:t>
            </a:r>
            <a:r>
              <a:rPr lang="en-US" b="1" spc="-10" dirty="0"/>
              <a:t> </a:t>
            </a:r>
            <a:r>
              <a:rPr lang="en-US" b="1" spc="-5" dirty="0"/>
              <a:t>of </a:t>
            </a:r>
            <a:r>
              <a:rPr lang="en-US" b="1" spc="-20" dirty="0"/>
              <a:t>Actual </a:t>
            </a:r>
            <a:r>
              <a:rPr lang="en-US" b="1" spc="-10" dirty="0"/>
              <a:t>Vapor-Compression</a:t>
            </a:r>
            <a:r>
              <a:rPr lang="en-US" b="1" spc="155" dirty="0"/>
              <a:t> </a:t>
            </a:r>
            <a:r>
              <a:rPr lang="en-US" b="1" spc="-20" dirty="0"/>
              <a:t>Cycle</a:t>
            </a:r>
            <a:endParaRPr lang="en-IN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333B1E-1C5F-4671-B59E-E8C6A04A00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910556"/>
            <a:ext cx="9753600" cy="3905250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668672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IN" b="1" dirty="0"/>
            </a:br>
            <a:r>
              <a:rPr lang="en-IN" b="1" dirty="0"/>
              <a:t>Features of Vapour Compression Cycle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86606A-E4E6-4452-8568-C14EF5817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682751"/>
            <a:ext cx="10058400" cy="4066380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383796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Features of Vapour Compression Cycle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BD63E5-C99D-4AE5-9A36-8ECE3B3AC8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858169"/>
            <a:ext cx="10591799" cy="4010025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067923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956" y="507354"/>
            <a:ext cx="10972800" cy="1143000"/>
          </a:xfrm>
        </p:spPr>
        <p:txBody>
          <a:bodyPr>
            <a:normAutofit/>
          </a:bodyPr>
          <a:lstStyle/>
          <a:p>
            <a:r>
              <a:rPr lang="en-IN" b="1" dirty="0"/>
              <a:t>Vapour Compression Cycle analysis</a:t>
            </a: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Mechanical Engineering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00868E-973F-4F26-89DB-47355A02F9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04"/>
          <a:stretch/>
        </p:blipFill>
        <p:spPr>
          <a:xfrm>
            <a:off x="1447800" y="1828800"/>
            <a:ext cx="8872313" cy="415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41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Ideal Vapour Compression Cycle</a:t>
            </a: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Mechanical Engineering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049B21-AA0C-4411-953E-72114B2B4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660971"/>
            <a:ext cx="641032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51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Vapour Compression Cycle</a:t>
            </a: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803" y="9014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Mechanical Engineering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C95E6A-9C62-4332-945F-46757A910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599" y="1417638"/>
            <a:ext cx="8719913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77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Features of Vapour Compression Cycle</a:t>
            </a: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Mechanical Engineering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B8FAEF-80E2-4B93-8B0D-55C6FA115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417639"/>
            <a:ext cx="8796113" cy="445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0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IN" b="1" dirty="0"/>
            </a:br>
            <a:r>
              <a:rPr lang="en-IN" b="1" dirty="0"/>
              <a:t>Practical Vapour Compression Cycle</a:t>
            </a: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Mechanical Engineering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01E8F0-2345-4E8C-BA21-C7B5B8F735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27"/>
          <a:stretch/>
        </p:blipFill>
        <p:spPr>
          <a:xfrm>
            <a:off x="1371600" y="1682751"/>
            <a:ext cx="9677400" cy="430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33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In this chapter, the focus is on Vapour compression cycle which thrusts upon its application in daily lives.</a:t>
            </a:r>
          </a:p>
          <a:p>
            <a:endParaRPr lang="en-IN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1949115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Refrigeration Systems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altLang="en-US" dirty="0"/>
              <a:t>Vapour compression refrigeration system</a:t>
            </a:r>
          </a:p>
          <a:p>
            <a:pPr>
              <a:buNone/>
            </a:pPr>
            <a:endParaRPr lang="en-US" altLang="en-US" dirty="0"/>
          </a:p>
          <a:p>
            <a:r>
              <a:rPr lang="en-US" altLang="en-US" dirty="0"/>
              <a:t>Vapour absorption refrigeration system</a:t>
            </a:r>
          </a:p>
          <a:p>
            <a:endParaRPr lang="en-IN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1212877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Topics to be Discussed in Next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N" dirty="0"/>
          </a:p>
          <a:p>
            <a:r>
              <a:rPr lang="en-IN" dirty="0"/>
              <a:t>Vapour Absorption cycle</a:t>
            </a:r>
          </a:p>
          <a:p>
            <a:r>
              <a:rPr lang="en-IN" dirty="0"/>
              <a:t>Refrigerant and its various types</a:t>
            </a:r>
          </a:p>
          <a:p>
            <a:r>
              <a:rPr lang="en-IN" dirty="0"/>
              <a:t>Applications of refrigerant in various fields</a:t>
            </a: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9525"/>
            <a:ext cx="13605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869976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Vapour Compression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This is the most important system from the point of commercial &amp; domestic utility &amp; most practical form of refrigeration.</a:t>
            </a:r>
          </a:p>
          <a:p>
            <a:pPr algn="just"/>
            <a:r>
              <a:rPr lang="en-US" dirty="0"/>
              <a:t>The working fluid refrigerant used in this refrigeration system readily evaporates &amp; condenses or changes alternatively between the vapour &amp; liquid phases without leaving the refrigerating plant.</a:t>
            </a:r>
          </a:p>
          <a:p>
            <a:pPr algn="just"/>
            <a:r>
              <a:rPr lang="en-US" altLang="en-US" dirty="0"/>
              <a:t>During evaporation it absorbs heat from the cold body or in condensing or cooling it rejects heat to the external hot body .</a:t>
            </a:r>
          </a:p>
          <a:p>
            <a:pPr algn="just"/>
            <a:r>
              <a:rPr lang="en-US" altLang="en-US" dirty="0"/>
              <a:t>The heat absorbed from cold body during evaporation is used as its latent heat for converting it from liquid to vapour.</a:t>
            </a:r>
          </a:p>
          <a:p>
            <a:pPr algn="just"/>
            <a:r>
              <a:rPr lang="en-US" altLang="en-US" dirty="0"/>
              <a:t>Thus a cooling effect is created in working fluid.</a:t>
            </a:r>
          </a:p>
          <a:p>
            <a:endParaRPr lang="en-US" dirty="0"/>
          </a:p>
          <a:p>
            <a:endParaRPr lang="en-IN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170507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Vapour Compression System</a:t>
            </a: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Mechanical Engineering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81A0C5-83B8-45E1-81E0-E9A28CA08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19200"/>
            <a:ext cx="9829800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02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Vapour Compression System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3D03DA-BC34-4514-B11A-D9AF6A438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600200"/>
            <a:ext cx="9982199" cy="4525963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1665427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2574"/>
            <a:ext cx="10972800" cy="1143000"/>
          </a:xfrm>
        </p:spPr>
        <p:txBody>
          <a:bodyPr>
            <a:normAutofit/>
          </a:bodyPr>
          <a:lstStyle/>
          <a:p>
            <a:r>
              <a:rPr lang="en-IN" b="1" dirty="0"/>
              <a:t>Vapour Compression System: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69989"/>
            <a:ext cx="10972800" cy="4956178"/>
          </a:xfrm>
        </p:spPr>
        <p:txBody>
          <a:bodyPr>
            <a:normAutofit/>
          </a:bodyPr>
          <a:lstStyle/>
          <a:p>
            <a:pPr marL="353695" marR="5080" indent="-340995" algn="just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3695" algn="l"/>
                <a:tab pos="354330" algn="l"/>
              </a:tabLst>
            </a:pPr>
            <a:endParaRPr lang="en-US" spc="-5" dirty="0">
              <a:latin typeface="Book Antiqua"/>
              <a:cs typeface="Book Antiqua"/>
            </a:endParaRPr>
          </a:p>
          <a:p>
            <a:pPr marL="353695" marR="5080" indent="-340995" algn="just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lang="en-US" spc="-5" dirty="0">
                <a:latin typeface="Book Antiqua"/>
                <a:cs typeface="Book Antiqua"/>
              </a:rPr>
              <a:t>This </a:t>
            </a:r>
            <a:r>
              <a:rPr lang="en-US" dirty="0">
                <a:latin typeface="Book Antiqua"/>
                <a:cs typeface="Book Antiqua"/>
              </a:rPr>
              <a:t>system </a:t>
            </a:r>
            <a:r>
              <a:rPr lang="en-US" spc="-5" dirty="0">
                <a:latin typeface="Book Antiqua"/>
                <a:cs typeface="Book Antiqua"/>
              </a:rPr>
              <a:t>consists </a:t>
            </a:r>
            <a:r>
              <a:rPr lang="en-US" dirty="0">
                <a:latin typeface="Book Antiqua"/>
                <a:cs typeface="Book Antiqua"/>
              </a:rPr>
              <a:t>of a </a:t>
            </a:r>
            <a:r>
              <a:rPr lang="en-US" spc="-10" dirty="0">
                <a:latin typeface="Book Antiqua"/>
                <a:cs typeface="Book Antiqua"/>
              </a:rPr>
              <a:t>compressor,  </a:t>
            </a:r>
            <a:r>
              <a:rPr lang="en-US" spc="-5" dirty="0">
                <a:latin typeface="Book Antiqua"/>
                <a:cs typeface="Book Antiqua"/>
              </a:rPr>
              <a:t>condenser, </a:t>
            </a:r>
            <a:r>
              <a:rPr lang="en-US" dirty="0">
                <a:latin typeface="Book Antiqua"/>
                <a:cs typeface="Book Antiqua"/>
              </a:rPr>
              <a:t>a </a:t>
            </a:r>
            <a:r>
              <a:rPr lang="en-US" spc="-5" dirty="0">
                <a:latin typeface="Book Antiqua"/>
                <a:cs typeface="Book Antiqua"/>
              </a:rPr>
              <a:t>receiver </a:t>
            </a:r>
            <a:r>
              <a:rPr lang="en-US" dirty="0">
                <a:latin typeface="Book Antiqua"/>
                <a:cs typeface="Book Antiqua"/>
              </a:rPr>
              <a:t>tank, an expansion </a:t>
            </a:r>
            <a:r>
              <a:rPr lang="en-US" spc="-5" dirty="0">
                <a:latin typeface="Book Antiqua"/>
                <a:cs typeface="Book Antiqua"/>
              </a:rPr>
              <a:t>valve  </a:t>
            </a:r>
            <a:r>
              <a:rPr lang="en-US" dirty="0">
                <a:latin typeface="Book Antiqua"/>
                <a:cs typeface="Book Antiqua"/>
              </a:rPr>
              <a:t>and an</a:t>
            </a:r>
            <a:r>
              <a:rPr lang="en-US" spc="-45" dirty="0">
                <a:latin typeface="Book Antiqua"/>
                <a:cs typeface="Book Antiqua"/>
              </a:rPr>
              <a:t> </a:t>
            </a:r>
            <a:r>
              <a:rPr lang="en-US" spc="-5" dirty="0">
                <a:latin typeface="Book Antiqua"/>
                <a:cs typeface="Book Antiqua"/>
              </a:rPr>
              <a:t>evaporator.</a:t>
            </a:r>
            <a:endParaRPr lang="en-US" dirty="0">
              <a:latin typeface="Book Antiqua"/>
              <a:cs typeface="Book Antiqua"/>
            </a:endParaRPr>
          </a:p>
          <a:p>
            <a:pPr marL="12700" marR="3065780" algn="just">
              <a:lnSpc>
                <a:spcPct val="119400"/>
              </a:lnSpc>
              <a:spcBef>
                <a:spcPts val="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lang="en-US" b="1" u="heavy" spc="-5" dirty="0">
                <a:solidFill>
                  <a:srgbClr val="EA1579"/>
                </a:solidFill>
                <a:uFill>
                  <a:solidFill>
                    <a:srgbClr val="EA1579"/>
                  </a:solidFill>
                </a:uFill>
                <a:latin typeface="Book Antiqua"/>
                <a:cs typeface="Book Antiqua"/>
              </a:rPr>
              <a:t>Compressor</a:t>
            </a:r>
            <a:r>
              <a:rPr lang="en-US" b="1" u="heavy" spc="-10" dirty="0">
                <a:solidFill>
                  <a:srgbClr val="EA1579"/>
                </a:solidFill>
                <a:uFill>
                  <a:solidFill>
                    <a:srgbClr val="EA1579"/>
                  </a:solidFill>
                </a:uFill>
                <a:latin typeface="Book Antiqua"/>
                <a:cs typeface="Book Antiqua"/>
              </a:rPr>
              <a:t>:</a:t>
            </a:r>
            <a:r>
              <a:rPr lang="en-US" b="1" spc="-10" dirty="0">
                <a:solidFill>
                  <a:srgbClr val="EA1579"/>
                </a:solidFill>
                <a:latin typeface="Book Antiqua"/>
                <a:cs typeface="Book Antiqua"/>
              </a:rPr>
              <a:t> </a:t>
            </a:r>
            <a:r>
              <a:rPr lang="en-US" spc="-10" dirty="0">
                <a:latin typeface="Book Antiqua"/>
                <a:cs typeface="Book Antiqua"/>
              </a:rPr>
              <a:t>Reciprocating  compressors </a:t>
            </a:r>
            <a:r>
              <a:rPr lang="en-US" dirty="0">
                <a:latin typeface="Book Antiqua"/>
                <a:cs typeface="Book Antiqua"/>
              </a:rPr>
              <a:t>generally </a:t>
            </a:r>
            <a:r>
              <a:rPr lang="en-US" spc="-5" dirty="0">
                <a:latin typeface="Book Antiqua"/>
                <a:cs typeface="Book Antiqua"/>
              </a:rPr>
              <a:t>used.  </a:t>
            </a:r>
            <a:r>
              <a:rPr lang="en-US" dirty="0">
                <a:latin typeface="Book Antiqua"/>
                <a:cs typeface="Book Antiqua"/>
              </a:rPr>
              <a:t>For very </a:t>
            </a:r>
            <a:r>
              <a:rPr lang="en-US" spc="-10" dirty="0">
                <a:latin typeface="Book Antiqua"/>
                <a:cs typeface="Book Antiqua"/>
              </a:rPr>
              <a:t>big </a:t>
            </a:r>
            <a:r>
              <a:rPr lang="en-US" spc="-5" dirty="0">
                <a:latin typeface="Book Antiqua"/>
                <a:cs typeface="Book Antiqua"/>
              </a:rPr>
              <a:t>plants</a:t>
            </a:r>
            <a:r>
              <a:rPr lang="en-US" spc="-65" dirty="0">
                <a:latin typeface="Book Antiqua"/>
                <a:cs typeface="Book Antiqua"/>
              </a:rPr>
              <a:t> </a:t>
            </a:r>
            <a:r>
              <a:rPr lang="en-US" spc="-5" dirty="0">
                <a:latin typeface="Book Antiqua"/>
                <a:cs typeface="Book Antiqua"/>
              </a:rPr>
              <a:t>centrifugal </a:t>
            </a:r>
            <a:r>
              <a:rPr lang="en-US" spc="-10" dirty="0">
                <a:latin typeface="Book Antiqua"/>
                <a:cs typeface="Book Antiqua"/>
              </a:rPr>
              <a:t>compressors directly coupled  </a:t>
            </a:r>
            <a:r>
              <a:rPr lang="en-US" spc="-5" dirty="0">
                <a:latin typeface="Book Antiqua"/>
                <a:cs typeface="Book Antiqua"/>
              </a:rPr>
              <a:t>with high speed rotating  </a:t>
            </a:r>
            <a:r>
              <a:rPr lang="en-US" dirty="0">
                <a:latin typeface="Book Antiqua"/>
                <a:cs typeface="Book Antiqua"/>
              </a:rPr>
              <a:t>engines	(gas </a:t>
            </a:r>
            <a:r>
              <a:rPr lang="en-US" spc="-10" dirty="0">
                <a:latin typeface="Book Antiqua"/>
                <a:cs typeface="Book Antiqua"/>
              </a:rPr>
              <a:t>turbine) </a:t>
            </a:r>
            <a:r>
              <a:rPr lang="en-US" spc="-5" dirty="0">
                <a:latin typeface="Book Antiqua"/>
                <a:cs typeface="Book Antiqua"/>
              </a:rPr>
              <a:t>are</a:t>
            </a:r>
            <a:r>
              <a:rPr lang="en-US" spc="-50" dirty="0">
                <a:latin typeface="Book Antiqua"/>
                <a:cs typeface="Book Antiqua"/>
              </a:rPr>
              <a:t> </a:t>
            </a:r>
            <a:r>
              <a:rPr lang="en-US" dirty="0">
                <a:latin typeface="Book Antiqua"/>
                <a:cs typeface="Book Antiqua"/>
              </a:rPr>
              <a:t>used</a:t>
            </a:r>
            <a:r>
              <a:rPr lang="en-US" dirty="0">
                <a:latin typeface="Corbel"/>
                <a:cs typeface="Corbel"/>
              </a:rPr>
              <a:t>.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803" y="17009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Mechanical Engineering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164FBB-BDF0-417D-A6AA-61101EFA5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5804" y="3200400"/>
            <a:ext cx="2816596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96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Vapour Compression System</a:t>
            </a: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MECHANICAL Engineering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85F632-B68E-4B20-AFE9-65FAD9078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313" y="1132474"/>
            <a:ext cx="10972800" cy="4956178"/>
          </a:xfrm>
        </p:spPr>
        <p:txBody>
          <a:bodyPr/>
          <a:lstStyle/>
          <a:p>
            <a:pPr marL="353695" marR="737870" indent="-340995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lang="en-US" sz="2800" b="1" u="heavy" spc="-5" dirty="0">
                <a:solidFill>
                  <a:srgbClr val="EA1579"/>
                </a:solidFill>
                <a:uFill>
                  <a:solidFill>
                    <a:srgbClr val="EA1579"/>
                  </a:solidFill>
                </a:uFill>
                <a:latin typeface="Book Antiqua"/>
                <a:cs typeface="Book Antiqua"/>
              </a:rPr>
              <a:t>Condenser </a:t>
            </a:r>
            <a:r>
              <a:rPr lang="en-US" sz="2800" b="1" u="heavy" dirty="0">
                <a:solidFill>
                  <a:srgbClr val="EA1579"/>
                </a:solidFill>
                <a:uFill>
                  <a:solidFill>
                    <a:srgbClr val="EA1579"/>
                  </a:solidFill>
                </a:uFill>
                <a:latin typeface="Book Antiqua"/>
                <a:cs typeface="Book Antiqua"/>
              </a:rPr>
              <a:t>:</a:t>
            </a:r>
            <a:r>
              <a:rPr lang="en-US" sz="2800" b="1" dirty="0">
                <a:solidFill>
                  <a:srgbClr val="EA1579"/>
                </a:solidFill>
                <a:latin typeface="Book Antiqua"/>
                <a:cs typeface="Book Antiqua"/>
              </a:rPr>
              <a:t> </a:t>
            </a:r>
            <a:r>
              <a:rPr lang="en-US" sz="2800" dirty="0">
                <a:latin typeface="Book Antiqua"/>
                <a:cs typeface="Book Antiqua"/>
              </a:rPr>
              <a:t>It </a:t>
            </a:r>
            <a:r>
              <a:rPr lang="en-US" sz="2800" spc="-10" dirty="0">
                <a:latin typeface="Book Antiqua"/>
                <a:cs typeface="Book Antiqua"/>
              </a:rPr>
              <a:t>is </a:t>
            </a:r>
            <a:r>
              <a:rPr lang="en-US" sz="2800" dirty="0">
                <a:latin typeface="Book Antiqua"/>
                <a:cs typeface="Book Antiqua"/>
              </a:rPr>
              <a:t>a </a:t>
            </a:r>
            <a:r>
              <a:rPr lang="en-US" sz="2800" spc="-10" dirty="0">
                <a:latin typeface="Book Antiqua"/>
                <a:cs typeface="Book Antiqua"/>
              </a:rPr>
              <a:t>coil </a:t>
            </a:r>
            <a:r>
              <a:rPr lang="en-US" sz="2800" dirty="0">
                <a:latin typeface="Book Antiqua"/>
                <a:cs typeface="Book Antiqua"/>
              </a:rPr>
              <a:t>of </a:t>
            </a:r>
            <a:r>
              <a:rPr lang="en-US" sz="2800" spc="-5" dirty="0">
                <a:latin typeface="Book Antiqua"/>
                <a:cs typeface="Book Antiqua"/>
              </a:rPr>
              <a:t>tubes made of  </a:t>
            </a:r>
            <a:r>
              <a:rPr lang="en-US" sz="2800" spc="-10" dirty="0">
                <a:latin typeface="Book Antiqua"/>
                <a:cs typeface="Book Antiqua"/>
              </a:rPr>
              <a:t>copper.</a:t>
            </a:r>
            <a:endParaRPr lang="en-US" sz="2800" dirty="0">
              <a:latin typeface="Book Antiqua"/>
              <a:cs typeface="Book Antiqua"/>
            </a:endParaRPr>
          </a:p>
          <a:p>
            <a:pPr marL="353695" marR="454025" indent="-340995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lang="en-US" sz="2800" b="1" u="heavy" dirty="0">
                <a:solidFill>
                  <a:srgbClr val="EA1579"/>
                </a:solidFill>
                <a:uFill>
                  <a:solidFill>
                    <a:srgbClr val="EA1579"/>
                  </a:solidFill>
                </a:uFill>
                <a:latin typeface="Book Antiqua"/>
                <a:cs typeface="Book Antiqua"/>
              </a:rPr>
              <a:t>Receiver </a:t>
            </a:r>
            <a:r>
              <a:rPr lang="en-US" sz="2800" b="1" u="heavy" spc="-5" dirty="0">
                <a:solidFill>
                  <a:srgbClr val="EA1579"/>
                </a:solidFill>
                <a:uFill>
                  <a:solidFill>
                    <a:srgbClr val="EA1579"/>
                  </a:solidFill>
                </a:uFill>
                <a:latin typeface="Book Antiqua"/>
                <a:cs typeface="Book Antiqua"/>
              </a:rPr>
              <a:t>tank:</a:t>
            </a:r>
            <a:r>
              <a:rPr lang="en-US" sz="2800" b="1" spc="-5" dirty="0">
                <a:solidFill>
                  <a:srgbClr val="EA1579"/>
                </a:solidFill>
                <a:latin typeface="Book Antiqua"/>
                <a:cs typeface="Book Antiqua"/>
              </a:rPr>
              <a:t> </a:t>
            </a:r>
            <a:r>
              <a:rPr lang="en-US" sz="2800" dirty="0">
                <a:latin typeface="Book Antiqua"/>
                <a:cs typeface="Book Antiqua"/>
              </a:rPr>
              <a:t>It </a:t>
            </a:r>
            <a:r>
              <a:rPr lang="en-US" sz="2800" spc="-10" dirty="0">
                <a:latin typeface="Book Antiqua"/>
                <a:cs typeface="Book Antiqua"/>
              </a:rPr>
              <a:t>is </a:t>
            </a:r>
            <a:r>
              <a:rPr lang="en-US" sz="2800" dirty="0">
                <a:latin typeface="Book Antiqua"/>
                <a:cs typeface="Book Antiqua"/>
              </a:rPr>
              <a:t>the </a:t>
            </a:r>
            <a:r>
              <a:rPr lang="en-US" sz="2800" spc="-5" dirty="0">
                <a:latin typeface="Book Antiqua"/>
                <a:cs typeface="Book Antiqua"/>
              </a:rPr>
              <a:t>reservoir </a:t>
            </a:r>
            <a:r>
              <a:rPr lang="en-US" sz="2800" dirty="0">
                <a:latin typeface="Book Antiqua"/>
                <a:cs typeface="Book Antiqua"/>
              </a:rPr>
              <a:t>of </a:t>
            </a:r>
            <a:r>
              <a:rPr lang="en-US" sz="2800" spc="-10" dirty="0">
                <a:latin typeface="Book Antiqua"/>
                <a:cs typeface="Book Antiqua"/>
              </a:rPr>
              <a:t>liquid  </a:t>
            </a:r>
            <a:r>
              <a:rPr lang="en-US" sz="2800" spc="-5" dirty="0">
                <a:latin typeface="Book Antiqua"/>
                <a:cs typeface="Book Antiqua"/>
              </a:rPr>
              <a:t>refrigerant.</a:t>
            </a:r>
            <a:endParaRPr lang="en-US" sz="2800" dirty="0">
              <a:latin typeface="Book Antiqua"/>
              <a:cs typeface="Book Antiqua"/>
            </a:endParaRPr>
          </a:p>
          <a:p>
            <a:pPr marL="353695" marR="5080" indent="-340995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lang="en-US" sz="2800" b="1" u="heavy" spc="-5" dirty="0">
                <a:solidFill>
                  <a:srgbClr val="EA1579"/>
                </a:solidFill>
                <a:uFill>
                  <a:solidFill>
                    <a:srgbClr val="EA1579"/>
                  </a:solidFill>
                </a:uFill>
                <a:latin typeface="Book Antiqua"/>
                <a:cs typeface="Book Antiqua"/>
              </a:rPr>
              <a:t>Expansion </a:t>
            </a:r>
            <a:r>
              <a:rPr lang="en-US" sz="2800" b="1" u="heavy" dirty="0">
                <a:solidFill>
                  <a:srgbClr val="EA1579"/>
                </a:solidFill>
                <a:uFill>
                  <a:solidFill>
                    <a:srgbClr val="EA1579"/>
                  </a:solidFill>
                </a:uFill>
                <a:latin typeface="Book Antiqua"/>
                <a:cs typeface="Book Antiqua"/>
              </a:rPr>
              <a:t>Valve:</a:t>
            </a:r>
            <a:r>
              <a:rPr lang="en-US" sz="2800" b="1" dirty="0">
                <a:solidFill>
                  <a:srgbClr val="EA1579"/>
                </a:solidFill>
                <a:latin typeface="Book Antiqua"/>
                <a:cs typeface="Book Antiqua"/>
              </a:rPr>
              <a:t> </a:t>
            </a:r>
            <a:r>
              <a:rPr lang="en-US" sz="2800" spc="-5" dirty="0">
                <a:latin typeface="Book Antiqua"/>
                <a:cs typeface="Book Antiqua"/>
              </a:rPr>
              <a:t>This </a:t>
            </a:r>
            <a:r>
              <a:rPr lang="en-US" sz="2800" dirty="0">
                <a:latin typeface="Book Antiqua"/>
                <a:cs typeface="Book Antiqua"/>
              </a:rPr>
              <a:t>is a </a:t>
            </a:r>
            <a:r>
              <a:rPr lang="en-US" sz="2800" spc="-5" dirty="0">
                <a:latin typeface="Book Antiqua"/>
                <a:cs typeface="Book Antiqua"/>
              </a:rPr>
              <a:t>throttle valve.  High </a:t>
            </a:r>
            <a:r>
              <a:rPr lang="en-US" sz="2800" spc="-10" dirty="0">
                <a:latin typeface="Book Antiqua"/>
                <a:cs typeface="Book Antiqua"/>
              </a:rPr>
              <a:t>pressure </a:t>
            </a:r>
            <a:r>
              <a:rPr lang="en-US" sz="2800" spc="-5" dirty="0">
                <a:latin typeface="Book Antiqua"/>
                <a:cs typeface="Book Antiqua"/>
              </a:rPr>
              <a:t>refrigerant </a:t>
            </a:r>
            <a:r>
              <a:rPr lang="en-US" sz="2800" spc="-10" dirty="0">
                <a:latin typeface="Book Antiqua"/>
                <a:cs typeface="Book Antiqua"/>
              </a:rPr>
              <a:t>is </a:t>
            </a:r>
            <a:r>
              <a:rPr lang="en-US" sz="2800" spc="-5" dirty="0">
                <a:latin typeface="Book Antiqua"/>
                <a:cs typeface="Book Antiqua"/>
              </a:rPr>
              <a:t>made to </a:t>
            </a:r>
            <a:r>
              <a:rPr lang="en-US" sz="2800" dirty="0">
                <a:latin typeface="Book Antiqua"/>
                <a:cs typeface="Book Antiqua"/>
              </a:rPr>
              <a:t>flow at  a </a:t>
            </a:r>
            <a:r>
              <a:rPr lang="en-US" sz="2800" spc="-5" dirty="0">
                <a:latin typeface="Book Antiqua"/>
                <a:cs typeface="Book Antiqua"/>
              </a:rPr>
              <a:t>controlled rate through this</a:t>
            </a:r>
            <a:r>
              <a:rPr lang="en-US" sz="2800" spc="20" dirty="0">
                <a:latin typeface="Book Antiqua"/>
                <a:cs typeface="Book Antiqua"/>
              </a:rPr>
              <a:t> </a:t>
            </a:r>
            <a:r>
              <a:rPr lang="en-US" sz="2800" dirty="0">
                <a:latin typeface="Book Antiqua"/>
                <a:cs typeface="Book Antiqua"/>
              </a:rPr>
              <a:t>valve.</a:t>
            </a:r>
          </a:p>
          <a:p>
            <a:pPr marL="353695" marR="155575" indent="-340995" algn="just">
              <a:lnSpc>
                <a:spcPct val="100099"/>
              </a:lnSpc>
              <a:spcBef>
                <a:spcPts val="72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330" algn="l"/>
              </a:tabLst>
            </a:pPr>
            <a:r>
              <a:rPr lang="en-US" sz="2800" b="1" u="heavy" dirty="0">
                <a:solidFill>
                  <a:srgbClr val="EA1579"/>
                </a:solidFill>
                <a:uFill>
                  <a:solidFill>
                    <a:srgbClr val="EA1579"/>
                  </a:solidFill>
                </a:uFill>
                <a:latin typeface="Book Antiqua"/>
                <a:cs typeface="Book Antiqua"/>
              </a:rPr>
              <a:t>Evaporator :</a:t>
            </a:r>
            <a:r>
              <a:rPr lang="en-US" sz="2800" b="1" dirty="0">
                <a:solidFill>
                  <a:srgbClr val="EA1579"/>
                </a:solidFill>
                <a:latin typeface="Book Antiqua"/>
                <a:cs typeface="Book Antiqua"/>
              </a:rPr>
              <a:t> </a:t>
            </a:r>
            <a:r>
              <a:rPr lang="en-US" sz="2800" dirty="0">
                <a:latin typeface="Book Antiqua"/>
                <a:cs typeface="Book Antiqua"/>
              </a:rPr>
              <a:t>It </a:t>
            </a:r>
            <a:r>
              <a:rPr lang="en-US" sz="2800" spc="-10" dirty="0">
                <a:latin typeface="Book Antiqua"/>
                <a:cs typeface="Book Antiqua"/>
              </a:rPr>
              <a:t>is </a:t>
            </a:r>
            <a:r>
              <a:rPr lang="en-US" sz="2800" dirty="0">
                <a:latin typeface="Book Antiqua"/>
                <a:cs typeface="Book Antiqua"/>
              </a:rPr>
              <a:t>the </a:t>
            </a:r>
            <a:r>
              <a:rPr lang="en-US" sz="2800" spc="-5" dirty="0">
                <a:latin typeface="Book Antiqua"/>
                <a:cs typeface="Book Antiqua"/>
              </a:rPr>
              <a:t>actual cooler </a:t>
            </a:r>
            <a:r>
              <a:rPr lang="en-US" sz="2800" dirty="0">
                <a:latin typeface="Book Antiqua"/>
                <a:cs typeface="Book Antiqua"/>
              </a:rPr>
              <a:t>and kept  </a:t>
            </a:r>
            <a:r>
              <a:rPr lang="en-US" sz="2800" spc="-5" dirty="0">
                <a:latin typeface="Book Antiqua"/>
                <a:cs typeface="Book Antiqua"/>
              </a:rPr>
              <a:t>in </a:t>
            </a:r>
            <a:r>
              <a:rPr lang="en-US" sz="2800" dirty="0">
                <a:latin typeface="Book Antiqua"/>
                <a:cs typeface="Book Antiqua"/>
              </a:rPr>
              <a:t>the </a:t>
            </a:r>
            <a:r>
              <a:rPr lang="en-US" sz="2800" spc="-5" dirty="0">
                <a:latin typeface="Book Antiqua"/>
                <a:cs typeface="Book Antiqua"/>
              </a:rPr>
              <a:t>space to be </a:t>
            </a:r>
            <a:r>
              <a:rPr lang="en-US" sz="2800" spc="-10" dirty="0">
                <a:latin typeface="Book Antiqua"/>
                <a:cs typeface="Book Antiqua"/>
              </a:rPr>
              <a:t>cooled. </a:t>
            </a:r>
            <a:r>
              <a:rPr lang="en-US" sz="2800" dirty="0">
                <a:latin typeface="Book Antiqua"/>
                <a:cs typeface="Book Antiqua"/>
              </a:rPr>
              <a:t>The </a:t>
            </a:r>
            <a:r>
              <a:rPr lang="en-US" sz="2800" spc="-5" dirty="0">
                <a:latin typeface="Book Antiqua"/>
                <a:cs typeface="Book Antiqua"/>
              </a:rPr>
              <a:t>evaporator </a:t>
            </a:r>
            <a:r>
              <a:rPr lang="en-US" sz="2800" spc="-10" dirty="0">
                <a:latin typeface="Book Antiqua"/>
                <a:cs typeface="Book Antiqua"/>
              </a:rPr>
              <a:t>is  </a:t>
            </a:r>
            <a:r>
              <a:rPr lang="en-US" sz="2800" dirty="0">
                <a:latin typeface="Book Antiqua"/>
                <a:cs typeface="Book Antiqua"/>
              </a:rPr>
              <a:t>a </a:t>
            </a:r>
            <a:r>
              <a:rPr lang="en-US" sz="2800" spc="-10" dirty="0">
                <a:latin typeface="Book Antiqua"/>
                <a:cs typeface="Book Antiqua"/>
              </a:rPr>
              <a:t>coil </a:t>
            </a:r>
            <a:r>
              <a:rPr lang="en-US" sz="2800" dirty="0">
                <a:latin typeface="Book Antiqua"/>
                <a:cs typeface="Book Antiqua"/>
              </a:rPr>
              <a:t>of </a:t>
            </a:r>
            <a:r>
              <a:rPr lang="en-US" sz="2800" spc="-5" dirty="0">
                <a:latin typeface="Book Antiqua"/>
                <a:cs typeface="Book Antiqua"/>
              </a:rPr>
              <a:t>tubes made </a:t>
            </a:r>
            <a:r>
              <a:rPr lang="en-US" sz="2800" spc="-10" dirty="0">
                <a:latin typeface="Book Antiqua"/>
                <a:cs typeface="Book Antiqua"/>
              </a:rPr>
              <a:t>of</a:t>
            </a:r>
            <a:r>
              <a:rPr lang="en-US" sz="2800" spc="20" dirty="0">
                <a:latin typeface="Book Antiqua"/>
                <a:cs typeface="Book Antiqua"/>
              </a:rPr>
              <a:t> </a:t>
            </a:r>
            <a:r>
              <a:rPr lang="en-US" sz="2800" spc="-10" dirty="0">
                <a:latin typeface="Book Antiqua"/>
                <a:cs typeface="Book Antiqua"/>
              </a:rPr>
              <a:t>copper. </a:t>
            </a:r>
            <a:endParaRPr lang="en-US" sz="2800" dirty="0">
              <a:latin typeface="Book Antiqua"/>
              <a:cs typeface="Book Antiqua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0F7C1084-1A32-42EB-9C40-410B5231BE95}"/>
              </a:ext>
            </a:extLst>
          </p:cNvPr>
          <p:cNvSpPr/>
          <p:nvPr/>
        </p:nvSpPr>
        <p:spPr>
          <a:xfrm>
            <a:off x="5257800" y="4054488"/>
            <a:ext cx="4724400" cy="23638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9543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Vapour Compression System: 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" y="1115689"/>
            <a:ext cx="10972800" cy="5249540"/>
          </a:xfrm>
        </p:spPr>
        <p:txBody>
          <a:bodyPr>
            <a:normAutofit fontScale="85000" lnSpcReduction="20000"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lang="en-US" sz="4000" b="1" u="heavy" spc="-5" dirty="0">
                <a:solidFill>
                  <a:srgbClr val="EA1579"/>
                </a:solidFill>
                <a:uFill>
                  <a:solidFill>
                    <a:srgbClr val="EA1579"/>
                  </a:solidFill>
                </a:uFill>
                <a:latin typeface="Book Antiqua"/>
                <a:cs typeface="Book Antiqua"/>
              </a:rPr>
              <a:t>Working</a:t>
            </a:r>
            <a:r>
              <a:rPr lang="en-US" sz="4000" b="1" u="heavy" spc="-50" dirty="0">
                <a:solidFill>
                  <a:srgbClr val="EA1579"/>
                </a:solidFill>
                <a:uFill>
                  <a:solidFill>
                    <a:srgbClr val="EA1579"/>
                  </a:solidFill>
                </a:uFill>
                <a:latin typeface="Book Antiqua"/>
                <a:cs typeface="Book Antiqua"/>
              </a:rPr>
              <a:t> </a:t>
            </a:r>
            <a:r>
              <a:rPr lang="en-US" sz="4000" b="1" u="heavy" dirty="0">
                <a:solidFill>
                  <a:srgbClr val="EA1579"/>
                </a:solidFill>
                <a:uFill>
                  <a:solidFill>
                    <a:srgbClr val="EA1579"/>
                  </a:solidFill>
                </a:uFill>
                <a:latin typeface="Book Antiqua"/>
                <a:cs typeface="Book Antiqua"/>
              </a:rPr>
              <a:t>:</a:t>
            </a:r>
            <a:endParaRPr lang="en-US" sz="4000" dirty="0">
              <a:latin typeface="Book Antiqua"/>
              <a:cs typeface="Book Antiqua"/>
            </a:endParaRPr>
          </a:p>
          <a:p>
            <a:pPr marL="355600" algn="just">
              <a:lnSpc>
                <a:spcPct val="100000"/>
              </a:lnSpc>
              <a:spcBef>
                <a:spcPts val="720"/>
              </a:spcBef>
              <a:buClr>
                <a:srgbClr val="D5EBFF"/>
              </a:buClr>
              <a:buSzPct val="93750"/>
              <a:buFont typeface="Wingdings" panose="05000000000000000000" pitchFamily="2" charset="2"/>
              <a:buChar char="Ø"/>
              <a:tabLst>
                <a:tab pos="354965" algn="l"/>
              </a:tabLst>
            </a:pPr>
            <a:r>
              <a:rPr lang="en-US" sz="1900" spc="-5" dirty="0">
                <a:latin typeface="Book Antiqua"/>
                <a:cs typeface="Book Antiqua"/>
              </a:rPr>
              <a:t>The low pressure </a:t>
            </a:r>
            <a:r>
              <a:rPr lang="en-US" sz="1900" dirty="0">
                <a:latin typeface="Book Antiqua"/>
                <a:cs typeface="Book Antiqua"/>
              </a:rPr>
              <a:t>refrigerant vapour </a:t>
            </a:r>
            <a:r>
              <a:rPr lang="en-US" sz="1900" spc="-5" dirty="0">
                <a:latin typeface="Book Antiqua"/>
                <a:cs typeface="Book Antiqua"/>
              </a:rPr>
              <a:t>coming out </a:t>
            </a:r>
            <a:r>
              <a:rPr lang="en-US" sz="1900" dirty="0">
                <a:latin typeface="Book Antiqua"/>
                <a:cs typeface="Book Antiqua"/>
              </a:rPr>
              <a:t>of</a:t>
            </a:r>
            <a:r>
              <a:rPr lang="en-US" sz="1900" spc="-30" dirty="0">
                <a:latin typeface="Book Antiqua"/>
                <a:cs typeface="Book Antiqua"/>
              </a:rPr>
              <a:t> </a:t>
            </a:r>
            <a:r>
              <a:rPr lang="en-US" sz="1900" spc="-5" dirty="0">
                <a:latin typeface="Book Antiqua"/>
                <a:cs typeface="Book Antiqua"/>
              </a:rPr>
              <a:t>the</a:t>
            </a:r>
            <a:endParaRPr lang="en-US" sz="1900" dirty="0">
              <a:latin typeface="Book Antiqua"/>
              <a:cs typeface="Book Antiqua"/>
            </a:endParaRPr>
          </a:p>
          <a:p>
            <a:pPr marL="35433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900" dirty="0">
                <a:latin typeface="Book Antiqua"/>
                <a:cs typeface="Book Antiqua"/>
              </a:rPr>
              <a:t>evaporator </a:t>
            </a:r>
            <a:r>
              <a:rPr lang="en-US" sz="1900" spc="-5" dirty="0">
                <a:latin typeface="Book Antiqua"/>
                <a:cs typeface="Book Antiqua"/>
              </a:rPr>
              <a:t>flows into </a:t>
            </a:r>
            <a:r>
              <a:rPr lang="en-US" sz="1900" dirty="0">
                <a:latin typeface="Book Antiqua"/>
                <a:cs typeface="Book Antiqua"/>
              </a:rPr>
              <a:t>the</a:t>
            </a:r>
            <a:r>
              <a:rPr lang="en-US" sz="1900" spc="-80" dirty="0">
                <a:latin typeface="Book Antiqua"/>
                <a:cs typeface="Book Antiqua"/>
              </a:rPr>
              <a:t> </a:t>
            </a:r>
            <a:r>
              <a:rPr lang="en-US" sz="1900" spc="-5" dirty="0">
                <a:latin typeface="Book Antiqua"/>
                <a:cs typeface="Book Antiqua"/>
              </a:rPr>
              <a:t>compressor.</a:t>
            </a:r>
            <a:endParaRPr lang="en-US" sz="1900" dirty="0">
              <a:latin typeface="Book Antiqua"/>
              <a:cs typeface="Book Antiqua"/>
            </a:endParaRPr>
          </a:p>
          <a:p>
            <a:pPr marL="355600" algn="just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3750"/>
              <a:buFont typeface="Wingdings" panose="05000000000000000000" pitchFamily="2" charset="2"/>
              <a:buChar char="Ø"/>
              <a:tabLst>
                <a:tab pos="354965" algn="l"/>
              </a:tabLst>
            </a:pPr>
            <a:r>
              <a:rPr lang="en-US" sz="1900" spc="-5" dirty="0">
                <a:latin typeface="Book Antiqua"/>
                <a:cs typeface="Book Antiqua"/>
              </a:rPr>
              <a:t>The compressor </a:t>
            </a:r>
            <a:r>
              <a:rPr lang="en-US" sz="1900" dirty="0">
                <a:latin typeface="Book Antiqua"/>
                <a:cs typeface="Book Antiqua"/>
              </a:rPr>
              <a:t>is driven </a:t>
            </a:r>
            <a:r>
              <a:rPr lang="en-US" sz="1900" spc="-10" dirty="0">
                <a:latin typeface="Book Antiqua"/>
                <a:cs typeface="Book Antiqua"/>
              </a:rPr>
              <a:t>by </a:t>
            </a:r>
            <a:r>
              <a:rPr lang="en-US" sz="1900" dirty="0">
                <a:latin typeface="Book Antiqua"/>
                <a:cs typeface="Book Antiqua"/>
              </a:rPr>
              <a:t>a </a:t>
            </a:r>
            <a:r>
              <a:rPr lang="en-US" sz="1900" spc="-5" dirty="0">
                <a:latin typeface="Book Antiqua"/>
                <a:cs typeface="Book Antiqua"/>
              </a:rPr>
              <a:t>prime</a:t>
            </a:r>
            <a:r>
              <a:rPr lang="en-US" sz="1900" spc="-25" dirty="0">
                <a:latin typeface="Book Antiqua"/>
                <a:cs typeface="Book Antiqua"/>
              </a:rPr>
              <a:t> </a:t>
            </a:r>
            <a:r>
              <a:rPr lang="en-US" sz="1900" dirty="0">
                <a:latin typeface="Book Antiqua"/>
                <a:cs typeface="Book Antiqua"/>
              </a:rPr>
              <a:t>mover.</a:t>
            </a:r>
          </a:p>
          <a:p>
            <a:pPr marL="355600" algn="just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3750"/>
              <a:buFont typeface="Wingdings" panose="05000000000000000000" pitchFamily="2" charset="2"/>
              <a:buChar char="Ø"/>
              <a:tabLst>
                <a:tab pos="354965" algn="l"/>
              </a:tabLst>
            </a:pPr>
            <a:r>
              <a:rPr lang="en-US" sz="1900" dirty="0">
                <a:latin typeface="Book Antiqua"/>
                <a:cs typeface="Book Antiqua"/>
              </a:rPr>
              <a:t>In the </a:t>
            </a:r>
            <a:r>
              <a:rPr lang="en-US" sz="1900" spc="-5" dirty="0">
                <a:latin typeface="Book Antiqua"/>
                <a:cs typeface="Book Antiqua"/>
              </a:rPr>
              <a:t>compressor </a:t>
            </a:r>
            <a:r>
              <a:rPr lang="en-US" sz="1900" dirty="0">
                <a:latin typeface="Book Antiqua"/>
                <a:cs typeface="Book Antiqua"/>
              </a:rPr>
              <a:t>the refrigerant vapour is</a:t>
            </a:r>
            <a:r>
              <a:rPr lang="en-US" sz="1900" spc="-110" dirty="0">
                <a:latin typeface="Book Antiqua"/>
                <a:cs typeface="Book Antiqua"/>
              </a:rPr>
              <a:t> </a:t>
            </a:r>
            <a:r>
              <a:rPr lang="en-US" sz="1900" spc="-5" dirty="0">
                <a:latin typeface="Book Antiqua"/>
                <a:cs typeface="Book Antiqua"/>
              </a:rPr>
              <a:t>compressed.</a:t>
            </a:r>
            <a:endParaRPr lang="en-US" sz="1900" dirty="0">
              <a:latin typeface="Book Antiqua"/>
              <a:cs typeface="Book Antiqua"/>
            </a:endParaRPr>
          </a:p>
          <a:p>
            <a:pPr marL="355600" marR="812165" algn="just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3750"/>
              <a:buFont typeface="Wingdings" panose="05000000000000000000" pitchFamily="2" charset="2"/>
              <a:buChar char="Ø"/>
              <a:tabLst>
                <a:tab pos="354965" algn="l"/>
              </a:tabLst>
            </a:pPr>
            <a:r>
              <a:rPr lang="en-US" sz="1900" spc="-5" dirty="0">
                <a:latin typeface="Book Antiqua"/>
                <a:cs typeface="Book Antiqua"/>
              </a:rPr>
              <a:t>The high pressure </a:t>
            </a:r>
            <a:r>
              <a:rPr lang="en-US" sz="1900" dirty="0">
                <a:latin typeface="Book Antiqua"/>
                <a:cs typeface="Book Antiqua"/>
              </a:rPr>
              <a:t>refrigerant vapour from </a:t>
            </a:r>
            <a:r>
              <a:rPr lang="en-US" sz="1900" spc="-5" dirty="0">
                <a:latin typeface="Book Antiqua"/>
                <a:cs typeface="Book Antiqua"/>
              </a:rPr>
              <a:t>the  compressor </a:t>
            </a:r>
            <a:r>
              <a:rPr lang="en-US" sz="1900" dirty="0">
                <a:latin typeface="Book Antiqua"/>
                <a:cs typeface="Book Antiqua"/>
              </a:rPr>
              <a:t>is </a:t>
            </a:r>
            <a:r>
              <a:rPr lang="en-US" sz="1900" spc="-5" dirty="0">
                <a:latin typeface="Book Antiqua"/>
                <a:cs typeface="Book Antiqua"/>
              </a:rPr>
              <a:t>then </a:t>
            </a:r>
            <a:r>
              <a:rPr lang="en-US" sz="1900" spc="-10" dirty="0">
                <a:latin typeface="Book Antiqua"/>
                <a:cs typeface="Book Antiqua"/>
              </a:rPr>
              <a:t>passed </a:t>
            </a:r>
            <a:r>
              <a:rPr lang="en-US" sz="1900" spc="-5" dirty="0">
                <a:latin typeface="Book Antiqua"/>
                <a:cs typeface="Book Antiqua"/>
              </a:rPr>
              <a:t>through the</a:t>
            </a:r>
            <a:r>
              <a:rPr lang="en-US" sz="1900" spc="20" dirty="0">
                <a:latin typeface="Book Antiqua"/>
                <a:cs typeface="Book Antiqua"/>
              </a:rPr>
              <a:t> </a:t>
            </a:r>
            <a:r>
              <a:rPr lang="en-US" sz="1900" spc="-5" dirty="0">
                <a:latin typeface="Book Antiqua"/>
                <a:cs typeface="Book Antiqua"/>
              </a:rPr>
              <a:t>condenser.</a:t>
            </a:r>
            <a:endParaRPr lang="en-US" sz="1900" dirty="0">
              <a:latin typeface="Book Antiqua"/>
              <a:cs typeface="Book Antiqua"/>
            </a:endParaRPr>
          </a:p>
          <a:p>
            <a:pPr marL="355600" marR="541655" algn="just">
              <a:lnSpc>
                <a:spcPct val="100000"/>
              </a:lnSpc>
              <a:spcBef>
                <a:spcPts val="720"/>
              </a:spcBef>
              <a:buClr>
                <a:srgbClr val="D5EBFF"/>
              </a:buClr>
              <a:buSzPct val="93750"/>
              <a:buFont typeface="Wingdings" panose="05000000000000000000" pitchFamily="2" charset="2"/>
              <a:buChar char="Ø"/>
              <a:tabLst>
                <a:tab pos="354965" algn="l"/>
              </a:tabLst>
            </a:pPr>
            <a:r>
              <a:rPr lang="en-US" sz="1900" spc="-5" dirty="0">
                <a:latin typeface="Book Antiqua"/>
                <a:cs typeface="Book Antiqua"/>
              </a:rPr>
              <a:t>The </a:t>
            </a:r>
            <a:r>
              <a:rPr lang="en-US" sz="1900" dirty="0">
                <a:latin typeface="Book Antiqua"/>
                <a:cs typeface="Book Antiqua"/>
              </a:rPr>
              <a:t>refrigerant gives </a:t>
            </a:r>
            <a:r>
              <a:rPr lang="en-US" sz="1900" spc="-5" dirty="0">
                <a:latin typeface="Book Antiqua"/>
                <a:cs typeface="Book Antiqua"/>
              </a:rPr>
              <a:t>out </a:t>
            </a:r>
            <a:r>
              <a:rPr lang="en-US" sz="1900" dirty="0">
                <a:latin typeface="Book Antiqua"/>
                <a:cs typeface="Book Antiqua"/>
              </a:rPr>
              <a:t>the </a:t>
            </a:r>
            <a:r>
              <a:rPr lang="en-US" sz="1900" spc="-5" dirty="0">
                <a:latin typeface="Book Antiqua"/>
                <a:cs typeface="Book Antiqua"/>
              </a:rPr>
              <a:t>heat </a:t>
            </a:r>
            <a:r>
              <a:rPr lang="en-US" sz="1900" dirty="0">
                <a:latin typeface="Book Antiqua"/>
                <a:cs typeface="Book Antiqua"/>
              </a:rPr>
              <a:t>it </a:t>
            </a:r>
            <a:r>
              <a:rPr lang="en-US" sz="1900" spc="-5" dirty="0">
                <a:latin typeface="Book Antiqua"/>
                <a:cs typeface="Book Antiqua"/>
              </a:rPr>
              <a:t>had </a:t>
            </a:r>
            <a:r>
              <a:rPr lang="en-US" sz="1900" dirty="0">
                <a:latin typeface="Book Antiqua"/>
                <a:cs typeface="Book Antiqua"/>
              </a:rPr>
              <a:t>taken in </a:t>
            </a:r>
            <a:r>
              <a:rPr lang="en-US" sz="1900" spc="-5" dirty="0">
                <a:latin typeface="Book Antiqua"/>
                <a:cs typeface="Book Antiqua"/>
              </a:rPr>
              <a:t>the  </a:t>
            </a:r>
            <a:r>
              <a:rPr lang="en-US" sz="1900" dirty="0">
                <a:latin typeface="Book Antiqua"/>
                <a:cs typeface="Book Antiqua"/>
              </a:rPr>
              <a:t>evaporator</a:t>
            </a:r>
            <a:r>
              <a:rPr lang="en-US" sz="1900" spc="-95" dirty="0">
                <a:latin typeface="Book Antiqua"/>
                <a:cs typeface="Book Antiqua"/>
              </a:rPr>
              <a:t> </a:t>
            </a:r>
            <a:r>
              <a:rPr lang="en-US" sz="1900" spc="-5" dirty="0">
                <a:latin typeface="Book Antiqua"/>
                <a:cs typeface="Book Antiqua"/>
              </a:rPr>
              <a:t>(N).</a:t>
            </a:r>
          </a:p>
          <a:p>
            <a:pPr marL="355600" marR="541655" algn="just">
              <a:lnSpc>
                <a:spcPct val="100000"/>
              </a:lnSpc>
              <a:spcBef>
                <a:spcPts val="720"/>
              </a:spcBef>
              <a:buClr>
                <a:srgbClr val="D5EBFF"/>
              </a:buClr>
              <a:buSzPct val="93750"/>
              <a:buFont typeface="Wingdings" panose="05000000000000000000" pitchFamily="2" charset="2"/>
              <a:buChar char="Ø"/>
              <a:tabLst>
                <a:tab pos="354965" algn="l"/>
              </a:tabLst>
            </a:pPr>
            <a:r>
              <a:rPr lang="en-US" sz="1900" spc="-5" dirty="0">
                <a:latin typeface="Book Antiqua"/>
                <a:cs typeface="Book Antiqua"/>
              </a:rPr>
              <a:t>The Heat equivalent of work done on the compressor.</a:t>
            </a:r>
          </a:p>
          <a:p>
            <a:pPr marL="355600" marR="541655" algn="just">
              <a:lnSpc>
                <a:spcPct val="100000"/>
              </a:lnSpc>
              <a:spcBef>
                <a:spcPts val="720"/>
              </a:spcBef>
              <a:buClr>
                <a:srgbClr val="D5EBFF"/>
              </a:buClr>
              <a:buSzPct val="93750"/>
              <a:buFont typeface="Wingdings" panose="05000000000000000000" pitchFamily="2" charset="2"/>
              <a:buChar char="Ø"/>
              <a:tabLst>
                <a:tab pos="354965" algn="l"/>
              </a:tabLst>
            </a:pPr>
            <a:r>
              <a:rPr lang="en-US" sz="1900" spc="-5" dirty="0">
                <a:latin typeface="Book Antiqua"/>
                <a:cs typeface="Book Antiqua"/>
              </a:rPr>
              <a:t>This heat is carried by condenser medium which may be air or water.</a:t>
            </a:r>
          </a:p>
          <a:p>
            <a:pPr marL="355600" marR="541655" algn="just">
              <a:lnSpc>
                <a:spcPct val="100000"/>
              </a:lnSpc>
              <a:spcBef>
                <a:spcPts val="720"/>
              </a:spcBef>
              <a:buClr>
                <a:srgbClr val="D5EBFF"/>
              </a:buClr>
              <a:buSzPct val="93750"/>
              <a:buFont typeface="Wingdings" panose="05000000000000000000" pitchFamily="2" charset="2"/>
              <a:buChar char="Ø"/>
              <a:tabLst>
                <a:tab pos="354965" algn="l"/>
              </a:tabLst>
            </a:pPr>
            <a:r>
              <a:rPr lang="en-US" sz="1900" spc="-5" dirty="0">
                <a:latin typeface="Book Antiqua"/>
                <a:cs typeface="Book Antiqua"/>
              </a:rPr>
              <a:t>The high pressure liquid refrigerant then enters the expansion valve.</a:t>
            </a:r>
          </a:p>
          <a:p>
            <a:pPr marL="355600" marR="541655" algn="just">
              <a:lnSpc>
                <a:spcPct val="100000"/>
              </a:lnSpc>
              <a:spcBef>
                <a:spcPts val="720"/>
              </a:spcBef>
              <a:buClr>
                <a:srgbClr val="D5EBFF"/>
              </a:buClr>
              <a:buSzPct val="93750"/>
              <a:buFont typeface="Wingdings" panose="05000000000000000000" pitchFamily="2" charset="2"/>
              <a:buChar char="Ø"/>
              <a:tabLst>
                <a:tab pos="354965" algn="l"/>
              </a:tabLst>
            </a:pPr>
            <a:r>
              <a:rPr lang="en-US" sz="1900" spc="-5" dirty="0">
                <a:latin typeface="Book Antiqua"/>
                <a:cs typeface="Book Antiqua"/>
              </a:rPr>
              <a:t>This valve allows the high pressure liquid refrigerant to flow at a controlled rate into the evaporator.</a:t>
            </a:r>
          </a:p>
          <a:p>
            <a:pPr marL="355600" marR="541655" algn="just">
              <a:lnSpc>
                <a:spcPct val="100000"/>
              </a:lnSpc>
              <a:spcBef>
                <a:spcPts val="720"/>
              </a:spcBef>
              <a:buClr>
                <a:srgbClr val="D5EBFF"/>
              </a:buClr>
              <a:buSzPct val="93750"/>
              <a:buFont typeface="Wingdings" panose="05000000000000000000" pitchFamily="2" charset="2"/>
              <a:buChar char="Ø"/>
              <a:tabLst>
                <a:tab pos="354965" algn="l"/>
              </a:tabLst>
            </a:pPr>
            <a:r>
              <a:rPr lang="en-US" sz="1900" spc="-5" dirty="0">
                <a:latin typeface="Book Antiqua"/>
                <a:cs typeface="Book Antiqua"/>
              </a:rPr>
              <a:t>While passing through this valve the liquid partially evaporates.</a:t>
            </a:r>
          </a:p>
          <a:p>
            <a:pPr marL="355600" marR="5080" algn="just">
              <a:lnSpc>
                <a:spcPct val="100000"/>
              </a:lnSpc>
              <a:spcBef>
                <a:spcPts val="680"/>
              </a:spcBef>
              <a:buSzPct val="96428"/>
              <a:buFont typeface="Wingdings" panose="05000000000000000000" pitchFamily="2" charset="2"/>
              <a:buChar char="Ø"/>
              <a:tabLst>
                <a:tab pos="461645" algn="l"/>
              </a:tabLst>
            </a:pPr>
            <a:r>
              <a:rPr lang="en-US" sz="2000" spc="5" dirty="0">
                <a:latin typeface="Book Antiqua"/>
                <a:cs typeface="Book Antiqua"/>
              </a:rPr>
              <a:t>Most </a:t>
            </a:r>
            <a:r>
              <a:rPr lang="en-US" sz="2000" dirty="0">
                <a:latin typeface="Book Antiqua"/>
                <a:cs typeface="Book Antiqua"/>
              </a:rPr>
              <a:t>of </a:t>
            </a:r>
            <a:r>
              <a:rPr lang="en-US" sz="2000" spc="-5" dirty="0">
                <a:latin typeface="Book Antiqua"/>
                <a:cs typeface="Book Antiqua"/>
              </a:rPr>
              <a:t>the </a:t>
            </a:r>
            <a:r>
              <a:rPr lang="en-US" sz="2000" dirty="0">
                <a:latin typeface="Book Antiqua"/>
                <a:cs typeface="Book Antiqua"/>
              </a:rPr>
              <a:t>refrigerant is vapourised </a:t>
            </a:r>
            <a:r>
              <a:rPr lang="en-US" sz="2000" spc="5" dirty="0">
                <a:latin typeface="Book Antiqua"/>
                <a:cs typeface="Book Antiqua"/>
              </a:rPr>
              <a:t>only </a:t>
            </a:r>
            <a:r>
              <a:rPr lang="en-US" sz="2000" dirty="0">
                <a:latin typeface="Book Antiqua"/>
                <a:cs typeface="Book Antiqua"/>
              </a:rPr>
              <a:t>in</a:t>
            </a:r>
            <a:r>
              <a:rPr lang="en-US" sz="2000" spc="-305" dirty="0">
                <a:latin typeface="Book Antiqua"/>
                <a:cs typeface="Book Antiqua"/>
              </a:rPr>
              <a:t> </a:t>
            </a:r>
            <a:r>
              <a:rPr lang="en-US" sz="2000" spc="-5" dirty="0">
                <a:latin typeface="Book Antiqua"/>
                <a:cs typeface="Book Antiqua"/>
              </a:rPr>
              <a:t>the  </a:t>
            </a:r>
            <a:r>
              <a:rPr lang="en-US" sz="2000" dirty="0">
                <a:latin typeface="Book Antiqua"/>
                <a:cs typeface="Book Antiqua"/>
              </a:rPr>
              <a:t>evaporator, </a:t>
            </a:r>
            <a:r>
              <a:rPr lang="en-US" sz="2000" spc="5" dirty="0">
                <a:latin typeface="Book Antiqua"/>
                <a:cs typeface="Book Antiqua"/>
              </a:rPr>
              <a:t>at a </a:t>
            </a:r>
            <a:r>
              <a:rPr lang="en-US" sz="2000" dirty="0">
                <a:latin typeface="Book Antiqua"/>
                <a:cs typeface="Book Antiqua"/>
              </a:rPr>
              <a:t>low</a:t>
            </a:r>
            <a:r>
              <a:rPr lang="en-US" sz="2000" spc="-155" dirty="0">
                <a:latin typeface="Book Antiqua"/>
                <a:cs typeface="Book Antiqua"/>
              </a:rPr>
              <a:t> </a:t>
            </a:r>
            <a:r>
              <a:rPr lang="en-US" sz="2000" dirty="0">
                <a:latin typeface="Book Antiqua"/>
                <a:cs typeface="Book Antiqua"/>
              </a:rPr>
              <a:t>pressure.</a:t>
            </a:r>
          </a:p>
          <a:p>
            <a:pPr marL="355600" marR="22225" algn="just">
              <a:lnSpc>
                <a:spcPct val="100000"/>
              </a:lnSpc>
              <a:spcBef>
                <a:spcPts val="725"/>
              </a:spcBef>
              <a:buSzPct val="96428"/>
              <a:buFont typeface="Wingdings" panose="05000000000000000000" pitchFamily="2" charset="2"/>
              <a:buChar char="Ø"/>
              <a:tabLst>
                <a:tab pos="542290" algn="l"/>
              </a:tabLst>
            </a:pPr>
            <a:r>
              <a:rPr lang="en-US" sz="2000" spc="-5" dirty="0">
                <a:latin typeface="Book Antiqua"/>
                <a:cs typeface="Book Antiqua"/>
              </a:rPr>
              <a:t>In the </a:t>
            </a:r>
            <a:r>
              <a:rPr lang="en-US" sz="2000" dirty="0">
                <a:latin typeface="Book Antiqua"/>
                <a:cs typeface="Book Antiqua"/>
              </a:rPr>
              <a:t>evaporator the </a:t>
            </a:r>
            <a:r>
              <a:rPr lang="en-US" sz="2000" spc="5" dirty="0">
                <a:latin typeface="Book Antiqua"/>
                <a:cs typeface="Book Antiqua"/>
              </a:rPr>
              <a:t>liquid </a:t>
            </a:r>
            <a:r>
              <a:rPr lang="en-US" sz="2000" spc="-5" dirty="0">
                <a:latin typeface="Book Antiqua"/>
                <a:cs typeface="Book Antiqua"/>
              </a:rPr>
              <a:t>refrigerant </a:t>
            </a:r>
            <a:r>
              <a:rPr lang="en-US" sz="2000" spc="5" dirty="0">
                <a:latin typeface="Book Antiqua"/>
                <a:cs typeface="Book Antiqua"/>
              </a:rPr>
              <a:t>absorbs  </a:t>
            </a:r>
            <a:r>
              <a:rPr lang="en-US" sz="2000" spc="-5" dirty="0">
                <a:latin typeface="Book Antiqua"/>
                <a:cs typeface="Book Antiqua"/>
              </a:rPr>
              <a:t>its </a:t>
            </a:r>
            <a:r>
              <a:rPr lang="en-US" sz="2000" dirty="0">
                <a:latin typeface="Book Antiqua"/>
                <a:cs typeface="Book Antiqua"/>
              </a:rPr>
              <a:t>latent heat of vaporization from the</a:t>
            </a:r>
            <a:r>
              <a:rPr lang="en-US" sz="2000" spc="-235" dirty="0">
                <a:latin typeface="Book Antiqua"/>
                <a:cs typeface="Book Antiqua"/>
              </a:rPr>
              <a:t> </a:t>
            </a:r>
            <a:r>
              <a:rPr lang="en-US" sz="2000" dirty="0">
                <a:latin typeface="Book Antiqua"/>
                <a:cs typeface="Book Antiqua"/>
              </a:rPr>
              <a:t>material  </a:t>
            </a:r>
            <a:r>
              <a:rPr lang="en-US" sz="2000" spc="5" dirty="0">
                <a:latin typeface="Book Antiqua"/>
                <a:cs typeface="Book Antiqua"/>
              </a:rPr>
              <a:t>which </a:t>
            </a:r>
            <a:r>
              <a:rPr lang="en-US" sz="2000" dirty="0">
                <a:latin typeface="Book Antiqua"/>
                <a:cs typeface="Book Antiqua"/>
              </a:rPr>
              <a:t>is to be</a:t>
            </a:r>
            <a:r>
              <a:rPr lang="en-US" sz="2000" spc="-130" dirty="0">
                <a:latin typeface="Book Antiqua"/>
                <a:cs typeface="Book Antiqua"/>
              </a:rPr>
              <a:t> </a:t>
            </a:r>
            <a:r>
              <a:rPr lang="en-US" sz="2000" dirty="0">
                <a:latin typeface="Book Antiqua"/>
                <a:cs typeface="Book Antiqua"/>
              </a:rPr>
              <a:t>cooled.</a:t>
            </a:r>
          </a:p>
          <a:p>
            <a:pPr marL="355600" algn="just">
              <a:lnSpc>
                <a:spcPct val="100000"/>
              </a:lnSpc>
              <a:spcBef>
                <a:spcPts val="700"/>
              </a:spcBef>
              <a:buSzPct val="96428"/>
              <a:buFont typeface="Wingdings" panose="05000000000000000000" pitchFamily="2" charset="2"/>
              <a:buChar char="Ø"/>
              <a:tabLst>
                <a:tab pos="542290" algn="l"/>
              </a:tabLst>
            </a:pPr>
            <a:r>
              <a:rPr lang="en-US" sz="2000" spc="5" dirty="0">
                <a:latin typeface="Book Antiqua"/>
                <a:cs typeface="Book Antiqua"/>
              </a:rPr>
              <a:t>Thus </a:t>
            </a:r>
            <a:r>
              <a:rPr lang="en-US" sz="2000" dirty="0">
                <a:latin typeface="Book Antiqua"/>
                <a:cs typeface="Book Antiqua"/>
              </a:rPr>
              <a:t>the </a:t>
            </a:r>
            <a:r>
              <a:rPr lang="en-US" sz="2000" spc="-5" dirty="0">
                <a:latin typeface="Book Antiqua"/>
                <a:cs typeface="Book Antiqua"/>
              </a:rPr>
              <a:t>refrigerating </a:t>
            </a:r>
            <a:r>
              <a:rPr lang="en-US" sz="2000" dirty="0">
                <a:latin typeface="Book Antiqua"/>
                <a:cs typeface="Book Antiqua"/>
              </a:rPr>
              <a:t>effect (N) is</a:t>
            </a:r>
            <a:r>
              <a:rPr lang="en-US" sz="2000" spc="-170" dirty="0">
                <a:latin typeface="Book Antiqua"/>
                <a:cs typeface="Book Antiqua"/>
              </a:rPr>
              <a:t> </a:t>
            </a:r>
            <a:r>
              <a:rPr lang="en-US" sz="2000" dirty="0">
                <a:latin typeface="Book Antiqua"/>
                <a:cs typeface="Book Antiqua"/>
              </a:rPr>
              <a:t>obtained.</a:t>
            </a:r>
          </a:p>
          <a:p>
            <a:pPr marL="355600" marR="558800" algn="just">
              <a:lnSpc>
                <a:spcPct val="100000"/>
              </a:lnSpc>
              <a:spcBef>
                <a:spcPts val="700"/>
              </a:spcBef>
              <a:buSzPct val="96428"/>
              <a:buFont typeface="Wingdings" panose="05000000000000000000" pitchFamily="2" charset="2"/>
              <a:buChar char="Ø"/>
              <a:tabLst>
                <a:tab pos="542290" algn="l"/>
              </a:tabLst>
            </a:pPr>
            <a:r>
              <a:rPr lang="en-US" sz="2000" dirty="0">
                <a:latin typeface="Book Antiqua"/>
                <a:cs typeface="Book Antiqua"/>
              </a:rPr>
              <a:t>Then the low pressure </a:t>
            </a:r>
            <a:r>
              <a:rPr lang="en-US" sz="2000" spc="-5" dirty="0">
                <a:latin typeface="Book Antiqua"/>
                <a:cs typeface="Book Antiqua"/>
              </a:rPr>
              <a:t>refrigerant </a:t>
            </a:r>
            <a:r>
              <a:rPr lang="en-US" sz="2000" dirty="0">
                <a:latin typeface="Book Antiqua"/>
                <a:cs typeface="Book Antiqua"/>
              </a:rPr>
              <a:t>enters</a:t>
            </a:r>
            <a:r>
              <a:rPr lang="en-US" sz="2000" spc="-210" dirty="0">
                <a:latin typeface="Book Antiqua"/>
                <a:cs typeface="Book Antiqua"/>
              </a:rPr>
              <a:t> </a:t>
            </a:r>
            <a:r>
              <a:rPr lang="en-US" sz="2000" spc="-5" dirty="0">
                <a:latin typeface="Book Antiqua"/>
                <a:cs typeface="Book Antiqua"/>
              </a:rPr>
              <a:t>the  </a:t>
            </a:r>
            <a:r>
              <a:rPr lang="en-US" sz="2000" dirty="0">
                <a:latin typeface="Book Antiqua"/>
                <a:cs typeface="Book Antiqua"/>
              </a:rPr>
              <a:t>compressor </a:t>
            </a:r>
            <a:r>
              <a:rPr lang="en-US" sz="2000" spc="5" dirty="0">
                <a:latin typeface="Book Antiqua"/>
                <a:cs typeface="Book Antiqua"/>
              </a:rPr>
              <a:t>and </a:t>
            </a:r>
            <a:r>
              <a:rPr lang="en-US" sz="2000" dirty="0">
                <a:latin typeface="Book Antiqua"/>
                <a:cs typeface="Book Antiqua"/>
              </a:rPr>
              <a:t>the cycle is</a:t>
            </a:r>
            <a:r>
              <a:rPr lang="en-US" sz="2000" spc="-220" dirty="0">
                <a:latin typeface="Book Antiqua"/>
                <a:cs typeface="Book Antiqua"/>
              </a:rPr>
              <a:t> </a:t>
            </a:r>
            <a:r>
              <a:rPr lang="en-US" sz="2000" spc="-5" dirty="0">
                <a:latin typeface="Book Antiqua"/>
                <a:cs typeface="Book Antiqua"/>
              </a:rPr>
              <a:t>repeated.</a:t>
            </a:r>
            <a:endParaRPr lang="en-US" sz="2000" dirty="0">
              <a:latin typeface="Book Antiqua"/>
              <a:cs typeface="Book Antiqua"/>
            </a:endParaRPr>
          </a:p>
          <a:p>
            <a:pPr marL="355600" marR="541655">
              <a:lnSpc>
                <a:spcPct val="100000"/>
              </a:lnSpc>
              <a:spcBef>
                <a:spcPts val="720"/>
              </a:spcBef>
              <a:buClr>
                <a:srgbClr val="D5EBFF"/>
              </a:buClr>
              <a:buSzPct val="93750"/>
              <a:buFont typeface="Wingdings" panose="05000000000000000000" pitchFamily="2" charset="2"/>
              <a:buChar char="Ø"/>
              <a:tabLst>
                <a:tab pos="354965" algn="l"/>
              </a:tabLst>
            </a:pPr>
            <a:endParaRPr lang="en-US" sz="1900" dirty="0">
              <a:latin typeface="Book Antiqua"/>
              <a:cs typeface="Book Antiqua"/>
            </a:endParaRPr>
          </a:p>
          <a:p>
            <a:endParaRPr lang="en-IN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1494125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8765"/>
            <a:ext cx="10972800" cy="1143000"/>
          </a:xfrm>
        </p:spPr>
        <p:txBody>
          <a:bodyPr/>
          <a:lstStyle/>
          <a:p>
            <a:r>
              <a:rPr lang="en-IN" b="1" dirty="0"/>
              <a:t>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34115"/>
            <a:ext cx="10972800" cy="5214285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Smaller size for a given refrigerating capacity</a:t>
            </a:r>
          </a:p>
          <a:p>
            <a:r>
              <a:rPr lang="en-US" altLang="en-US" dirty="0"/>
              <a:t>Higher coeff. of  performance</a:t>
            </a:r>
          </a:p>
          <a:p>
            <a:r>
              <a:rPr lang="en-US" altLang="en-US" dirty="0"/>
              <a:t>Lower power requirements for a given capacity </a:t>
            </a:r>
          </a:p>
          <a:p>
            <a:r>
              <a:rPr lang="en-US" altLang="en-US" dirty="0"/>
              <a:t>Less complexity in both design &amp; operation</a:t>
            </a:r>
          </a:p>
          <a:p>
            <a:r>
              <a:rPr lang="en-US" altLang="en-US" dirty="0"/>
              <a:t>It can be used over large of temp.</a:t>
            </a:r>
          </a:p>
          <a:p>
            <a:r>
              <a:rPr lang="en-US" altLang="en-US" dirty="0"/>
              <a:t>It represents a significant portion of the refrigeration industry due to the use of these units in large number.</a:t>
            </a:r>
          </a:p>
          <a:p>
            <a:r>
              <a:rPr lang="en-US" altLang="en-US" dirty="0"/>
              <a:t>For domestic preservation, the storage is generally short term. The domestic refrigerators used for the purposes are usually small in sizes with rating in ranges from 1/20 to ½ tonne.</a:t>
            </a:r>
          </a:p>
          <a:p>
            <a:r>
              <a:rPr lang="en-US" altLang="en-US" dirty="0"/>
              <a:t>The unit is usually self contained and hermetically sealed.</a:t>
            </a:r>
          </a:p>
          <a:p>
            <a:r>
              <a:rPr lang="en-US" altLang="en-US" dirty="0"/>
              <a:t>Due to short term storage the domestic refrigerator load is intermittent</a:t>
            </a:r>
          </a:p>
          <a:p>
            <a:endParaRPr lang="en-IN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311738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4151</TotalTime>
  <Words>964</Words>
  <Application>Microsoft Office PowerPoint</Application>
  <PresentationFormat>Widescreen</PresentationFormat>
  <Paragraphs>110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American Typewriter</vt:lpstr>
      <vt:lpstr>Arial</vt:lpstr>
      <vt:lpstr>Book Antiqua</vt:lpstr>
      <vt:lpstr>Calibri</vt:lpstr>
      <vt:lpstr>Corbel</vt:lpstr>
      <vt:lpstr>Wingdings</vt:lpstr>
      <vt:lpstr>Office Theme</vt:lpstr>
      <vt:lpstr>   Refrigeration and Air conditioning(BTME-4702)    </vt:lpstr>
      <vt:lpstr>Refrigeration Systems </vt:lpstr>
      <vt:lpstr>Vapour Compression System</vt:lpstr>
      <vt:lpstr>Vapour Compression System</vt:lpstr>
      <vt:lpstr>Vapour Compression System</vt:lpstr>
      <vt:lpstr>Vapour Compression System: Construction</vt:lpstr>
      <vt:lpstr>Vapour Compression System</vt:lpstr>
      <vt:lpstr>Vapour Compression System: Working</vt:lpstr>
      <vt:lpstr>Advantages</vt:lpstr>
      <vt:lpstr>COP</vt:lpstr>
      <vt:lpstr> Features of Actual Vapor-Compression Cycle</vt:lpstr>
      <vt:lpstr> Features of Vapour Compression Cycle</vt:lpstr>
      <vt:lpstr>Features of Vapour Compression Cycle</vt:lpstr>
      <vt:lpstr>Vapour Compression Cycle analysis</vt:lpstr>
      <vt:lpstr>Ideal Vapour Compression Cycle</vt:lpstr>
      <vt:lpstr>Vapour Compression Cycle</vt:lpstr>
      <vt:lpstr>Features of Vapour Compression Cycle</vt:lpstr>
      <vt:lpstr> Practical Vapour Compression Cycle</vt:lpstr>
      <vt:lpstr>Summary</vt:lpstr>
      <vt:lpstr>Topics to be Discussed in Next Lecture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</dc:title>
  <dc:creator>DELL</dc:creator>
  <cp:lastModifiedBy>DELL</cp:lastModifiedBy>
  <cp:revision>140</cp:revision>
  <dcterms:created xsi:type="dcterms:W3CDTF">2020-11-12T04:35:12Z</dcterms:created>
  <dcterms:modified xsi:type="dcterms:W3CDTF">2023-08-01T06:04:44Z</dcterms:modified>
</cp:coreProperties>
</file>