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82" r:id="rId3"/>
    <p:sldId id="385" r:id="rId4"/>
    <p:sldId id="386" r:id="rId5"/>
    <p:sldId id="387" r:id="rId6"/>
    <p:sldId id="388" r:id="rId7"/>
    <p:sldId id="389" r:id="rId8"/>
    <p:sldId id="390" r:id="rId9"/>
    <p:sldId id="392" r:id="rId10"/>
    <p:sldId id="344" r:id="rId11"/>
    <p:sldId id="345"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93" r:id="rId26"/>
    <p:sldId id="394" r:id="rId27"/>
    <p:sldId id="397" r:id="rId28"/>
    <p:sldId id="398" r:id="rId29"/>
    <p:sldId id="395" r:id="rId30"/>
    <p:sldId id="399" r:id="rId31"/>
    <p:sldId id="396" r:id="rId32"/>
    <p:sldId id="400" r:id="rId33"/>
    <p:sldId id="401" r:id="rId34"/>
    <p:sldId id="40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541"/>
    <p:restoredTop sz="94729"/>
  </p:normalViewPr>
  <p:slideViewPr>
    <p:cSldViewPr>
      <p:cViewPr>
        <p:scale>
          <a:sx n="72" d="100"/>
          <a:sy n="72" d="100"/>
        </p:scale>
        <p:origin x="-552" y="-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7/31/2023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22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31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32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33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34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24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25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26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27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28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29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7/31/2023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7/31/2023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7/31/2023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7/31/2023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Slide_3_8.AVI"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Slide_3_10.AVI"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sz="4000" dirty="0">
                <a:solidFill>
                  <a:srgbClr val="7030A0"/>
                </a:solidFill>
                <a:latin typeface="Times New Roman" pitchFamily="18" charset="0"/>
                <a:cs typeface="Times New Roman" pitchFamily="18" charset="0"/>
              </a:rPr>
              <a:t/>
            </a:r>
            <a:br>
              <a:rPr lang="en-IN" sz="4000" dirty="0">
                <a:solidFill>
                  <a:srgbClr val="7030A0"/>
                </a:solidFill>
                <a:latin typeface="Times New Roman" pitchFamily="18" charset="0"/>
                <a:cs typeface="Times New Roman" pitchFamily="18" charset="0"/>
              </a:rPr>
            </a:b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US" dirty="0" smtClean="0">
                <a:latin typeface="Times New Roman" pitchFamily="18" charset="0"/>
                <a:cs typeface="Times New Roman" pitchFamily="18" charset="0"/>
              </a:rPr>
              <a:t>Engineering Materials &amp; Metallurgy</a:t>
            </a:r>
            <a:r>
              <a:rPr lang="en-IN" dirty="0" smtClean="0">
                <a:solidFill>
                  <a:srgbClr val="7030A0"/>
                </a:solidFill>
                <a:latin typeface="Times New Roman" pitchFamily="18" charset="0"/>
                <a:cs typeface="Times New Roman" pitchFamily="18" charset="0"/>
              </a:rPr>
              <a:t> </a:t>
            </a: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US" dirty="0" smtClean="0">
                <a:latin typeface="Times New Roman" pitchFamily="18" charset="0"/>
                <a:cs typeface="Times New Roman" pitchFamily="18" charset="0"/>
              </a:rPr>
              <a:t>BMEC-2306</a:t>
            </a:r>
            <a:r>
              <a:rPr lang="en-IN" b="1" dirty="0" smtClean="0">
                <a:latin typeface="Times New Roman" pitchFamily="18" charset="0"/>
                <a:cs typeface="Times New Roman" pitchFamily="18" charset="0"/>
              </a:rPr>
              <a:t/>
            </a:r>
            <a:br>
              <a:rPr lang="en-IN" b="1"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xmlns=""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a16="http://schemas.microsoft.com/office/drawing/2014/main" xmlns=""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6400800" y="4038600"/>
            <a:ext cx="5515154" cy="1447800"/>
          </a:xfrm>
          <a:prstGeom prst="rect">
            <a:avLst/>
          </a:prstGeom>
        </p:spPr>
        <p:txBody>
          <a:bodyPr vert="horz" lIns="91440" tIns="45720" rIns="91440" bIns="45720" rtlCol="0" anchor="ctr">
            <a:normAutofit fontScale="4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dirty="0">
                <a:latin typeface="Times New Roman" pitchFamily="18" charset="0"/>
                <a:cs typeface="Times New Roman" pitchFamily="18" charset="0"/>
              </a:rPr>
              <a:t>Prepared by</a:t>
            </a:r>
            <a:r>
              <a:rPr lang="en-IN" sz="4000" dirty="0" smtClean="0">
                <a:latin typeface="Times New Roman" pitchFamily="18" charset="0"/>
                <a:cs typeface="Times New Roman" pitchFamily="18" charset="0"/>
              </a:rPr>
              <a:t>: </a:t>
            </a:r>
            <a:r>
              <a:rPr lang="en-IN" sz="5300" dirty="0" err="1" smtClean="0">
                <a:latin typeface="Times New Roman" pitchFamily="18" charset="0"/>
                <a:cs typeface="Times New Roman" pitchFamily="18" charset="0"/>
              </a:rPr>
              <a:t>Er</a:t>
            </a:r>
            <a:r>
              <a:rPr lang="en-IN" sz="5300" dirty="0" smtClean="0">
                <a:latin typeface="Times New Roman" pitchFamily="18" charset="0"/>
                <a:cs typeface="Times New Roman" pitchFamily="18" charset="0"/>
              </a:rPr>
              <a:t> </a:t>
            </a:r>
            <a:r>
              <a:rPr lang="en-IN" sz="5300" dirty="0" err="1" smtClean="0">
                <a:latin typeface="Times New Roman" pitchFamily="18" charset="0"/>
                <a:cs typeface="Times New Roman" pitchFamily="18" charset="0"/>
              </a:rPr>
              <a:t>Simranjit</a:t>
            </a:r>
            <a:r>
              <a:rPr lang="en-IN" sz="5300" dirty="0" smtClean="0">
                <a:latin typeface="Times New Roman" pitchFamily="18" charset="0"/>
                <a:cs typeface="Times New Roman" pitchFamily="18" charset="0"/>
              </a:rPr>
              <a:t> Singh </a:t>
            </a:r>
            <a:r>
              <a:rPr lang="en-IN" sz="5300" dirty="0" err="1" smtClean="0">
                <a:latin typeface="Times New Roman" pitchFamily="18" charset="0"/>
                <a:cs typeface="Times New Roman" pitchFamily="18" charset="0"/>
              </a:rPr>
              <a:t>Khangura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11" name="Title 3"/>
          <p:cNvSpPr txBox="1">
            <a:spLocks/>
          </p:cNvSpPr>
          <p:nvPr/>
        </p:nvSpPr>
        <p:spPr>
          <a:xfrm>
            <a:off x="1066800" y="2590800"/>
            <a:ext cx="64008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sz="9600" dirty="0" smtClean="0">
                <a:solidFill>
                  <a:srgbClr val="7030A0"/>
                </a:solidFill>
                <a:latin typeface="Times New Roman" pitchFamily="18" charset="0"/>
                <a:cs typeface="Times New Roman" pitchFamily="18" charset="0"/>
              </a:rPr>
              <a:t/>
            </a:r>
            <a:br>
              <a:rPr lang="en-IN" sz="9600" dirty="0" smtClean="0">
                <a:solidFill>
                  <a:srgbClr val="7030A0"/>
                </a:solidFill>
                <a:latin typeface="Times New Roman" pitchFamily="18" charset="0"/>
                <a:cs typeface="Times New Roman" pitchFamily="18" charset="0"/>
              </a:rPr>
            </a:br>
            <a:r>
              <a:rPr lang="en-US" sz="9600" dirty="0">
                <a:latin typeface="Times New Roman" pitchFamily="18" charset="0"/>
                <a:cs typeface="Times New Roman" pitchFamily="18" charset="0"/>
              </a:rPr>
              <a:t>Course </a:t>
            </a:r>
            <a:r>
              <a:rPr lang="en-US" sz="9600" dirty="0" smtClean="0">
                <a:latin typeface="Times New Roman" pitchFamily="18" charset="0"/>
                <a:cs typeface="Times New Roman" pitchFamily="18" charset="0"/>
              </a:rPr>
              <a:t>Name: </a:t>
            </a:r>
            <a:r>
              <a:rPr lang="en-US" sz="9600" b="1" dirty="0" smtClean="0">
                <a:latin typeface="Times New Roman" pitchFamily="18" charset="0"/>
                <a:cs typeface="Times New Roman" pitchFamily="18" charset="0"/>
              </a:rPr>
              <a:t>B. Tech. (Mechanical  Engineering)</a:t>
            </a:r>
            <a:r>
              <a:rPr lang="en-US" sz="9600" dirty="0" smtClean="0">
                <a:latin typeface="Times New Roman" pitchFamily="18" charset="0"/>
                <a:cs typeface="Times New Roman" pitchFamily="18" charset="0"/>
              </a:rPr>
              <a:t> </a:t>
            </a:r>
            <a:r>
              <a:rPr lang="en-US" sz="9600" dirty="0">
                <a:latin typeface="Times New Roman" pitchFamily="18" charset="0"/>
                <a:cs typeface="Times New Roman" pitchFamily="18" charset="0"/>
              </a:rPr>
              <a:t/>
            </a:r>
            <a:br>
              <a:rPr lang="en-US" sz="9600" dirty="0">
                <a:latin typeface="Times New Roman" pitchFamily="18" charset="0"/>
                <a:cs typeface="Times New Roman" pitchFamily="18" charset="0"/>
              </a:rPr>
            </a:br>
            <a:r>
              <a:rPr lang="en-US" sz="9600" dirty="0">
                <a:latin typeface="Times New Roman" pitchFamily="18" charset="0"/>
                <a:cs typeface="Times New Roman" pitchFamily="18" charset="0"/>
              </a:rPr>
              <a:t>Semester</a:t>
            </a:r>
            <a:r>
              <a:rPr lang="en-US" sz="9600" dirty="0" smtClean="0">
                <a:latin typeface="Times New Roman" pitchFamily="18" charset="0"/>
                <a:cs typeface="Times New Roman" pitchFamily="18" charset="0"/>
              </a:rPr>
              <a:t>: 3</a:t>
            </a:r>
            <a:r>
              <a:rPr lang="en-US" sz="9600" baseline="30000" dirty="0" smtClean="0">
                <a:latin typeface="Times New Roman" pitchFamily="18" charset="0"/>
                <a:cs typeface="Times New Roman" pitchFamily="18" charset="0"/>
              </a:rPr>
              <a:t>rd</a:t>
            </a:r>
            <a:r>
              <a:rPr lang="en-US" sz="96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296400" cy="1143000"/>
          </a:xfrm>
        </p:spPr>
        <p:txBody>
          <a:bodyPr>
            <a:normAutofit/>
          </a:bodyPr>
          <a:lstStyle/>
          <a:p>
            <a:r>
              <a:rPr lang="en-US" sz="3600" dirty="0" smtClean="0">
                <a:latin typeface="Times New Roman" pitchFamily="18" charset="0"/>
                <a:ea typeface="ＭＳ Ｐゴシック" pitchFamily="-106" charset="-128"/>
                <a:cs typeface="Times New Roman" pitchFamily="18" charset="0"/>
              </a:rPr>
              <a:t>Body Centered Cubic Structure (BCC)</a:t>
            </a:r>
            <a:endParaRPr lang="en-IN"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1371601"/>
            <a:ext cx="10972800" cy="4754566"/>
          </a:xfrm>
        </p:spPr>
        <p:txBody>
          <a:bodyPr>
            <a:normAutofit/>
          </a:bodyPr>
          <a:lstStyle/>
          <a:p>
            <a:r>
              <a:rPr lang="en-US" dirty="0" smtClean="0">
                <a:latin typeface="Times New Roman" pitchFamily="18" charset="0"/>
                <a:cs typeface="Times New Roman" pitchFamily="18" charset="0"/>
              </a:rPr>
              <a:t>Atoms touch each other along cube diagonals.</a:t>
            </a:r>
          </a:p>
          <a:p>
            <a:r>
              <a:rPr lang="en-US" dirty="0" smtClean="0">
                <a:latin typeface="Times New Roman" pitchFamily="18" charset="0"/>
                <a:cs typeface="Times New Roman" pitchFamily="18" charset="0"/>
              </a:rPr>
              <a:t>EX: Cr, W, Fe (</a:t>
            </a:r>
            <a:r>
              <a:rPr lang="en-US" dirty="0" smtClean="0">
                <a:latin typeface="Times New Roman" pitchFamily="18" charset="0"/>
                <a:cs typeface="Times New Roman" pitchFamily="18" charset="0"/>
                <a:sym typeface="Symbol" pitchFamily="18" charset="2"/>
              </a:rPr>
              <a:t></a:t>
            </a:r>
            <a:r>
              <a:rPr lang="en-US" dirty="0" smtClean="0">
                <a:latin typeface="Times New Roman" pitchFamily="18" charset="0"/>
                <a:cs typeface="Times New Roman" pitchFamily="18" charset="0"/>
              </a:rPr>
              <a:t>), Tantalum, Molybdenum</a:t>
            </a:r>
          </a:p>
          <a:p>
            <a:r>
              <a:rPr lang="en-US" dirty="0" smtClean="0">
                <a:latin typeface="Times New Roman" pitchFamily="18" charset="0"/>
                <a:cs typeface="Times New Roman" pitchFamily="18" charset="0"/>
              </a:rPr>
              <a:t>Coordination  = 8</a:t>
            </a:r>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7" name="Slide_3_8.AVI" descr="/Users/davidrethwisch/Documents/Callister/8th Edition/8e Powerpoints/3e Powerpoints 10_26_09/Slide_3_8.AVI">
            <a:hlinkClick r:id="" action="ppaction://media"/>
          </p:cNvPr>
          <p:cNvPicPr>
            <a:picLocks noRot="1" noChangeAspect="1" noChangeArrowheads="1"/>
          </p:cNvPicPr>
          <p:nvPr>
            <a:quickTimeFile r:link="rId1"/>
          </p:nvPr>
        </p:nvPicPr>
        <p:blipFill>
          <a:blip r:embed="rId4"/>
          <a:srcRect/>
          <a:stretch>
            <a:fillRect/>
          </a:stretch>
        </p:blipFill>
        <p:spPr bwMode="auto">
          <a:xfrm>
            <a:off x="231775" y="3352800"/>
            <a:ext cx="3397250" cy="2971800"/>
          </a:xfrm>
          <a:prstGeom prst="rect">
            <a:avLst/>
          </a:prstGeom>
          <a:noFill/>
          <a:ln w="9525">
            <a:noFill/>
            <a:miter lim="800000"/>
            <a:headEnd/>
            <a:tailEnd/>
          </a:ln>
        </p:spPr>
      </p:pic>
      <p:pic>
        <p:nvPicPr>
          <p:cNvPr id="9" name="Picture 17" descr="Figure_3_2ab"/>
          <p:cNvPicPr>
            <a:picLocks noChangeAspect="1" noChangeArrowheads="1"/>
          </p:cNvPicPr>
          <p:nvPr/>
        </p:nvPicPr>
        <p:blipFill>
          <a:blip r:embed="rId5"/>
          <a:srcRect/>
          <a:stretch>
            <a:fillRect/>
          </a:stretch>
        </p:blipFill>
        <p:spPr bwMode="auto">
          <a:xfrm>
            <a:off x="4078288" y="3657600"/>
            <a:ext cx="4362450" cy="1828799"/>
          </a:xfrm>
          <a:prstGeom prst="rect">
            <a:avLst/>
          </a:prstGeom>
          <a:noFill/>
          <a:ln w="9525">
            <a:noFill/>
            <a:miter lim="800000"/>
            <a:headEnd/>
            <a:tailEnd/>
          </a:ln>
        </p:spPr>
      </p:pic>
      <p:sp>
        <p:nvSpPr>
          <p:cNvPr id="10" name="Rectangle 9"/>
          <p:cNvSpPr/>
          <p:nvPr/>
        </p:nvSpPr>
        <p:spPr>
          <a:xfrm>
            <a:off x="4038600" y="5552657"/>
            <a:ext cx="4952999" cy="369332"/>
          </a:xfrm>
          <a:prstGeom prst="rect">
            <a:avLst/>
          </a:prstGeom>
        </p:spPr>
        <p:txBody>
          <a:bodyPr wrap="square">
            <a:spAutoFit/>
          </a:bodyPr>
          <a:lstStyle/>
          <a:p>
            <a:r>
              <a:rPr lang="en-US" dirty="0" smtClean="0">
                <a:cs typeface="Times New Roman" pitchFamily="18" charset="0"/>
              </a:rPr>
              <a:t>2 atoms/unit cell:  1 center + 8 corners x 1/8</a:t>
            </a:r>
            <a:endParaRPr lang="en-US" dirty="0">
              <a:cs typeface="Times New Roman" pitchFamily="18" charset="0"/>
            </a:endParaRPr>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372600" cy="1143000"/>
          </a:xfrm>
        </p:spPr>
        <p:txBody>
          <a:bodyPr>
            <a:normAutofit/>
          </a:bodyPr>
          <a:lstStyle/>
          <a:p>
            <a:r>
              <a:rPr lang="en-US" sz="3600" dirty="0" smtClean="0">
                <a:latin typeface="Times New Roman" pitchFamily="18" charset="0"/>
                <a:ea typeface="ＭＳ Ｐゴシック" pitchFamily="-106" charset="-128"/>
                <a:cs typeface="Times New Roman" pitchFamily="18" charset="0"/>
              </a:rPr>
              <a:t>Face Centered Cubic Structure (FCC)</a:t>
            </a:r>
            <a:endParaRPr lang="en-IN"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Atoms touch each other along face diagonals</a:t>
            </a:r>
          </a:p>
          <a:p>
            <a:r>
              <a:rPr lang="en-US" dirty="0" smtClean="0">
                <a:latin typeface="Times New Roman" pitchFamily="18" charset="0"/>
                <a:cs typeface="Times New Roman" pitchFamily="18" charset="0"/>
              </a:rPr>
              <a:t>EX: Al, Cu, Au, </a:t>
            </a:r>
            <a:r>
              <a:rPr lang="en-US" dirty="0" err="1" smtClean="0">
                <a:latin typeface="Times New Roman" pitchFamily="18" charset="0"/>
                <a:cs typeface="Times New Roman" pitchFamily="18" charset="0"/>
              </a:rPr>
              <a:t>Pb</a:t>
            </a:r>
            <a:r>
              <a:rPr lang="en-US" dirty="0" smtClean="0">
                <a:latin typeface="Times New Roman" pitchFamily="18" charset="0"/>
                <a:cs typeface="Times New Roman" pitchFamily="18" charset="0"/>
              </a:rPr>
              <a:t>, Ni, Pt, Ag</a:t>
            </a:r>
          </a:p>
          <a:p>
            <a:endParaRPr lang="en-US" dirty="0" smtClean="0">
              <a:cs typeface="Times New Roman" pitchFamily="18" charset="0"/>
            </a:endParaRPr>
          </a:p>
          <a:p>
            <a:endParaRPr lang="en-US" dirty="0" smtClean="0">
              <a:cs typeface="Times New Roman" pitchFamily="18" charset="0"/>
            </a:endParaRPr>
          </a:p>
          <a:p>
            <a:endParaRPr lang="en-US" dirty="0" smtClean="0">
              <a:cs typeface="Times New Roman" pitchFamily="18" charset="0"/>
            </a:endParaRPr>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7" name="Slide_3_10.AVI" descr="/Users/davidrethwisch/Documents/Callister/8th Edition/8e Powerpoints/3e Powerpoints 10_26_09/Slide_3_10.AVI">
            <a:hlinkClick r:id="" action="ppaction://media"/>
          </p:cNvPr>
          <p:cNvPicPr>
            <a:picLocks noRot="1" noChangeAspect="1" noChangeArrowheads="1"/>
          </p:cNvPicPr>
          <p:nvPr>
            <a:quickTimeFile r:link="rId1"/>
          </p:nvPr>
        </p:nvPicPr>
        <p:blipFill>
          <a:blip r:embed="rId4"/>
          <a:srcRect/>
          <a:stretch>
            <a:fillRect/>
          </a:stretch>
        </p:blipFill>
        <p:spPr bwMode="auto">
          <a:xfrm>
            <a:off x="301625" y="2811463"/>
            <a:ext cx="3448050" cy="3476625"/>
          </a:xfrm>
          <a:prstGeom prst="rect">
            <a:avLst/>
          </a:prstGeom>
          <a:noFill/>
          <a:ln w="9525">
            <a:noFill/>
            <a:miter lim="800000"/>
            <a:headEnd/>
            <a:tailEnd/>
          </a:ln>
        </p:spPr>
      </p:pic>
      <p:pic>
        <p:nvPicPr>
          <p:cNvPr id="9" name="Picture 14" descr="Figure 3"/>
          <p:cNvPicPr>
            <a:picLocks noChangeAspect="1" noChangeArrowheads="1"/>
          </p:cNvPicPr>
          <p:nvPr/>
        </p:nvPicPr>
        <p:blipFill>
          <a:blip r:embed="rId5"/>
          <a:srcRect/>
          <a:stretch>
            <a:fillRect/>
          </a:stretch>
        </p:blipFill>
        <p:spPr bwMode="auto">
          <a:xfrm>
            <a:off x="4029075" y="3565525"/>
            <a:ext cx="4144963" cy="1860550"/>
          </a:xfrm>
          <a:prstGeom prst="rect">
            <a:avLst/>
          </a:prstGeom>
          <a:noFill/>
          <a:ln w="9525">
            <a:noFill/>
            <a:miter lim="800000"/>
            <a:headEnd/>
            <a:tailEnd/>
          </a:ln>
        </p:spPr>
      </p:pic>
      <p:sp>
        <p:nvSpPr>
          <p:cNvPr id="10" name="Rectangle 9"/>
          <p:cNvSpPr/>
          <p:nvPr/>
        </p:nvSpPr>
        <p:spPr>
          <a:xfrm>
            <a:off x="3798897" y="5562600"/>
            <a:ext cx="4594206" cy="369332"/>
          </a:xfrm>
          <a:prstGeom prst="rect">
            <a:avLst/>
          </a:prstGeom>
        </p:spPr>
        <p:txBody>
          <a:bodyPr wrap="square">
            <a:spAutoFit/>
          </a:bodyPr>
          <a:lstStyle/>
          <a:p>
            <a:r>
              <a:rPr lang="en-US" dirty="0" smtClean="0">
                <a:cs typeface="Times New Roman" pitchFamily="18" charset="0"/>
              </a:rPr>
              <a:t>4 atoms/unit cell: 6 face x 1/2 + 8 corners x 1/8</a:t>
            </a:r>
            <a:endParaRPr lang="en-US" dirty="0">
              <a:cs typeface="Times New Roman" pitchFamily="18" charset="0"/>
            </a:endParaRPr>
          </a:p>
        </p:txBody>
      </p:sp>
      <p:sp>
        <p:nvSpPr>
          <p:cNvPr id="11" name="Rectangle 10"/>
          <p:cNvSpPr/>
          <p:nvPr/>
        </p:nvSpPr>
        <p:spPr>
          <a:xfrm>
            <a:off x="4969954" y="2895600"/>
            <a:ext cx="2252091" cy="369332"/>
          </a:xfrm>
          <a:prstGeom prst="rect">
            <a:avLst/>
          </a:prstGeom>
        </p:spPr>
        <p:txBody>
          <a:bodyPr wrap="square">
            <a:spAutoFit/>
          </a:bodyPr>
          <a:lstStyle/>
          <a:p>
            <a:r>
              <a:rPr lang="en-US" dirty="0" smtClean="0"/>
              <a:t>•  Coordination  = 12</a:t>
            </a:r>
            <a:endParaRPr lang="en-US"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7"/>
                                        </p:tgtEl>
                                      </p:cBhvr>
                                    </p:cmd>
                                  </p:childTnLst>
                                </p:cTn>
                              </p:par>
                            </p:childTnLst>
                          </p:cTn>
                        </p:par>
                      </p:childTnLst>
                    </p:cTn>
                  </p:par>
                </p:childTnLst>
              </p:cTn>
              <p:nextCondLst>
                <p:cond evt="onClick" delay="0">
                  <p:tgtEl>
                    <p:spTgt spid="7"/>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372600" cy="1143000"/>
          </a:xfrm>
        </p:spPr>
        <p:txBody>
          <a:bodyPr>
            <a:normAutofit/>
          </a:bodyPr>
          <a:lstStyle/>
          <a:p>
            <a:r>
              <a:rPr lang="en-US" sz="3600" dirty="0" smtClean="0">
                <a:latin typeface="Times New Roman" pitchFamily="18" charset="0"/>
                <a:ea typeface="ＭＳ Ｐゴシック" pitchFamily="-106" charset="-128"/>
                <a:cs typeface="Times New Roman" pitchFamily="18" charset="0"/>
              </a:rPr>
              <a:t>Hexagonal Close-Packed Structure (HCP)</a:t>
            </a:r>
            <a:endParaRPr lang="en-IN"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IN" dirty="0" smtClean="0">
                <a:latin typeface="Times New Roman" pitchFamily="18" charset="0"/>
                <a:cs typeface="Times New Roman" pitchFamily="18" charset="0"/>
              </a:rPr>
              <a:t>One atom at each of 12 corners</a:t>
            </a:r>
          </a:p>
          <a:p>
            <a:r>
              <a:rPr lang="en-IN" dirty="0" smtClean="0">
                <a:latin typeface="Times New Roman" pitchFamily="18" charset="0"/>
                <a:cs typeface="Times New Roman" pitchFamily="18" charset="0"/>
              </a:rPr>
              <a:t>One atom at centre and three atoms with in the body </a:t>
            </a:r>
            <a:endParaRPr lang="en-IN" dirty="0">
              <a:latin typeface="Times New Roman" pitchFamily="18" charset="0"/>
              <a:cs typeface="Times New Roman" pitchFamily="18" charset="0"/>
            </a:endParaRP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grpSp>
        <p:nvGrpSpPr>
          <p:cNvPr id="12" name="Group 122"/>
          <p:cNvGrpSpPr>
            <a:grpSpLocks/>
          </p:cNvGrpSpPr>
          <p:nvPr/>
        </p:nvGrpSpPr>
        <p:grpSpPr bwMode="auto">
          <a:xfrm>
            <a:off x="990600" y="3276600"/>
            <a:ext cx="2971800" cy="2590800"/>
            <a:chOff x="329" y="1600"/>
            <a:chExt cx="2167" cy="1417"/>
          </a:xfrm>
        </p:grpSpPr>
        <p:sp>
          <p:nvSpPr>
            <p:cNvPr id="13" name="Line 11"/>
            <p:cNvSpPr>
              <a:spLocks noChangeShapeType="1"/>
            </p:cNvSpPr>
            <p:nvPr/>
          </p:nvSpPr>
          <p:spPr bwMode="auto">
            <a:xfrm flipH="1">
              <a:off x="343" y="2606"/>
              <a:ext cx="165" cy="0"/>
            </a:xfrm>
            <a:prstGeom prst="line">
              <a:avLst/>
            </a:prstGeom>
            <a:noFill/>
            <a:ln w="28575">
              <a:solidFill>
                <a:schemeClr val="tx1"/>
              </a:solidFill>
              <a:round/>
              <a:headEnd/>
              <a:tailEnd/>
            </a:ln>
          </p:spPr>
          <p:txBody>
            <a:bodyPr/>
            <a:lstStyle/>
            <a:p>
              <a:endParaRPr lang="en-US"/>
            </a:p>
          </p:txBody>
        </p:sp>
        <p:sp>
          <p:nvSpPr>
            <p:cNvPr id="14" name="Line 12"/>
            <p:cNvSpPr>
              <a:spLocks noChangeShapeType="1"/>
            </p:cNvSpPr>
            <p:nvPr/>
          </p:nvSpPr>
          <p:spPr bwMode="auto">
            <a:xfrm flipH="1">
              <a:off x="343" y="1779"/>
              <a:ext cx="165" cy="0"/>
            </a:xfrm>
            <a:prstGeom prst="line">
              <a:avLst/>
            </a:prstGeom>
            <a:noFill/>
            <a:ln w="28575">
              <a:solidFill>
                <a:schemeClr val="tx1"/>
              </a:solidFill>
              <a:round/>
              <a:headEnd/>
              <a:tailEnd/>
            </a:ln>
          </p:spPr>
          <p:txBody>
            <a:bodyPr/>
            <a:lstStyle/>
            <a:p>
              <a:endParaRPr lang="en-US"/>
            </a:p>
          </p:txBody>
        </p:sp>
        <p:sp>
          <p:nvSpPr>
            <p:cNvPr id="15" name="Line 13"/>
            <p:cNvSpPr>
              <a:spLocks noChangeShapeType="1"/>
            </p:cNvSpPr>
            <p:nvPr/>
          </p:nvSpPr>
          <p:spPr bwMode="auto">
            <a:xfrm>
              <a:off x="426" y="2295"/>
              <a:ext cx="0" cy="311"/>
            </a:xfrm>
            <a:prstGeom prst="line">
              <a:avLst/>
            </a:prstGeom>
            <a:noFill/>
            <a:ln w="9525">
              <a:solidFill>
                <a:schemeClr val="tx1"/>
              </a:solidFill>
              <a:round/>
              <a:headEnd/>
              <a:tailEnd type="triangle" w="med" len="med"/>
            </a:ln>
          </p:spPr>
          <p:txBody>
            <a:bodyPr/>
            <a:lstStyle/>
            <a:p>
              <a:endParaRPr lang="en-US"/>
            </a:p>
          </p:txBody>
        </p:sp>
        <p:sp>
          <p:nvSpPr>
            <p:cNvPr id="16" name="Line 14"/>
            <p:cNvSpPr>
              <a:spLocks noChangeShapeType="1"/>
            </p:cNvSpPr>
            <p:nvPr/>
          </p:nvSpPr>
          <p:spPr bwMode="auto">
            <a:xfrm flipV="1">
              <a:off x="426" y="1770"/>
              <a:ext cx="0" cy="311"/>
            </a:xfrm>
            <a:prstGeom prst="line">
              <a:avLst/>
            </a:prstGeom>
            <a:noFill/>
            <a:ln w="9525">
              <a:solidFill>
                <a:schemeClr val="tx1"/>
              </a:solidFill>
              <a:round/>
              <a:headEnd/>
              <a:tailEnd type="triangle" w="med" len="med"/>
            </a:ln>
          </p:spPr>
          <p:txBody>
            <a:bodyPr/>
            <a:lstStyle/>
            <a:p>
              <a:endParaRPr lang="en-US"/>
            </a:p>
          </p:txBody>
        </p:sp>
        <p:sp>
          <p:nvSpPr>
            <p:cNvPr id="17" name="Text Box 15"/>
            <p:cNvSpPr txBox="1">
              <a:spLocks noChangeArrowheads="1"/>
            </p:cNvSpPr>
            <p:nvPr/>
          </p:nvSpPr>
          <p:spPr bwMode="auto">
            <a:xfrm>
              <a:off x="329" y="2058"/>
              <a:ext cx="192" cy="250"/>
            </a:xfrm>
            <a:prstGeom prst="rect">
              <a:avLst/>
            </a:prstGeom>
            <a:noFill/>
            <a:ln w="9525">
              <a:noFill/>
              <a:prstDash val="dash"/>
              <a:miter lim="800000"/>
              <a:headEnd/>
              <a:tailEnd/>
            </a:ln>
          </p:spPr>
          <p:txBody>
            <a:bodyPr>
              <a:spAutoFit/>
            </a:bodyPr>
            <a:lstStyle/>
            <a:p>
              <a:pPr>
                <a:spcBef>
                  <a:spcPct val="50000"/>
                </a:spcBef>
              </a:pPr>
              <a:r>
                <a:rPr lang="en-US" sz="2000" i="1"/>
                <a:t>c</a:t>
              </a:r>
            </a:p>
          </p:txBody>
        </p:sp>
        <p:sp>
          <p:nvSpPr>
            <p:cNvPr id="18" name="Line 16"/>
            <p:cNvSpPr>
              <a:spLocks noChangeShapeType="1"/>
            </p:cNvSpPr>
            <p:nvPr/>
          </p:nvSpPr>
          <p:spPr bwMode="auto">
            <a:xfrm rot="16200000" flipH="1">
              <a:off x="759" y="2924"/>
              <a:ext cx="165" cy="0"/>
            </a:xfrm>
            <a:prstGeom prst="line">
              <a:avLst/>
            </a:prstGeom>
            <a:noFill/>
            <a:ln w="28575">
              <a:solidFill>
                <a:schemeClr val="tx1"/>
              </a:solidFill>
              <a:round/>
              <a:headEnd/>
              <a:tailEnd/>
            </a:ln>
          </p:spPr>
          <p:txBody>
            <a:bodyPr/>
            <a:lstStyle/>
            <a:p>
              <a:endParaRPr lang="en-US"/>
            </a:p>
          </p:txBody>
        </p:sp>
        <p:sp>
          <p:nvSpPr>
            <p:cNvPr id="19" name="Line 17"/>
            <p:cNvSpPr>
              <a:spLocks noChangeShapeType="1"/>
            </p:cNvSpPr>
            <p:nvPr/>
          </p:nvSpPr>
          <p:spPr bwMode="auto">
            <a:xfrm rot="16200000" flipH="1">
              <a:off x="1211" y="2924"/>
              <a:ext cx="165" cy="0"/>
            </a:xfrm>
            <a:prstGeom prst="line">
              <a:avLst/>
            </a:prstGeom>
            <a:noFill/>
            <a:ln w="28575">
              <a:solidFill>
                <a:schemeClr val="tx1"/>
              </a:solidFill>
              <a:round/>
              <a:headEnd/>
              <a:tailEnd/>
            </a:ln>
          </p:spPr>
          <p:txBody>
            <a:bodyPr/>
            <a:lstStyle/>
            <a:p>
              <a:endParaRPr lang="en-US"/>
            </a:p>
          </p:txBody>
        </p:sp>
        <p:sp>
          <p:nvSpPr>
            <p:cNvPr id="20" name="Line 18"/>
            <p:cNvSpPr>
              <a:spLocks noChangeShapeType="1"/>
            </p:cNvSpPr>
            <p:nvPr/>
          </p:nvSpPr>
          <p:spPr bwMode="auto">
            <a:xfrm>
              <a:off x="1179" y="2911"/>
              <a:ext cx="110" cy="0"/>
            </a:xfrm>
            <a:prstGeom prst="line">
              <a:avLst/>
            </a:prstGeom>
            <a:noFill/>
            <a:ln w="9525">
              <a:solidFill>
                <a:schemeClr val="tx1"/>
              </a:solidFill>
              <a:round/>
              <a:headEnd/>
              <a:tailEnd type="triangle" w="med" len="med"/>
            </a:ln>
          </p:spPr>
          <p:txBody>
            <a:bodyPr/>
            <a:lstStyle/>
            <a:p>
              <a:endParaRPr lang="en-US"/>
            </a:p>
          </p:txBody>
        </p:sp>
        <p:sp>
          <p:nvSpPr>
            <p:cNvPr id="21" name="Line 19"/>
            <p:cNvSpPr>
              <a:spLocks noChangeShapeType="1"/>
            </p:cNvSpPr>
            <p:nvPr/>
          </p:nvSpPr>
          <p:spPr bwMode="auto">
            <a:xfrm flipH="1">
              <a:off x="845" y="2910"/>
              <a:ext cx="110" cy="0"/>
            </a:xfrm>
            <a:prstGeom prst="line">
              <a:avLst/>
            </a:prstGeom>
            <a:noFill/>
            <a:ln w="9525">
              <a:solidFill>
                <a:schemeClr val="tx1"/>
              </a:solidFill>
              <a:round/>
              <a:headEnd/>
              <a:tailEnd type="triangle" w="med" len="med"/>
            </a:ln>
          </p:spPr>
          <p:txBody>
            <a:bodyPr/>
            <a:lstStyle/>
            <a:p>
              <a:endParaRPr lang="en-US"/>
            </a:p>
          </p:txBody>
        </p:sp>
        <p:sp>
          <p:nvSpPr>
            <p:cNvPr id="22" name="Text Box 20"/>
            <p:cNvSpPr txBox="1">
              <a:spLocks noChangeArrowheads="1"/>
            </p:cNvSpPr>
            <p:nvPr/>
          </p:nvSpPr>
          <p:spPr bwMode="auto">
            <a:xfrm>
              <a:off x="964" y="2767"/>
              <a:ext cx="192" cy="250"/>
            </a:xfrm>
            <a:prstGeom prst="rect">
              <a:avLst/>
            </a:prstGeom>
            <a:noFill/>
            <a:ln w="9525">
              <a:noFill/>
              <a:prstDash val="dash"/>
              <a:miter lim="800000"/>
              <a:headEnd/>
              <a:tailEnd/>
            </a:ln>
          </p:spPr>
          <p:txBody>
            <a:bodyPr>
              <a:spAutoFit/>
            </a:bodyPr>
            <a:lstStyle/>
            <a:p>
              <a:pPr>
                <a:spcBef>
                  <a:spcPct val="50000"/>
                </a:spcBef>
              </a:pPr>
              <a:r>
                <a:rPr lang="en-US" sz="2000" i="1"/>
                <a:t>a</a:t>
              </a:r>
            </a:p>
          </p:txBody>
        </p:sp>
        <p:sp>
          <p:nvSpPr>
            <p:cNvPr id="23" name="AutoShape 23"/>
            <p:cNvSpPr>
              <a:spLocks noChangeAspect="1" noChangeArrowheads="1" noTextEdit="1"/>
            </p:cNvSpPr>
            <p:nvPr/>
          </p:nvSpPr>
          <p:spPr bwMode="auto">
            <a:xfrm>
              <a:off x="512" y="1600"/>
              <a:ext cx="1984" cy="1264"/>
            </a:xfrm>
            <a:prstGeom prst="rect">
              <a:avLst/>
            </a:prstGeom>
            <a:noFill/>
            <a:ln w="9525">
              <a:noFill/>
              <a:miter lim="800000"/>
              <a:headEnd/>
              <a:tailEnd/>
            </a:ln>
          </p:spPr>
          <p:txBody>
            <a:bodyPr/>
            <a:lstStyle/>
            <a:p>
              <a:endParaRPr lang="en-US"/>
            </a:p>
          </p:txBody>
        </p:sp>
        <p:sp>
          <p:nvSpPr>
            <p:cNvPr id="24" name="Line 24"/>
            <p:cNvSpPr>
              <a:spLocks noChangeShapeType="1"/>
            </p:cNvSpPr>
            <p:nvPr/>
          </p:nvSpPr>
          <p:spPr bwMode="auto">
            <a:xfrm flipV="1">
              <a:off x="616" y="1784"/>
              <a:ext cx="1" cy="808"/>
            </a:xfrm>
            <a:prstGeom prst="line">
              <a:avLst/>
            </a:prstGeom>
            <a:noFill/>
            <a:ln w="25400">
              <a:solidFill>
                <a:srgbClr val="009900"/>
              </a:solidFill>
              <a:round/>
              <a:headEnd/>
              <a:tailEnd/>
            </a:ln>
          </p:spPr>
          <p:txBody>
            <a:bodyPr/>
            <a:lstStyle/>
            <a:p>
              <a:endParaRPr lang="en-US"/>
            </a:p>
          </p:txBody>
        </p:sp>
        <p:sp>
          <p:nvSpPr>
            <p:cNvPr id="25" name="Line 25"/>
            <p:cNvSpPr>
              <a:spLocks noChangeShapeType="1"/>
            </p:cNvSpPr>
            <p:nvPr/>
          </p:nvSpPr>
          <p:spPr bwMode="auto">
            <a:xfrm flipV="1">
              <a:off x="1640" y="1856"/>
              <a:ext cx="1" cy="800"/>
            </a:xfrm>
            <a:prstGeom prst="line">
              <a:avLst/>
            </a:prstGeom>
            <a:noFill/>
            <a:ln w="25400">
              <a:solidFill>
                <a:srgbClr val="009900"/>
              </a:solidFill>
              <a:round/>
              <a:headEnd/>
              <a:tailEnd/>
            </a:ln>
          </p:spPr>
          <p:txBody>
            <a:bodyPr/>
            <a:lstStyle/>
            <a:p>
              <a:endParaRPr lang="en-US"/>
            </a:p>
          </p:txBody>
        </p:sp>
        <p:sp>
          <p:nvSpPr>
            <p:cNvPr id="26" name="Line 26"/>
            <p:cNvSpPr>
              <a:spLocks noChangeShapeType="1"/>
            </p:cNvSpPr>
            <p:nvPr/>
          </p:nvSpPr>
          <p:spPr bwMode="auto">
            <a:xfrm flipV="1">
              <a:off x="1120" y="1832"/>
              <a:ext cx="1" cy="808"/>
            </a:xfrm>
            <a:prstGeom prst="line">
              <a:avLst/>
            </a:prstGeom>
            <a:noFill/>
            <a:ln w="25400">
              <a:solidFill>
                <a:srgbClr val="009900"/>
              </a:solidFill>
              <a:round/>
              <a:headEnd/>
              <a:tailEnd/>
            </a:ln>
          </p:spPr>
          <p:txBody>
            <a:bodyPr/>
            <a:lstStyle/>
            <a:p>
              <a:endParaRPr lang="en-US"/>
            </a:p>
          </p:txBody>
        </p:sp>
        <p:sp>
          <p:nvSpPr>
            <p:cNvPr id="27" name="Line 27"/>
            <p:cNvSpPr>
              <a:spLocks noChangeShapeType="1"/>
            </p:cNvSpPr>
            <p:nvPr/>
          </p:nvSpPr>
          <p:spPr bwMode="auto">
            <a:xfrm>
              <a:off x="960" y="1704"/>
              <a:ext cx="1" cy="64"/>
            </a:xfrm>
            <a:prstGeom prst="line">
              <a:avLst/>
            </a:prstGeom>
            <a:noFill/>
            <a:ln w="25400">
              <a:solidFill>
                <a:srgbClr val="009900"/>
              </a:solidFill>
              <a:round/>
              <a:headEnd/>
              <a:tailEnd/>
            </a:ln>
          </p:spPr>
          <p:txBody>
            <a:bodyPr/>
            <a:lstStyle/>
            <a:p>
              <a:endParaRPr lang="en-US"/>
            </a:p>
          </p:txBody>
        </p:sp>
        <p:sp>
          <p:nvSpPr>
            <p:cNvPr id="28" name="Line 28"/>
            <p:cNvSpPr>
              <a:spLocks noChangeShapeType="1"/>
            </p:cNvSpPr>
            <p:nvPr/>
          </p:nvSpPr>
          <p:spPr bwMode="auto">
            <a:xfrm>
              <a:off x="960" y="1848"/>
              <a:ext cx="1" cy="64"/>
            </a:xfrm>
            <a:prstGeom prst="line">
              <a:avLst/>
            </a:prstGeom>
            <a:noFill/>
            <a:ln w="25400">
              <a:solidFill>
                <a:srgbClr val="009900"/>
              </a:solidFill>
              <a:round/>
              <a:headEnd/>
              <a:tailEnd/>
            </a:ln>
          </p:spPr>
          <p:txBody>
            <a:bodyPr/>
            <a:lstStyle/>
            <a:p>
              <a:endParaRPr lang="en-US"/>
            </a:p>
          </p:txBody>
        </p:sp>
        <p:sp>
          <p:nvSpPr>
            <p:cNvPr id="29" name="Line 29"/>
            <p:cNvSpPr>
              <a:spLocks noChangeShapeType="1"/>
            </p:cNvSpPr>
            <p:nvPr/>
          </p:nvSpPr>
          <p:spPr bwMode="auto">
            <a:xfrm>
              <a:off x="960" y="1992"/>
              <a:ext cx="1" cy="64"/>
            </a:xfrm>
            <a:prstGeom prst="line">
              <a:avLst/>
            </a:prstGeom>
            <a:noFill/>
            <a:ln w="25400">
              <a:solidFill>
                <a:srgbClr val="009900"/>
              </a:solidFill>
              <a:round/>
              <a:headEnd/>
              <a:tailEnd/>
            </a:ln>
          </p:spPr>
          <p:txBody>
            <a:bodyPr/>
            <a:lstStyle/>
            <a:p>
              <a:endParaRPr lang="en-US"/>
            </a:p>
          </p:txBody>
        </p:sp>
        <p:sp>
          <p:nvSpPr>
            <p:cNvPr id="30" name="Line 30"/>
            <p:cNvSpPr>
              <a:spLocks noChangeShapeType="1"/>
            </p:cNvSpPr>
            <p:nvPr/>
          </p:nvSpPr>
          <p:spPr bwMode="auto">
            <a:xfrm>
              <a:off x="960" y="2136"/>
              <a:ext cx="1" cy="64"/>
            </a:xfrm>
            <a:prstGeom prst="line">
              <a:avLst/>
            </a:prstGeom>
            <a:noFill/>
            <a:ln w="25400">
              <a:solidFill>
                <a:srgbClr val="009900"/>
              </a:solidFill>
              <a:round/>
              <a:headEnd/>
              <a:tailEnd/>
            </a:ln>
          </p:spPr>
          <p:txBody>
            <a:bodyPr/>
            <a:lstStyle/>
            <a:p>
              <a:endParaRPr lang="en-US"/>
            </a:p>
          </p:txBody>
        </p:sp>
        <p:sp>
          <p:nvSpPr>
            <p:cNvPr id="31" name="Line 31"/>
            <p:cNvSpPr>
              <a:spLocks noChangeShapeType="1"/>
            </p:cNvSpPr>
            <p:nvPr/>
          </p:nvSpPr>
          <p:spPr bwMode="auto">
            <a:xfrm>
              <a:off x="960" y="2280"/>
              <a:ext cx="1" cy="64"/>
            </a:xfrm>
            <a:prstGeom prst="line">
              <a:avLst/>
            </a:prstGeom>
            <a:noFill/>
            <a:ln w="25400">
              <a:solidFill>
                <a:srgbClr val="009900"/>
              </a:solidFill>
              <a:round/>
              <a:headEnd/>
              <a:tailEnd/>
            </a:ln>
          </p:spPr>
          <p:txBody>
            <a:bodyPr/>
            <a:lstStyle/>
            <a:p>
              <a:endParaRPr lang="en-US"/>
            </a:p>
          </p:txBody>
        </p:sp>
        <p:sp>
          <p:nvSpPr>
            <p:cNvPr id="32" name="Line 32"/>
            <p:cNvSpPr>
              <a:spLocks noChangeShapeType="1"/>
            </p:cNvSpPr>
            <p:nvPr/>
          </p:nvSpPr>
          <p:spPr bwMode="auto">
            <a:xfrm>
              <a:off x="960" y="2424"/>
              <a:ext cx="1" cy="64"/>
            </a:xfrm>
            <a:prstGeom prst="line">
              <a:avLst/>
            </a:prstGeom>
            <a:noFill/>
            <a:ln w="25400">
              <a:solidFill>
                <a:srgbClr val="009900"/>
              </a:solidFill>
              <a:round/>
              <a:headEnd/>
              <a:tailEnd/>
            </a:ln>
          </p:spPr>
          <p:txBody>
            <a:bodyPr/>
            <a:lstStyle/>
            <a:p>
              <a:endParaRPr lang="en-US"/>
            </a:p>
          </p:txBody>
        </p:sp>
        <p:sp>
          <p:nvSpPr>
            <p:cNvPr id="33" name="Line 33"/>
            <p:cNvSpPr>
              <a:spLocks noChangeShapeType="1"/>
            </p:cNvSpPr>
            <p:nvPr/>
          </p:nvSpPr>
          <p:spPr bwMode="auto">
            <a:xfrm>
              <a:off x="1416" y="1704"/>
              <a:ext cx="1" cy="64"/>
            </a:xfrm>
            <a:prstGeom prst="line">
              <a:avLst/>
            </a:prstGeom>
            <a:noFill/>
            <a:ln w="25400">
              <a:solidFill>
                <a:srgbClr val="009900"/>
              </a:solidFill>
              <a:round/>
              <a:headEnd/>
              <a:tailEnd/>
            </a:ln>
          </p:spPr>
          <p:txBody>
            <a:bodyPr/>
            <a:lstStyle/>
            <a:p>
              <a:endParaRPr lang="en-US"/>
            </a:p>
          </p:txBody>
        </p:sp>
        <p:sp>
          <p:nvSpPr>
            <p:cNvPr id="34" name="Line 34"/>
            <p:cNvSpPr>
              <a:spLocks noChangeShapeType="1"/>
            </p:cNvSpPr>
            <p:nvPr/>
          </p:nvSpPr>
          <p:spPr bwMode="auto">
            <a:xfrm>
              <a:off x="1416" y="1848"/>
              <a:ext cx="1" cy="64"/>
            </a:xfrm>
            <a:prstGeom prst="line">
              <a:avLst/>
            </a:prstGeom>
            <a:noFill/>
            <a:ln w="25400">
              <a:solidFill>
                <a:srgbClr val="009900"/>
              </a:solidFill>
              <a:round/>
              <a:headEnd/>
              <a:tailEnd/>
            </a:ln>
          </p:spPr>
          <p:txBody>
            <a:bodyPr/>
            <a:lstStyle/>
            <a:p>
              <a:endParaRPr lang="en-US"/>
            </a:p>
          </p:txBody>
        </p:sp>
        <p:sp>
          <p:nvSpPr>
            <p:cNvPr id="35" name="Line 35"/>
            <p:cNvSpPr>
              <a:spLocks noChangeShapeType="1"/>
            </p:cNvSpPr>
            <p:nvPr/>
          </p:nvSpPr>
          <p:spPr bwMode="auto">
            <a:xfrm>
              <a:off x="1416" y="1992"/>
              <a:ext cx="1" cy="64"/>
            </a:xfrm>
            <a:prstGeom prst="line">
              <a:avLst/>
            </a:prstGeom>
            <a:noFill/>
            <a:ln w="25400">
              <a:solidFill>
                <a:srgbClr val="009900"/>
              </a:solidFill>
              <a:round/>
              <a:headEnd/>
              <a:tailEnd/>
            </a:ln>
          </p:spPr>
          <p:txBody>
            <a:bodyPr/>
            <a:lstStyle/>
            <a:p>
              <a:endParaRPr lang="en-US"/>
            </a:p>
          </p:txBody>
        </p:sp>
        <p:sp>
          <p:nvSpPr>
            <p:cNvPr id="36" name="Line 36"/>
            <p:cNvSpPr>
              <a:spLocks noChangeShapeType="1"/>
            </p:cNvSpPr>
            <p:nvPr/>
          </p:nvSpPr>
          <p:spPr bwMode="auto">
            <a:xfrm>
              <a:off x="1416" y="2136"/>
              <a:ext cx="1" cy="64"/>
            </a:xfrm>
            <a:prstGeom prst="line">
              <a:avLst/>
            </a:prstGeom>
            <a:noFill/>
            <a:ln w="25400">
              <a:solidFill>
                <a:srgbClr val="009900"/>
              </a:solidFill>
              <a:round/>
              <a:headEnd/>
              <a:tailEnd/>
            </a:ln>
          </p:spPr>
          <p:txBody>
            <a:bodyPr/>
            <a:lstStyle/>
            <a:p>
              <a:endParaRPr lang="en-US"/>
            </a:p>
          </p:txBody>
        </p:sp>
        <p:sp>
          <p:nvSpPr>
            <p:cNvPr id="37" name="Line 37"/>
            <p:cNvSpPr>
              <a:spLocks noChangeShapeType="1"/>
            </p:cNvSpPr>
            <p:nvPr/>
          </p:nvSpPr>
          <p:spPr bwMode="auto">
            <a:xfrm>
              <a:off x="1416" y="2280"/>
              <a:ext cx="1" cy="64"/>
            </a:xfrm>
            <a:prstGeom prst="line">
              <a:avLst/>
            </a:prstGeom>
            <a:noFill/>
            <a:ln w="25400">
              <a:solidFill>
                <a:srgbClr val="009900"/>
              </a:solidFill>
              <a:round/>
              <a:headEnd/>
              <a:tailEnd/>
            </a:ln>
          </p:spPr>
          <p:txBody>
            <a:bodyPr/>
            <a:lstStyle/>
            <a:p>
              <a:endParaRPr lang="en-US"/>
            </a:p>
          </p:txBody>
        </p:sp>
        <p:sp>
          <p:nvSpPr>
            <p:cNvPr id="38" name="Line 38"/>
            <p:cNvSpPr>
              <a:spLocks noChangeShapeType="1"/>
            </p:cNvSpPr>
            <p:nvPr/>
          </p:nvSpPr>
          <p:spPr bwMode="auto">
            <a:xfrm>
              <a:off x="1416" y="2424"/>
              <a:ext cx="1" cy="64"/>
            </a:xfrm>
            <a:prstGeom prst="line">
              <a:avLst/>
            </a:prstGeom>
            <a:noFill/>
            <a:ln w="25400">
              <a:solidFill>
                <a:srgbClr val="009900"/>
              </a:solidFill>
              <a:round/>
              <a:headEnd/>
              <a:tailEnd/>
            </a:ln>
          </p:spPr>
          <p:txBody>
            <a:bodyPr/>
            <a:lstStyle/>
            <a:p>
              <a:endParaRPr lang="en-US"/>
            </a:p>
          </p:txBody>
        </p:sp>
        <p:sp>
          <p:nvSpPr>
            <p:cNvPr id="39" name="Line 39"/>
            <p:cNvSpPr>
              <a:spLocks noChangeShapeType="1"/>
            </p:cNvSpPr>
            <p:nvPr/>
          </p:nvSpPr>
          <p:spPr bwMode="auto">
            <a:xfrm flipV="1">
              <a:off x="832" y="1944"/>
              <a:ext cx="1" cy="800"/>
            </a:xfrm>
            <a:prstGeom prst="line">
              <a:avLst/>
            </a:prstGeom>
            <a:noFill/>
            <a:ln w="25400">
              <a:solidFill>
                <a:srgbClr val="009900"/>
              </a:solidFill>
              <a:round/>
              <a:headEnd/>
              <a:tailEnd/>
            </a:ln>
          </p:spPr>
          <p:txBody>
            <a:bodyPr/>
            <a:lstStyle/>
            <a:p>
              <a:endParaRPr lang="en-US"/>
            </a:p>
          </p:txBody>
        </p:sp>
        <p:sp>
          <p:nvSpPr>
            <p:cNvPr id="40" name="Line 40"/>
            <p:cNvSpPr>
              <a:spLocks noChangeShapeType="1"/>
            </p:cNvSpPr>
            <p:nvPr/>
          </p:nvSpPr>
          <p:spPr bwMode="auto">
            <a:xfrm flipV="1">
              <a:off x="1296" y="1944"/>
              <a:ext cx="1" cy="808"/>
            </a:xfrm>
            <a:prstGeom prst="line">
              <a:avLst/>
            </a:prstGeom>
            <a:noFill/>
            <a:ln w="25400">
              <a:solidFill>
                <a:srgbClr val="009900"/>
              </a:solidFill>
              <a:round/>
              <a:headEnd/>
              <a:tailEnd/>
            </a:ln>
          </p:spPr>
          <p:txBody>
            <a:bodyPr/>
            <a:lstStyle/>
            <a:p>
              <a:endParaRPr lang="en-US"/>
            </a:p>
          </p:txBody>
        </p:sp>
        <p:grpSp>
          <p:nvGrpSpPr>
            <p:cNvPr id="41" name="Group 41"/>
            <p:cNvGrpSpPr>
              <a:grpSpLocks/>
            </p:cNvGrpSpPr>
            <p:nvPr/>
          </p:nvGrpSpPr>
          <p:grpSpPr bwMode="auto">
            <a:xfrm>
              <a:off x="528" y="2432"/>
              <a:ext cx="1200" cy="408"/>
              <a:chOff x="528" y="2432"/>
              <a:chExt cx="1200" cy="408"/>
            </a:xfrm>
          </p:grpSpPr>
          <p:sp>
            <p:nvSpPr>
              <p:cNvPr id="87" name="Oval 42"/>
              <p:cNvSpPr>
                <a:spLocks noChangeArrowheads="1"/>
              </p:cNvSpPr>
              <p:nvPr/>
            </p:nvSpPr>
            <p:spPr bwMode="auto">
              <a:xfrm>
                <a:off x="752" y="2672"/>
                <a:ext cx="168" cy="168"/>
              </a:xfrm>
              <a:prstGeom prst="ellipse">
                <a:avLst/>
              </a:prstGeom>
              <a:solidFill>
                <a:srgbClr val="009900"/>
              </a:solidFill>
              <a:ln w="25400">
                <a:solidFill>
                  <a:srgbClr val="009900"/>
                </a:solidFill>
                <a:round/>
                <a:headEnd/>
                <a:tailEnd/>
              </a:ln>
            </p:spPr>
            <p:txBody>
              <a:bodyPr/>
              <a:lstStyle/>
              <a:p>
                <a:endParaRPr lang="en-US"/>
              </a:p>
            </p:txBody>
          </p:sp>
          <p:sp>
            <p:nvSpPr>
              <p:cNvPr id="88" name="Oval 43"/>
              <p:cNvSpPr>
                <a:spLocks noChangeArrowheads="1"/>
              </p:cNvSpPr>
              <p:nvPr/>
            </p:nvSpPr>
            <p:spPr bwMode="auto">
              <a:xfrm>
                <a:off x="1208" y="2664"/>
                <a:ext cx="168" cy="168"/>
              </a:xfrm>
              <a:prstGeom prst="ellipse">
                <a:avLst/>
              </a:prstGeom>
              <a:solidFill>
                <a:srgbClr val="009900"/>
              </a:solidFill>
              <a:ln w="25400">
                <a:solidFill>
                  <a:srgbClr val="009900"/>
                </a:solidFill>
                <a:round/>
                <a:headEnd/>
                <a:tailEnd/>
              </a:ln>
            </p:spPr>
            <p:txBody>
              <a:bodyPr/>
              <a:lstStyle/>
              <a:p>
                <a:endParaRPr lang="en-US"/>
              </a:p>
            </p:txBody>
          </p:sp>
          <p:sp>
            <p:nvSpPr>
              <p:cNvPr id="89" name="Oval 44"/>
              <p:cNvSpPr>
                <a:spLocks noChangeArrowheads="1"/>
              </p:cNvSpPr>
              <p:nvPr/>
            </p:nvSpPr>
            <p:spPr bwMode="auto">
              <a:xfrm>
                <a:off x="880" y="2432"/>
                <a:ext cx="168" cy="176"/>
              </a:xfrm>
              <a:prstGeom prst="ellipse">
                <a:avLst/>
              </a:prstGeom>
              <a:solidFill>
                <a:srgbClr val="009900"/>
              </a:solidFill>
              <a:ln w="25400">
                <a:solidFill>
                  <a:srgbClr val="009900"/>
                </a:solidFill>
                <a:round/>
                <a:headEnd/>
                <a:tailEnd/>
              </a:ln>
            </p:spPr>
            <p:txBody>
              <a:bodyPr/>
              <a:lstStyle/>
              <a:p>
                <a:endParaRPr lang="en-US"/>
              </a:p>
            </p:txBody>
          </p:sp>
          <p:sp>
            <p:nvSpPr>
              <p:cNvPr id="90" name="Oval 45"/>
              <p:cNvSpPr>
                <a:spLocks noChangeArrowheads="1"/>
              </p:cNvSpPr>
              <p:nvPr/>
            </p:nvSpPr>
            <p:spPr bwMode="auto">
              <a:xfrm>
                <a:off x="1336" y="2432"/>
                <a:ext cx="168" cy="168"/>
              </a:xfrm>
              <a:prstGeom prst="ellipse">
                <a:avLst/>
              </a:prstGeom>
              <a:solidFill>
                <a:srgbClr val="009900"/>
              </a:solidFill>
              <a:ln w="25400">
                <a:solidFill>
                  <a:srgbClr val="009900"/>
                </a:solidFill>
                <a:round/>
                <a:headEnd/>
                <a:tailEnd/>
              </a:ln>
            </p:spPr>
            <p:txBody>
              <a:bodyPr/>
              <a:lstStyle/>
              <a:p>
                <a:endParaRPr lang="en-US"/>
              </a:p>
            </p:txBody>
          </p:sp>
          <p:sp>
            <p:nvSpPr>
              <p:cNvPr id="91" name="Oval 46"/>
              <p:cNvSpPr>
                <a:spLocks noChangeArrowheads="1"/>
              </p:cNvSpPr>
              <p:nvPr/>
            </p:nvSpPr>
            <p:spPr bwMode="auto">
              <a:xfrm>
                <a:off x="528" y="2512"/>
                <a:ext cx="176" cy="168"/>
              </a:xfrm>
              <a:prstGeom prst="ellipse">
                <a:avLst/>
              </a:prstGeom>
              <a:solidFill>
                <a:srgbClr val="009900"/>
              </a:solidFill>
              <a:ln w="25400">
                <a:solidFill>
                  <a:srgbClr val="009900"/>
                </a:solidFill>
                <a:round/>
                <a:headEnd/>
                <a:tailEnd/>
              </a:ln>
            </p:spPr>
            <p:txBody>
              <a:bodyPr/>
              <a:lstStyle/>
              <a:p>
                <a:endParaRPr lang="en-US"/>
              </a:p>
            </p:txBody>
          </p:sp>
          <p:sp>
            <p:nvSpPr>
              <p:cNvPr id="92" name="Oval 47"/>
              <p:cNvSpPr>
                <a:spLocks noChangeArrowheads="1"/>
              </p:cNvSpPr>
              <p:nvPr/>
            </p:nvSpPr>
            <p:spPr bwMode="auto">
              <a:xfrm>
                <a:off x="1552" y="2584"/>
                <a:ext cx="176" cy="168"/>
              </a:xfrm>
              <a:prstGeom prst="ellipse">
                <a:avLst/>
              </a:prstGeom>
              <a:solidFill>
                <a:srgbClr val="009900"/>
              </a:solidFill>
              <a:ln w="25400">
                <a:solidFill>
                  <a:srgbClr val="009900"/>
                </a:solidFill>
                <a:round/>
                <a:headEnd/>
                <a:tailEnd/>
              </a:ln>
            </p:spPr>
            <p:txBody>
              <a:bodyPr/>
              <a:lstStyle/>
              <a:p>
                <a:endParaRPr lang="en-US"/>
              </a:p>
            </p:txBody>
          </p:sp>
          <p:sp>
            <p:nvSpPr>
              <p:cNvPr id="93" name="Oval 48"/>
              <p:cNvSpPr>
                <a:spLocks noChangeArrowheads="1"/>
              </p:cNvSpPr>
              <p:nvPr/>
            </p:nvSpPr>
            <p:spPr bwMode="auto">
              <a:xfrm>
                <a:off x="1040" y="2552"/>
                <a:ext cx="168" cy="168"/>
              </a:xfrm>
              <a:prstGeom prst="ellipse">
                <a:avLst/>
              </a:prstGeom>
              <a:solidFill>
                <a:srgbClr val="009900"/>
              </a:solidFill>
              <a:ln w="25400">
                <a:solidFill>
                  <a:srgbClr val="009900"/>
                </a:solidFill>
                <a:round/>
                <a:headEnd/>
                <a:tailEnd/>
              </a:ln>
            </p:spPr>
            <p:txBody>
              <a:bodyPr/>
              <a:lstStyle/>
              <a:p>
                <a:endParaRPr lang="en-US"/>
              </a:p>
            </p:txBody>
          </p:sp>
        </p:grpSp>
        <p:sp>
          <p:nvSpPr>
            <p:cNvPr id="42" name="Freeform 49"/>
            <p:cNvSpPr>
              <a:spLocks/>
            </p:cNvSpPr>
            <p:nvPr/>
          </p:nvSpPr>
          <p:spPr bwMode="auto">
            <a:xfrm>
              <a:off x="608" y="2512"/>
              <a:ext cx="1032" cy="240"/>
            </a:xfrm>
            <a:custGeom>
              <a:avLst/>
              <a:gdLst>
                <a:gd name="T0" fmla="*/ 0 w 1032"/>
                <a:gd name="T1" fmla="*/ 88 h 240"/>
                <a:gd name="T2" fmla="*/ 224 w 1032"/>
                <a:gd name="T3" fmla="*/ 240 h 240"/>
                <a:gd name="T4" fmla="*/ 688 w 1032"/>
                <a:gd name="T5" fmla="*/ 240 h 240"/>
                <a:gd name="T6" fmla="*/ 1032 w 1032"/>
                <a:gd name="T7" fmla="*/ 152 h 240"/>
                <a:gd name="T8" fmla="*/ 808 w 1032"/>
                <a:gd name="T9" fmla="*/ 0 h 240"/>
                <a:gd name="T10" fmla="*/ 352 w 1032"/>
                <a:gd name="T11" fmla="*/ 0 h 240"/>
                <a:gd name="T12" fmla="*/ 0 w 1032"/>
                <a:gd name="T13" fmla="*/ 88 h 240"/>
                <a:gd name="T14" fmla="*/ 0 60000 65536"/>
                <a:gd name="T15" fmla="*/ 0 60000 65536"/>
                <a:gd name="T16" fmla="*/ 0 60000 65536"/>
                <a:gd name="T17" fmla="*/ 0 60000 65536"/>
                <a:gd name="T18" fmla="*/ 0 60000 65536"/>
                <a:gd name="T19" fmla="*/ 0 60000 65536"/>
                <a:gd name="T20" fmla="*/ 0 60000 65536"/>
                <a:gd name="T21" fmla="*/ 0 w 1032"/>
                <a:gd name="T22" fmla="*/ 0 h 240"/>
                <a:gd name="T23" fmla="*/ 1032 w 1032"/>
                <a:gd name="T24" fmla="*/ 240 h 2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2" h="240">
                  <a:moveTo>
                    <a:pt x="0" y="88"/>
                  </a:moveTo>
                  <a:lnTo>
                    <a:pt x="224" y="240"/>
                  </a:lnTo>
                  <a:lnTo>
                    <a:pt x="688" y="240"/>
                  </a:lnTo>
                  <a:lnTo>
                    <a:pt x="1032" y="152"/>
                  </a:lnTo>
                  <a:lnTo>
                    <a:pt x="808" y="0"/>
                  </a:lnTo>
                  <a:lnTo>
                    <a:pt x="352" y="0"/>
                  </a:lnTo>
                  <a:lnTo>
                    <a:pt x="0" y="88"/>
                  </a:lnTo>
                  <a:close/>
                </a:path>
              </a:pathLst>
            </a:custGeom>
            <a:noFill/>
            <a:ln w="25400">
              <a:solidFill>
                <a:srgbClr val="009900"/>
              </a:solidFill>
              <a:round/>
              <a:headEnd/>
              <a:tailEnd/>
            </a:ln>
          </p:spPr>
          <p:txBody>
            <a:bodyPr/>
            <a:lstStyle/>
            <a:p>
              <a:endParaRPr lang="en-US"/>
            </a:p>
          </p:txBody>
        </p:sp>
        <p:sp>
          <p:nvSpPr>
            <p:cNvPr id="43" name="Freeform 50"/>
            <p:cNvSpPr>
              <a:spLocks/>
            </p:cNvSpPr>
            <p:nvPr/>
          </p:nvSpPr>
          <p:spPr bwMode="auto">
            <a:xfrm>
              <a:off x="616" y="2520"/>
              <a:ext cx="1032" cy="240"/>
            </a:xfrm>
            <a:custGeom>
              <a:avLst/>
              <a:gdLst>
                <a:gd name="T0" fmla="*/ 0 w 1032"/>
                <a:gd name="T1" fmla="*/ 88 h 240"/>
                <a:gd name="T2" fmla="*/ 224 w 1032"/>
                <a:gd name="T3" fmla="*/ 240 h 240"/>
                <a:gd name="T4" fmla="*/ 680 w 1032"/>
                <a:gd name="T5" fmla="*/ 240 h 240"/>
                <a:gd name="T6" fmla="*/ 1032 w 1032"/>
                <a:gd name="T7" fmla="*/ 152 h 240"/>
                <a:gd name="T8" fmla="*/ 808 w 1032"/>
                <a:gd name="T9" fmla="*/ 0 h 240"/>
                <a:gd name="T10" fmla="*/ 344 w 1032"/>
                <a:gd name="T11" fmla="*/ 0 h 240"/>
                <a:gd name="T12" fmla="*/ 0 w 1032"/>
                <a:gd name="T13" fmla="*/ 80 h 240"/>
                <a:gd name="T14" fmla="*/ 0 60000 65536"/>
                <a:gd name="T15" fmla="*/ 0 60000 65536"/>
                <a:gd name="T16" fmla="*/ 0 60000 65536"/>
                <a:gd name="T17" fmla="*/ 0 60000 65536"/>
                <a:gd name="T18" fmla="*/ 0 60000 65536"/>
                <a:gd name="T19" fmla="*/ 0 60000 65536"/>
                <a:gd name="T20" fmla="*/ 0 60000 65536"/>
                <a:gd name="T21" fmla="*/ 0 w 1032"/>
                <a:gd name="T22" fmla="*/ 0 h 240"/>
                <a:gd name="T23" fmla="*/ 1032 w 1032"/>
                <a:gd name="T24" fmla="*/ 240 h 2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2" h="240">
                  <a:moveTo>
                    <a:pt x="0" y="88"/>
                  </a:moveTo>
                  <a:lnTo>
                    <a:pt x="224" y="240"/>
                  </a:lnTo>
                  <a:lnTo>
                    <a:pt x="680" y="240"/>
                  </a:lnTo>
                  <a:lnTo>
                    <a:pt x="1032" y="152"/>
                  </a:lnTo>
                  <a:lnTo>
                    <a:pt x="808" y="0"/>
                  </a:lnTo>
                  <a:lnTo>
                    <a:pt x="344" y="0"/>
                  </a:lnTo>
                  <a:lnTo>
                    <a:pt x="0" y="80"/>
                  </a:lnTo>
                </a:path>
              </a:pathLst>
            </a:custGeom>
            <a:noFill/>
            <a:ln w="25400">
              <a:solidFill>
                <a:srgbClr val="009900"/>
              </a:solidFill>
              <a:round/>
              <a:headEnd/>
              <a:tailEnd/>
            </a:ln>
          </p:spPr>
          <p:txBody>
            <a:bodyPr/>
            <a:lstStyle/>
            <a:p>
              <a:endParaRPr lang="en-US"/>
            </a:p>
          </p:txBody>
        </p:sp>
        <p:sp>
          <p:nvSpPr>
            <p:cNvPr id="44" name="Line 51"/>
            <p:cNvSpPr>
              <a:spLocks noChangeShapeType="1"/>
            </p:cNvSpPr>
            <p:nvPr/>
          </p:nvSpPr>
          <p:spPr bwMode="auto">
            <a:xfrm flipV="1">
              <a:off x="1128" y="2512"/>
              <a:ext cx="288" cy="128"/>
            </a:xfrm>
            <a:prstGeom prst="line">
              <a:avLst/>
            </a:prstGeom>
            <a:noFill/>
            <a:ln w="25400">
              <a:solidFill>
                <a:srgbClr val="009900"/>
              </a:solidFill>
              <a:round/>
              <a:headEnd/>
              <a:tailEnd/>
            </a:ln>
          </p:spPr>
          <p:txBody>
            <a:bodyPr/>
            <a:lstStyle/>
            <a:p>
              <a:endParaRPr lang="en-US"/>
            </a:p>
          </p:txBody>
        </p:sp>
        <p:sp>
          <p:nvSpPr>
            <p:cNvPr id="45" name="Line 52"/>
            <p:cNvSpPr>
              <a:spLocks noChangeShapeType="1"/>
            </p:cNvSpPr>
            <p:nvPr/>
          </p:nvSpPr>
          <p:spPr bwMode="auto">
            <a:xfrm>
              <a:off x="960" y="2520"/>
              <a:ext cx="168" cy="120"/>
            </a:xfrm>
            <a:prstGeom prst="line">
              <a:avLst/>
            </a:prstGeom>
            <a:noFill/>
            <a:ln w="25400">
              <a:solidFill>
                <a:srgbClr val="009900"/>
              </a:solidFill>
              <a:round/>
              <a:headEnd/>
              <a:tailEnd/>
            </a:ln>
          </p:spPr>
          <p:txBody>
            <a:bodyPr/>
            <a:lstStyle/>
            <a:p>
              <a:endParaRPr lang="en-US"/>
            </a:p>
          </p:txBody>
        </p:sp>
        <p:sp>
          <p:nvSpPr>
            <p:cNvPr id="46" name="Line 53"/>
            <p:cNvSpPr>
              <a:spLocks noChangeShapeType="1"/>
            </p:cNvSpPr>
            <p:nvPr/>
          </p:nvSpPr>
          <p:spPr bwMode="auto">
            <a:xfrm>
              <a:off x="616" y="2600"/>
              <a:ext cx="512" cy="40"/>
            </a:xfrm>
            <a:prstGeom prst="line">
              <a:avLst/>
            </a:prstGeom>
            <a:noFill/>
            <a:ln w="25400">
              <a:solidFill>
                <a:srgbClr val="009900"/>
              </a:solidFill>
              <a:round/>
              <a:headEnd/>
              <a:tailEnd/>
            </a:ln>
          </p:spPr>
          <p:txBody>
            <a:bodyPr/>
            <a:lstStyle/>
            <a:p>
              <a:endParaRPr lang="en-US"/>
            </a:p>
          </p:txBody>
        </p:sp>
        <p:sp>
          <p:nvSpPr>
            <p:cNvPr id="47" name="Line 54"/>
            <p:cNvSpPr>
              <a:spLocks noChangeShapeType="1"/>
            </p:cNvSpPr>
            <p:nvPr/>
          </p:nvSpPr>
          <p:spPr bwMode="auto">
            <a:xfrm flipV="1">
              <a:off x="832" y="2640"/>
              <a:ext cx="296" cy="112"/>
            </a:xfrm>
            <a:prstGeom prst="line">
              <a:avLst/>
            </a:prstGeom>
            <a:noFill/>
            <a:ln w="25400">
              <a:solidFill>
                <a:srgbClr val="009900"/>
              </a:solidFill>
              <a:round/>
              <a:headEnd/>
              <a:tailEnd/>
            </a:ln>
          </p:spPr>
          <p:txBody>
            <a:bodyPr/>
            <a:lstStyle/>
            <a:p>
              <a:endParaRPr lang="en-US"/>
            </a:p>
          </p:txBody>
        </p:sp>
        <p:sp>
          <p:nvSpPr>
            <p:cNvPr id="48" name="Line 55"/>
            <p:cNvSpPr>
              <a:spLocks noChangeShapeType="1"/>
            </p:cNvSpPr>
            <p:nvPr/>
          </p:nvSpPr>
          <p:spPr bwMode="auto">
            <a:xfrm>
              <a:off x="1128" y="2648"/>
              <a:ext cx="168" cy="104"/>
            </a:xfrm>
            <a:prstGeom prst="line">
              <a:avLst/>
            </a:prstGeom>
            <a:noFill/>
            <a:ln w="25400">
              <a:solidFill>
                <a:srgbClr val="009900"/>
              </a:solidFill>
              <a:round/>
              <a:headEnd/>
              <a:tailEnd/>
            </a:ln>
          </p:spPr>
          <p:txBody>
            <a:bodyPr/>
            <a:lstStyle/>
            <a:p>
              <a:endParaRPr lang="en-US"/>
            </a:p>
          </p:txBody>
        </p:sp>
        <p:sp>
          <p:nvSpPr>
            <p:cNvPr id="49" name="Line 56"/>
            <p:cNvSpPr>
              <a:spLocks noChangeShapeType="1"/>
            </p:cNvSpPr>
            <p:nvPr/>
          </p:nvSpPr>
          <p:spPr bwMode="auto">
            <a:xfrm>
              <a:off x="1128" y="2648"/>
              <a:ext cx="504" cy="16"/>
            </a:xfrm>
            <a:prstGeom prst="line">
              <a:avLst/>
            </a:prstGeom>
            <a:noFill/>
            <a:ln w="25400">
              <a:solidFill>
                <a:srgbClr val="009900"/>
              </a:solidFill>
              <a:round/>
              <a:headEnd/>
              <a:tailEnd/>
            </a:ln>
          </p:spPr>
          <p:txBody>
            <a:bodyPr/>
            <a:lstStyle/>
            <a:p>
              <a:endParaRPr lang="en-US"/>
            </a:p>
          </p:txBody>
        </p:sp>
        <p:sp>
          <p:nvSpPr>
            <p:cNvPr id="50" name="Oval 57"/>
            <p:cNvSpPr>
              <a:spLocks noChangeArrowheads="1"/>
            </p:cNvSpPr>
            <p:nvPr/>
          </p:nvSpPr>
          <p:spPr bwMode="auto">
            <a:xfrm>
              <a:off x="1088" y="2112"/>
              <a:ext cx="168" cy="176"/>
            </a:xfrm>
            <a:prstGeom prst="ellipse">
              <a:avLst/>
            </a:prstGeom>
            <a:noFill/>
            <a:ln w="25400">
              <a:solidFill>
                <a:srgbClr val="0066FF"/>
              </a:solidFill>
              <a:round/>
              <a:headEnd/>
              <a:tailEnd/>
            </a:ln>
          </p:spPr>
          <p:txBody>
            <a:bodyPr/>
            <a:lstStyle/>
            <a:p>
              <a:endParaRPr lang="en-US"/>
            </a:p>
          </p:txBody>
        </p:sp>
        <p:sp>
          <p:nvSpPr>
            <p:cNvPr id="51" name="Oval 58"/>
            <p:cNvSpPr>
              <a:spLocks noChangeArrowheads="1"/>
            </p:cNvSpPr>
            <p:nvPr/>
          </p:nvSpPr>
          <p:spPr bwMode="auto">
            <a:xfrm>
              <a:off x="1280" y="2248"/>
              <a:ext cx="176" cy="168"/>
            </a:xfrm>
            <a:prstGeom prst="ellipse">
              <a:avLst/>
            </a:prstGeom>
            <a:noFill/>
            <a:ln w="25400">
              <a:solidFill>
                <a:srgbClr val="0066FF"/>
              </a:solidFill>
              <a:round/>
              <a:headEnd/>
              <a:tailEnd/>
            </a:ln>
          </p:spPr>
          <p:txBody>
            <a:bodyPr/>
            <a:lstStyle/>
            <a:p>
              <a:endParaRPr lang="en-US"/>
            </a:p>
          </p:txBody>
        </p:sp>
        <p:sp>
          <p:nvSpPr>
            <p:cNvPr id="52" name="Oval 59"/>
            <p:cNvSpPr>
              <a:spLocks noChangeArrowheads="1"/>
            </p:cNvSpPr>
            <p:nvPr/>
          </p:nvSpPr>
          <p:spPr bwMode="auto">
            <a:xfrm>
              <a:off x="792" y="2224"/>
              <a:ext cx="168" cy="168"/>
            </a:xfrm>
            <a:prstGeom prst="ellipse">
              <a:avLst/>
            </a:prstGeom>
            <a:noFill/>
            <a:ln w="25400">
              <a:solidFill>
                <a:srgbClr val="0066FF"/>
              </a:solidFill>
              <a:round/>
              <a:headEnd/>
              <a:tailEnd/>
            </a:ln>
          </p:spPr>
          <p:txBody>
            <a:bodyPr/>
            <a:lstStyle/>
            <a:p>
              <a:endParaRPr lang="en-US"/>
            </a:p>
          </p:txBody>
        </p:sp>
        <p:sp>
          <p:nvSpPr>
            <p:cNvPr id="53" name="Freeform 60"/>
            <p:cNvSpPr>
              <a:spLocks/>
            </p:cNvSpPr>
            <p:nvPr/>
          </p:nvSpPr>
          <p:spPr bwMode="auto">
            <a:xfrm>
              <a:off x="880" y="2200"/>
              <a:ext cx="488" cy="128"/>
            </a:xfrm>
            <a:custGeom>
              <a:avLst/>
              <a:gdLst>
                <a:gd name="T0" fmla="*/ 0 w 488"/>
                <a:gd name="T1" fmla="*/ 112 h 128"/>
                <a:gd name="T2" fmla="*/ 288 w 488"/>
                <a:gd name="T3" fmla="*/ 0 h 128"/>
                <a:gd name="T4" fmla="*/ 488 w 488"/>
                <a:gd name="T5" fmla="*/ 128 h 128"/>
                <a:gd name="T6" fmla="*/ 0 w 488"/>
                <a:gd name="T7" fmla="*/ 112 h 128"/>
                <a:gd name="T8" fmla="*/ 0 60000 65536"/>
                <a:gd name="T9" fmla="*/ 0 60000 65536"/>
                <a:gd name="T10" fmla="*/ 0 60000 65536"/>
                <a:gd name="T11" fmla="*/ 0 60000 65536"/>
                <a:gd name="T12" fmla="*/ 0 w 488"/>
                <a:gd name="T13" fmla="*/ 0 h 128"/>
                <a:gd name="T14" fmla="*/ 488 w 488"/>
                <a:gd name="T15" fmla="*/ 128 h 128"/>
              </a:gdLst>
              <a:ahLst/>
              <a:cxnLst>
                <a:cxn ang="T8">
                  <a:pos x="T0" y="T1"/>
                </a:cxn>
                <a:cxn ang="T9">
                  <a:pos x="T2" y="T3"/>
                </a:cxn>
                <a:cxn ang="T10">
                  <a:pos x="T4" y="T5"/>
                </a:cxn>
                <a:cxn ang="T11">
                  <a:pos x="T6" y="T7"/>
                </a:cxn>
              </a:cxnLst>
              <a:rect l="T12" t="T13" r="T14" b="T15"/>
              <a:pathLst>
                <a:path w="488" h="128">
                  <a:moveTo>
                    <a:pt x="0" y="112"/>
                  </a:moveTo>
                  <a:lnTo>
                    <a:pt x="288" y="0"/>
                  </a:lnTo>
                  <a:lnTo>
                    <a:pt x="488" y="128"/>
                  </a:lnTo>
                  <a:lnTo>
                    <a:pt x="0" y="112"/>
                  </a:lnTo>
                  <a:close/>
                </a:path>
              </a:pathLst>
            </a:custGeom>
            <a:noFill/>
            <a:ln w="25400">
              <a:solidFill>
                <a:srgbClr val="0066FF"/>
              </a:solidFill>
              <a:round/>
              <a:headEnd/>
              <a:tailEnd/>
            </a:ln>
          </p:spPr>
          <p:txBody>
            <a:bodyPr/>
            <a:lstStyle/>
            <a:p>
              <a:endParaRPr lang="en-US"/>
            </a:p>
          </p:txBody>
        </p:sp>
        <p:grpSp>
          <p:nvGrpSpPr>
            <p:cNvPr id="54" name="Group 62"/>
            <p:cNvGrpSpPr>
              <a:grpSpLocks/>
            </p:cNvGrpSpPr>
            <p:nvPr/>
          </p:nvGrpSpPr>
          <p:grpSpPr bwMode="auto">
            <a:xfrm>
              <a:off x="528" y="1616"/>
              <a:ext cx="1192" cy="408"/>
              <a:chOff x="528" y="1616"/>
              <a:chExt cx="1192" cy="408"/>
            </a:xfrm>
          </p:grpSpPr>
          <p:sp>
            <p:nvSpPr>
              <p:cNvPr id="80" name="Oval 63"/>
              <p:cNvSpPr>
                <a:spLocks noChangeArrowheads="1"/>
              </p:cNvSpPr>
              <p:nvPr/>
            </p:nvSpPr>
            <p:spPr bwMode="auto">
              <a:xfrm>
                <a:off x="744" y="1856"/>
                <a:ext cx="176" cy="168"/>
              </a:xfrm>
              <a:prstGeom prst="ellipse">
                <a:avLst/>
              </a:prstGeom>
              <a:solidFill>
                <a:srgbClr val="00EE00"/>
              </a:solidFill>
              <a:ln w="25400">
                <a:solidFill>
                  <a:srgbClr val="00EE00"/>
                </a:solidFill>
                <a:round/>
                <a:headEnd/>
                <a:tailEnd/>
              </a:ln>
            </p:spPr>
            <p:txBody>
              <a:bodyPr/>
              <a:lstStyle/>
              <a:p>
                <a:endParaRPr lang="en-US"/>
              </a:p>
            </p:txBody>
          </p:sp>
          <p:sp>
            <p:nvSpPr>
              <p:cNvPr id="81" name="Oval 64"/>
              <p:cNvSpPr>
                <a:spLocks noChangeArrowheads="1"/>
              </p:cNvSpPr>
              <p:nvPr/>
            </p:nvSpPr>
            <p:spPr bwMode="auto">
              <a:xfrm>
                <a:off x="1200" y="1848"/>
                <a:ext cx="176" cy="168"/>
              </a:xfrm>
              <a:prstGeom prst="ellipse">
                <a:avLst/>
              </a:prstGeom>
              <a:solidFill>
                <a:srgbClr val="00EE00"/>
              </a:solidFill>
              <a:ln w="25400">
                <a:solidFill>
                  <a:srgbClr val="00EE00"/>
                </a:solidFill>
                <a:round/>
                <a:headEnd/>
                <a:tailEnd/>
              </a:ln>
            </p:spPr>
            <p:txBody>
              <a:bodyPr/>
              <a:lstStyle/>
              <a:p>
                <a:endParaRPr lang="en-US"/>
              </a:p>
            </p:txBody>
          </p:sp>
          <p:sp>
            <p:nvSpPr>
              <p:cNvPr id="82" name="Oval 65"/>
              <p:cNvSpPr>
                <a:spLocks noChangeArrowheads="1"/>
              </p:cNvSpPr>
              <p:nvPr/>
            </p:nvSpPr>
            <p:spPr bwMode="auto">
              <a:xfrm>
                <a:off x="872" y="1624"/>
                <a:ext cx="168" cy="168"/>
              </a:xfrm>
              <a:prstGeom prst="ellipse">
                <a:avLst/>
              </a:prstGeom>
              <a:solidFill>
                <a:srgbClr val="00EE00"/>
              </a:solidFill>
              <a:ln w="25400">
                <a:solidFill>
                  <a:srgbClr val="00EE00"/>
                </a:solidFill>
                <a:round/>
                <a:headEnd/>
                <a:tailEnd/>
              </a:ln>
            </p:spPr>
            <p:txBody>
              <a:bodyPr/>
              <a:lstStyle/>
              <a:p>
                <a:endParaRPr lang="en-US"/>
              </a:p>
            </p:txBody>
          </p:sp>
          <p:sp>
            <p:nvSpPr>
              <p:cNvPr id="83" name="Oval 66"/>
              <p:cNvSpPr>
                <a:spLocks noChangeArrowheads="1"/>
              </p:cNvSpPr>
              <p:nvPr/>
            </p:nvSpPr>
            <p:spPr bwMode="auto">
              <a:xfrm>
                <a:off x="1328" y="1616"/>
                <a:ext cx="176" cy="168"/>
              </a:xfrm>
              <a:prstGeom prst="ellipse">
                <a:avLst/>
              </a:prstGeom>
              <a:solidFill>
                <a:srgbClr val="00EE00"/>
              </a:solidFill>
              <a:ln w="25400">
                <a:solidFill>
                  <a:srgbClr val="00EE00"/>
                </a:solidFill>
                <a:round/>
                <a:headEnd/>
                <a:tailEnd/>
              </a:ln>
            </p:spPr>
            <p:txBody>
              <a:bodyPr/>
              <a:lstStyle/>
              <a:p>
                <a:endParaRPr lang="en-US"/>
              </a:p>
            </p:txBody>
          </p:sp>
          <p:sp>
            <p:nvSpPr>
              <p:cNvPr id="84" name="Oval 67"/>
              <p:cNvSpPr>
                <a:spLocks noChangeArrowheads="1"/>
              </p:cNvSpPr>
              <p:nvPr/>
            </p:nvSpPr>
            <p:spPr bwMode="auto">
              <a:xfrm>
                <a:off x="528" y="1696"/>
                <a:ext cx="168" cy="168"/>
              </a:xfrm>
              <a:prstGeom prst="ellipse">
                <a:avLst/>
              </a:prstGeom>
              <a:solidFill>
                <a:srgbClr val="00EE00"/>
              </a:solidFill>
              <a:ln w="25400">
                <a:solidFill>
                  <a:srgbClr val="00EE00"/>
                </a:solidFill>
                <a:round/>
                <a:headEnd/>
                <a:tailEnd/>
              </a:ln>
            </p:spPr>
            <p:txBody>
              <a:bodyPr/>
              <a:lstStyle/>
              <a:p>
                <a:endParaRPr lang="en-US"/>
              </a:p>
            </p:txBody>
          </p:sp>
          <p:sp>
            <p:nvSpPr>
              <p:cNvPr id="85" name="Oval 68"/>
              <p:cNvSpPr>
                <a:spLocks noChangeArrowheads="1"/>
              </p:cNvSpPr>
              <p:nvPr/>
            </p:nvSpPr>
            <p:spPr bwMode="auto">
              <a:xfrm>
                <a:off x="1552" y="1768"/>
                <a:ext cx="168" cy="168"/>
              </a:xfrm>
              <a:prstGeom prst="ellipse">
                <a:avLst/>
              </a:prstGeom>
              <a:solidFill>
                <a:srgbClr val="00EE00"/>
              </a:solidFill>
              <a:ln w="25400">
                <a:solidFill>
                  <a:srgbClr val="00EE00"/>
                </a:solidFill>
                <a:round/>
                <a:headEnd/>
                <a:tailEnd/>
              </a:ln>
            </p:spPr>
            <p:txBody>
              <a:bodyPr/>
              <a:lstStyle/>
              <a:p>
                <a:endParaRPr lang="en-US"/>
              </a:p>
            </p:txBody>
          </p:sp>
          <p:sp>
            <p:nvSpPr>
              <p:cNvPr id="86" name="Oval 69"/>
              <p:cNvSpPr>
                <a:spLocks noChangeArrowheads="1"/>
              </p:cNvSpPr>
              <p:nvPr/>
            </p:nvSpPr>
            <p:spPr bwMode="auto">
              <a:xfrm>
                <a:off x="1032" y="1736"/>
                <a:ext cx="176" cy="168"/>
              </a:xfrm>
              <a:prstGeom prst="ellipse">
                <a:avLst/>
              </a:prstGeom>
              <a:solidFill>
                <a:srgbClr val="00EE00"/>
              </a:solidFill>
              <a:ln w="25400">
                <a:solidFill>
                  <a:srgbClr val="00EE00"/>
                </a:solidFill>
                <a:round/>
                <a:headEnd/>
                <a:tailEnd/>
              </a:ln>
            </p:spPr>
            <p:txBody>
              <a:bodyPr/>
              <a:lstStyle/>
              <a:p>
                <a:endParaRPr lang="en-US"/>
              </a:p>
            </p:txBody>
          </p:sp>
        </p:grpSp>
        <p:sp>
          <p:nvSpPr>
            <p:cNvPr id="55" name="Freeform 70"/>
            <p:cNvSpPr>
              <a:spLocks/>
            </p:cNvSpPr>
            <p:nvPr/>
          </p:nvSpPr>
          <p:spPr bwMode="auto">
            <a:xfrm>
              <a:off x="608" y="1696"/>
              <a:ext cx="1032" cy="248"/>
            </a:xfrm>
            <a:custGeom>
              <a:avLst/>
              <a:gdLst>
                <a:gd name="T0" fmla="*/ 0 w 1032"/>
                <a:gd name="T1" fmla="*/ 88 h 248"/>
                <a:gd name="T2" fmla="*/ 224 w 1032"/>
                <a:gd name="T3" fmla="*/ 248 h 248"/>
                <a:gd name="T4" fmla="*/ 680 w 1032"/>
                <a:gd name="T5" fmla="*/ 248 h 248"/>
                <a:gd name="T6" fmla="*/ 1032 w 1032"/>
                <a:gd name="T7" fmla="*/ 160 h 248"/>
                <a:gd name="T8" fmla="*/ 808 w 1032"/>
                <a:gd name="T9" fmla="*/ 0 h 248"/>
                <a:gd name="T10" fmla="*/ 352 w 1032"/>
                <a:gd name="T11" fmla="*/ 0 h 248"/>
                <a:gd name="T12" fmla="*/ 0 w 1032"/>
                <a:gd name="T13" fmla="*/ 88 h 248"/>
                <a:gd name="T14" fmla="*/ 0 60000 65536"/>
                <a:gd name="T15" fmla="*/ 0 60000 65536"/>
                <a:gd name="T16" fmla="*/ 0 60000 65536"/>
                <a:gd name="T17" fmla="*/ 0 60000 65536"/>
                <a:gd name="T18" fmla="*/ 0 60000 65536"/>
                <a:gd name="T19" fmla="*/ 0 60000 65536"/>
                <a:gd name="T20" fmla="*/ 0 60000 65536"/>
                <a:gd name="T21" fmla="*/ 0 w 1032"/>
                <a:gd name="T22" fmla="*/ 0 h 248"/>
                <a:gd name="T23" fmla="*/ 1032 w 1032"/>
                <a:gd name="T24" fmla="*/ 248 h 2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2" h="248">
                  <a:moveTo>
                    <a:pt x="0" y="88"/>
                  </a:moveTo>
                  <a:lnTo>
                    <a:pt x="224" y="248"/>
                  </a:lnTo>
                  <a:lnTo>
                    <a:pt x="680" y="248"/>
                  </a:lnTo>
                  <a:lnTo>
                    <a:pt x="1032" y="160"/>
                  </a:lnTo>
                  <a:lnTo>
                    <a:pt x="808" y="0"/>
                  </a:lnTo>
                  <a:lnTo>
                    <a:pt x="352" y="0"/>
                  </a:lnTo>
                  <a:lnTo>
                    <a:pt x="0" y="88"/>
                  </a:lnTo>
                  <a:close/>
                </a:path>
              </a:pathLst>
            </a:custGeom>
            <a:noFill/>
            <a:ln w="25400">
              <a:solidFill>
                <a:srgbClr val="00EE00"/>
              </a:solidFill>
              <a:round/>
              <a:headEnd/>
              <a:tailEnd/>
            </a:ln>
          </p:spPr>
          <p:txBody>
            <a:bodyPr/>
            <a:lstStyle/>
            <a:p>
              <a:endParaRPr lang="en-US"/>
            </a:p>
          </p:txBody>
        </p:sp>
        <p:sp>
          <p:nvSpPr>
            <p:cNvPr id="56" name="Freeform 71"/>
            <p:cNvSpPr>
              <a:spLocks/>
            </p:cNvSpPr>
            <p:nvPr/>
          </p:nvSpPr>
          <p:spPr bwMode="auto">
            <a:xfrm>
              <a:off x="616" y="1704"/>
              <a:ext cx="1032" cy="240"/>
            </a:xfrm>
            <a:custGeom>
              <a:avLst/>
              <a:gdLst>
                <a:gd name="T0" fmla="*/ 0 w 1032"/>
                <a:gd name="T1" fmla="*/ 88 h 240"/>
                <a:gd name="T2" fmla="*/ 224 w 1032"/>
                <a:gd name="T3" fmla="*/ 240 h 240"/>
                <a:gd name="T4" fmla="*/ 680 w 1032"/>
                <a:gd name="T5" fmla="*/ 240 h 240"/>
                <a:gd name="T6" fmla="*/ 1032 w 1032"/>
                <a:gd name="T7" fmla="*/ 152 h 240"/>
                <a:gd name="T8" fmla="*/ 808 w 1032"/>
                <a:gd name="T9" fmla="*/ 0 h 240"/>
                <a:gd name="T10" fmla="*/ 344 w 1032"/>
                <a:gd name="T11" fmla="*/ 0 h 240"/>
                <a:gd name="T12" fmla="*/ 0 w 1032"/>
                <a:gd name="T13" fmla="*/ 80 h 240"/>
                <a:gd name="T14" fmla="*/ 0 60000 65536"/>
                <a:gd name="T15" fmla="*/ 0 60000 65536"/>
                <a:gd name="T16" fmla="*/ 0 60000 65536"/>
                <a:gd name="T17" fmla="*/ 0 60000 65536"/>
                <a:gd name="T18" fmla="*/ 0 60000 65536"/>
                <a:gd name="T19" fmla="*/ 0 60000 65536"/>
                <a:gd name="T20" fmla="*/ 0 60000 65536"/>
                <a:gd name="T21" fmla="*/ 0 w 1032"/>
                <a:gd name="T22" fmla="*/ 0 h 240"/>
                <a:gd name="T23" fmla="*/ 1032 w 1032"/>
                <a:gd name="T24" fmla="*/ 240 h 2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2" h="240">
                  <a:moveTo>
                    <a:pt x="0" y="88"/>
                  </a:moveTo>
                  <a:lnTo>
                    <a:pt x="224" y="240"/>
                  </a:lnTo>
                  <a:lnTo>
                    <a:pt x="680" y="240"/>
                  </a:lnTo>
                  <a:lnTo>
                    <a:pt x="1032" y="152"/>
                  </a:lnTo>
                  <a:lnTo>
                    <a:pt x="808" y="0"/>
                  </a:lnTo>
                  <a:lnTo>
                    <a:pt x="344" y="0"/>
                  </a:lnTo>
                  <a:lnTo>
                    <a:pt x="0" y="80"/>
                  </a:lnTo>
                </a:path>
              </a:pathLst>
            </a:custGeom>
            <a:noFill/>
            <a:ln w="25400">
              <a:solidFill>
                <a:srgbClr val="00EE00"/>
              </a:solidFill>
              <a:round/>
              <a:headEnd/>
              <a:tailEnd/>
            </a:ln>
          </p:spPr>
          <p:txBody>
            <a:bodyPr/>
            <a:lstStyle/>
            <a:p>
              <a:endParaRPr lang="en-US"/>
            </a:p>
          </p:txBody>
        </p:sp>
        <p:sp>
          <p:nvSpPr>
            <p:cNvPr id="57" name="Line 72"/>
            <p:cNvSpPr>
              <a:spLocks noChangeShapeType="1"/>
            </p:cNvSpPr>
            <p:nvPr/>
          </p:nvSpPr>
          <p:spPr bwMode="auto">
            <a:xfrm flipV="1">
              <a:off x="1120" y="1704"/>
              <a:ext cx="296" cy="128"/>
            </a:xfrm>
            <a:prstGeom prst="line">
              <a:avLst/>
            </a:prstGeom>
            <a:noFill/>
            <a:ln w="25400">
              <a:solidFill>
                <a:srgbClr val="00EE00"/>
              </a:solidFill>
              <a:round/>
              <a:headEnd/>
              <a:tailEnd/>
            </a:ln>
          </p:spPr>
          <p:txBody>
            <a:bodyPr/>
            <a:lstStyle/>
            <a:p>
              <a:endParaRPr lang="en-US"/>
            </a:p>
          </p:txBody>
        </p:sp>
        <p:sp>
          <p:nvSpPr>
            <p:cNvPr id="58" name="Line 73"/>
            <p:cNvSpPr>
              <a:spLocks noChangeShapeType="1"/>
            </p:cNvSpPr>
            <p:nvPr/>
          </p:nvSpPr>
          <p:spPr bwMode="auto">
            <a:xfrm>
              <a:off x="960" y="1704"/>
              <a:ext cx="160" cy="120"/>
            </a:xfrm>
            <a:prstGeom prst="line">
              <a:avLst/>
            </a:prstGeom>
            <a:noFill/>
            <a:ln w="25400">
              <a:solidFill>
                <a:srgbClr val="00EE00"/>
              </a:solidFill>
              <a:round/>
              <a:headEnd/>
              <a:tailEnd/>
            </a:ln>
          </p:spPr>
          <p:txBody>
            <a:bodyPr/>
            <a:lstStyle/>
            <a:p>
              <a:endParaRPr lang="en-US"/>
            </a:p>
          </p:txBody>
        </p:sp>
        <p:sp>
          <p:nvSpPr>
            <p:cNvPr id="59" name="Line 74"/>
            <p:cNvSpPr>
              <a:spLocks noChangeShapeType="1"/>
            </p:cNvSpPr>
            <p:nvPr/>
          </p:nvSpPr>
          <p:spPr bwMode="auto">
            <a:xfrm>
              <a:off x="608" y="1784"/>
              <a:ext cx="512" cy="48"/>
            </a:xfrm>
            <a:prstGeom prst="line">
              <a:avLst/>
            </a:prstGeom>
            <a:noFill/>
            <a:ln w="25400">
              <a:solidFill>
                <a:srgbClr val="00EE00"/>
              </a:solidFill>
              <a:round/>
              <a:headEnd/>
              <a:tailEnd/>
            </a:ln>
          </p:spPr>
          <p:txBody>
            <a:bodyPr/>
            <a:lstStyle/>
            <a:p>
              <a:endParaRPr lang="en-US"/>
            </a:p>
          </p:txBody>
        </p:sp>
        <p:sp>
          <p:nvSpPr>
            <p:cNvPr id="60" name="Line 75"/>
            <p:cNvSpPr>
              <a:spLocks noChangeShapeType="1"/>
            </p:cNvSpPr>
            <p:nvPr/>
          </p:nvSpPr>
          <p:spPr bwMode="auto">
            <a:xfrm flipV="1">
              <a:off x="832" y="1832"/>
              <a:ext cx="296" cy="104"/>
            </a:xfrm>
            <a:prstGeom prst="line">
              <a:avLst/>
            </a:prstGeom>
            <a:noFill/>
            <a:ln w="25400">
              <a:solidFill>
                <a:srgbClr val="00EE00"/>
              </a:solidFill>
              <a:round/>
              <a:headEnd/>
              <a:tailEnd/>
            </a:ln>
          </p:spPr>
          <p:txBody>
            <a:bodyPr/>
            <a:lstStyle/>
            <a:p>
              <a:endParaRPr lang="en-US"/>
            </a:p>
          </p:txBody>
        </p:sp>
        <p:sp>
          <p:nvSpPr>
            <p:cNvPr id="61" name="Line 76"/>
            <p:cNvSpPr>
              <a:spLocks noChangeShapeType="1"/>
            </p:cNvSpPr>
            <p:nvPr/>
          </p:nvSpPr>
          <p:spPr bwMode="auto">
            <a:xfrm>
              <a:off x="1120" y="1832"/>
              <a:ext cx="176" cy="112"/>
            </a:xfrm>
            <a:prstGeom prst="line">
              <a:avLst/>
            </a:prstGeom>
            <a:noFill/>
            <a:ln w="25400">
              <a:solidFill>
                <a:srgbClr val="00EE00"/>
              </a:solidFill>
              <a:round/>
              <a:headEnd/>
              <a:tailEnd/>
            </a:ln>
          </p:spPr>
          <p:txBody>
            <a:bodyPr/>
            <a:lstStyle/>
            <a:p>
              <a:endParaRPr lang="en-US"/>
            </a:p>
          </p:txBody>
        </p:sp>
        <p:sp>
          <p:nvSpPr>
            <p:cNvPr id="62" name="Line 77"/>
            <p:cNvSpPr>
              <a:spLocks noChangeShapeType="1"/>
            </p:cNvSpPr>
            <p:nvPr/>
          </p:nvSpPr>
          <p:spPr bwMode="auto">
            <a:xfrm>
              <a:off x="1128" y="1832"/>
              <a:ext cx="504" cy="16"/>
            </a:xfrm>
            <a:prstGeom prst="line">
              <a:avLst/>
            </a:prstGeom>
            <a:noFill/>
            <a:ln w="25400">
              <a:solidFill>
                <a:srgbClr val="00EE00"/>
              </a:solidFill>
              <a:round/>
              <a:headEnd/>
              <a:tailEnd/>
            </a:ln>
          </p:spPr>
          <p:txBody>
            <a:bodyPr/>
            <a:lstStyle/>
            <a:p>
              <a:endParaRPr lang="en-US"/>
            </a:p>
          </p:txBody>
        </p:sp>
        <p:sp>
          <p:nvSpPr>
            <p:cNvPr id="63" name="Line 78"/>
            <p:cNvSpPr>
              <a:spLocks noChangeShapeType="1"/>
            </p:cNvSpPr>
            <p:nvPr/>
          </p:nvSpPr>
          <p:spPr bwMode="auto">
            <a:xfrm>
              <a:off x="1368" y="2320"/>
              <a:ext cx="1" cy="64"/>
            </a:xfrm>
            <a:prstGeom prst="line">
              <a:avLst/>
            </a:prstGeom>
            <a:noFill/>
            <a:ln w="25400">
              <a:solidFill>
                <a:srgbClr val="0066FF"/>
              </a:solidFill>
              <a:round/>
              <a:headEnd/>
              <a:tailEnd/>
            </a:ln>
          </p:spPr>
          <p:txBody>
            <a:bodyPr/>
            <a:lstStyle/>
            <a:p>
              <a:endParaRPr lang="en-US"/>
            </a:p>
          </p:txBody>
        </p:sp>
        <p:sp>
          <p:nvSpPr>
            <p:cNvPr id="64" name="Line 79"/>
            <p:cNvSpPr>
              <a:spLocks noChangeShapeType="1"/>
            </p:cNvSpPr>
            <p:nvPr/>
          </p:nvSpPr>
          <p:spPr bwMode="auto">
            <a:xfrm>
              <a:off x="1368" y="2464"/>
              <a:ext cx="1" cy="64"/>
            </a:xfrm>
            <a:prstGeom prst="line">
              <a:avLst/>
            </a:prstGeom>
            <a:noFill/>
            <a:ln w="25400">
              <a:solidFill>
                <a:srgbClr val="0066FF"/>
              </a:solidFill>
              <a:round/>
              <a:headEnd/>
              <a:tailEnd/>
            </a:ln>
          </p:spPr>
          <p:txBody>
            <a:bodyPr/>
            <a:lstStyle/>
            <a:p>
              <a:endParaRPr lang="en-US"/>
            </a:p>
          </p:txBody>
        </p:sp>
        <p:sp>
          <p:nvSpPr>
            <p:cNvPr id="65" name="Line 80"/>
            <p:cNvSpPr>
              <a:spLocks noChangeShapeType="1"/>
            </p:cNvSpPr>
            <p:nvPr/>
          </p:nvSpPr>
          <p:spPr bwMode="auto">
            <a:xfrm>
              <a:off x="1368" y="2608"/>
              <a:ext cx="1" cy="64"/>
            </a:xfrm>
            <a:prstGeom prst="line">
              <a:avLst/>
            </a:prstGeom>
            <a:noFill/>
            <a:ln w="25400">
              <a:solidFill>
                <a:srgbClr val="0066FF"/>
              </a:solidFill>
              <a:round/>
              <a:headEnd/>
              <a:tailEnd/>
            </a:ln>
          </p:spPr>
          <p:txBody>
            <a:bodyPr/>
            <a:lstStyle/>
            <a:p>
              <a:endParaRPr lang="en-US"/>
            </a:p>
          </p:txBody>
        </p:sp>
        <p:sp>
          <p:nvSpPr>
            <p:cNvPr id="66" name="Line 81"/>
            <p:cNvSpPr>
              <a:spLocks noChangeShapeType="1"/>
            </p:cNvSpPr>
            <p:nvPr/>
          </p:nvSpPr>
          <p:spPr bwMode="auto">
            <a:xfrm>
              <a:off x="1168" y="2216"/>
              <a:ext cx="1" cy="64"/>
            </a:xfrm>
            <a:prstGeom prst="line">
              <a:avLst/>
            </a:prstGeom>
            <a:noFill/>
            <a:ln w="25400">
              <a:solidFill>
                <a:srgbClr val="0066FF"/>
              </a:solidFill>
              <a:round/>
              <a:headEnd/>
              <a:tailEnd/>
            </a:ln>
          </p:spPr>
          <p:txBody>
            <a:bodyPr/>
            <a:lstStyle/>
            <a:p>
              <a:endParaRPr lang="en-US"/>
            </a:p>
          </p:txBody>
        </p:sp>
        <p:sp>
          <p:nvSpPr>
            <p:cNvPr id="67" name="Line 82"/>
            <p:cNvSpPr>
              <a:spLocks noChangeShapeType="1"/>
            </p:cNvSpPr>
            <p:nvPr/>
          </p:nvSpPr>
          <p:spPr bwMode="auto">
            <a:xfrm>
              <a:off x="1168" y="2360"/>
              <a:ext cx="1" cy="64"/>
            </a:xfrm>
            <a:prstGeom prst="line">
              <a:avLst/>
            </a:prstGeom>
            <a:noFill/>
            <a:ln w="25400">
              <a:solidFill>
                <a:srgbClr val="0066FF"/>
              </a:solidFill>
              <a:round/>
              <a:headEnd/>
              <a:tailEnd/>
            </a:ln>
          </p:spPr>
          <p:txBody>
            <a:bodyPr/>
            <a:lstStyle/>
            <a:p>
              <a:endParaRPr lang="en-US"/>
            </a:p>
          </p:txBody>
        </p:sp>
        <p:sp>
          <p:nvSpPr>
            <p:cNvPr id="68" name="Line 83"/>
            <p:cNvSpPr>
              <a:spLocks noChangeShapeType="1"/>
            </p:cNvSpPr>
            <p:nvPr/>
          </p:nvSpPr>
          <p:spPr bwMode="auto">
            <a:xfrm>
              <a:off x="1168" y="2504"/>
              <a:ext cx="1" cy="56"/>
            </a:xfrm>
            <a:prstGeom prst="line">
              <a:avLst/>
            </a:prstGeom>
            <a:noFill/>
            <a:ln w="25400">
              <a:solidFill>
                <a:srgbClr val="0066FF"/>
              </a:solidFill>
              <a:round/>
              <a:headEnd/>
              <a:tailEnd/>
            </a:ln>
          </p:spPr>
          <p:txBody>
            <a:bodyPr/>
            <a:lstStyle/>
            <a:p>
              <a:endParaRPr lang="en-US"/>
            </a:p>
          </p:txBody>
        </p:sp>
        <p:sp>
          <p:nvSpPr>
            <p:cNvPr id="69" name="Line 84"/>
            <p:cNvSpPr>
              <a:spLocks noChangeShapeType="1"/>
            </p:cNvSpPr>
            <p:nvPr/>
          </p:nvSpPr>
          <p:spPr bwMode="auto">
            <a:xfrm>
              <a:off x="872" y="2312"/>
              <a:ext cx="1" cy="64"/>
            </a:xfrm>
            <a:prstGeom prst="line">
              <a:avLst/>
            </a:prstGeom>
            <a:noFill/>
            <a:ln w="25400">
              <a:solidFill>
                <a:srgbClr val="0066FF"/>
              </a:solidFill>
              <a:round/>
              <a:headEnd/>
              <a:tailEnd/>
            </a:ln>
          </p:spPr>
          <p:txBody>
            <a:bodyPr/>
            <a:lstStyle/>
            <a:p>
              <a:endParaRPr lang="en-US"/>
            </a:p>
          </p:txBody>
        </p:sp>
        <p:sp>
          <p:nvSpPr>
            <p:cNvPr id="70" name="Line 85"/>
            <p:cNvSpPr>
              <a:spLocks noChangeShapeType="1"/>
            </p:cNvSpPr>
            <p:nvPr/>
          </p:nvSpPr>
          <p:spPr bwMode="auto">
            <a:xfrm>
              <a:off x="872" y="2456"/>
              <a:ext cx="1" cy="64"/>
            </a:xfrm>
            <a:prstGeom prst="line">
              <a:avLst/>
            </a:prstGeom>
            <a:noFill/>
            <a:ln w="25400">
              <a:solidFill>
                <a:srgbClr val="0066FF"/>
              </a:solidFill>
              <a:round/>
              <a:headEnd/>
              <a:tailEnd/>
            </a:ln>
          </p:spPr>
          <p:txBody>
            <a:bodyPr/>
            <a:lstStyle/>
            <a:p>
              <a:endParaRPr lang="en-US"/>
            </a:p>
          </p:txBody>
        </p:sp>
        <p:sp>
          <p:nvSpPr>
            <p:cNvPr id="71" name="Line 86"/>
            <p:cNvSpPr>
              <a:spLocks noChangeShapeType="1"/>
            </p:cNvSpPr>
            <p:nvPr/>
          </p:nvSpPr>
          <p:spPr bwMode="auto">
            <a:xfrm>
              <a:off x="872" y="2600"/>
              <a:ext cx="1" cy="56"/>
            </a:xfrm>
            <a:prstGeom prst="line">
              <a:avLst/>
            </a:prstGeom>
            <a:noFill/>
            <a:ln w="25400">
              <a:solidFill>
                <a:srgbClr val="0066FF"/>
              </a:solidFill>
              <a:round/>
              <a:headEnd/>
              <a:tailEnd/>
            </a:ln>
          </p:spPr>
          <p:txBody>
            <a:bodyPr/>
            <a:lstStyle/>
            <a:p>
              <a:endParaRPr lang="en-US"/>
            </a:p>
          </p:txBody>
        </p:sp>
        <p:grpSp>
          <p:nvGrpSpPr>
            <p:cNvPr id="72" name="Group 87"/>
            <p:cNvGrpSpPr>
              <a:grpSpLocks/>
            </p:cNvGrpSpPr>
            <p:nvPr/>
          </p:nvGrpSpPr>
          <p:grpSpPr bwMode="auto">
            <a:xfrm>
              <a:off x="852" y="2524"/>
              <a:ext cx="520" cy="152"/>
              <a:chOff x="852" y="2524"/>
              <a:chExt cx="520" cy="152"/>
            </a:xfrm>
          </p:grpSpPr>
          <p:sp>
            <p:nvSpPr>
              <p:cNvPr id="77" name="Oval 88"/>
              <p:cNvSpPr>
                <a:spLocks noChangeArrowheads="1"/>
              </p:cNvSpPr>
              <p:nvPr/>
            </p:nvSpPr>
            <p:spPr bwMode="auto">
              <a:xfrm>
                <a:off x="852" y="2628"/>
                <a:ext cx="32" cy="32"/>
              </a:xfrm>
              <a:prstGeom prst="ellipse">
                <a:avLst/>
              </a:prstGeom>
              <a:solidFill>
                <a:srgbClr val="000000"/>
              </a:solidFill>
              <a:ln w="12700">
                <a:solidFill>
                  <a:srgbClr val="000000"/>
                </a:solidFill>
                <a:round/>
                <a:headEnd/>
                <a:tailEnd/>
              </a:ln>
            </p:spPr>
            <p:txBody>
              <a:bodyPr/>
              <a:lstStyle/>
              <a:p>
                <a:endParaRPr lang="en-US"/>
              </a:p>
            </p:txBody>
          </p:sp>
          <p:sp>
            <p:nvSpPr>
              <p:cNvPr id="78" name="Oval 89"/>
              <p:cNvSpPr>
                <a:spLocks noChangeArrowheads="1"/>
              </p:cNvSpPr>
              <p:nvPr/>
            </p:nvSpPr>
            <p:spPr bwMode="auto">
              <a:xfrm>
                <a:off x="1148" y="2524"/>
                <a:ext cx="32" cy="32"/>
              </a:xfrm>
              <a:prstGeom prst="ellipse">
                <a:avLst/>
              </a:prstGeom>
              <a:solidFill>
                <a:srgbClr val="000000"/>
              </a:solidFill>
              <a:ln w="12700">
                <a:solidFill>
                  <a:srgbClr val="000000"/>
                </a:solidFill>
                <a:round/>
                <a:headEnd/>
                <a:tailEnd/>
              </a:ln>
            </p:spPr>
            <p:txBody>
              <a:bodyPr/>
              <a:lstStyle/>
              <a:p>
                <a:endParaRPr lang="en-US"/>
              </a:p>
            </p:txBody>
          </p:sp>
          <p:sp>
            <p:nvSpPr>
              <p:cNvPr id="79" name="Oval 90"/>
              <p:cNvSpPr>
                <a:spLocks noChangeArrowheads="1"/>
              </p:cNvSpPr>
              <p:nvPr/>
            </p:nvSpPr>
            <p:spPr bwMode="auto">
              <a:xfrm>
                <a:off x="1340" y="2644"/>
                <a:ext cx="32" cy="32"/>
              </a:xfrm>
              <a:prstGeom prst="ellipse">
                <a:avLst/>
              </a:prstGeom>
              <a:solidFill>
                <a:srgbClr val="000000"/>
              </a:solidFill>
              <a:ln w="12700">
                <a:solidFill>
                  <a:srgbClr val="000000"/>
                </a:solidFill>
                <a:round/>
                <a:headEnd/>
                <a:tailEnd/>
              </a:ln>
            </p:spPr>
            <p:txBody>
              <a:bodyPr/>
              <a:lstStyle/>
              <a:p>
                <a:endParaRPr lang="en-US"/>
              </a:p>
            </p:txBody>
          </p:sp>
        </p:grpSp>
        <p:sp>
          <p:nvSpPr>
            <p:cNvPr id="73" name="Rectangle 91"/>
            <p:cNvSpPr>
              <a:spLocks noChangeArrowheads="1"/>
            </p:cNvSpPr>
            <p:nvPr/>
          </p:nvSpPr>
          <p:spPr bwMode="auto">
            <a:xfrm>
              <a:off x="1832" y="1736"/>
              <a:ext cx="576" cy="230"/>
            </a:xfrm>
            <a:prstGeom prst="rect">
              <a:avLst/>
            </a:prstGeom>
            <a:noFill/>
            <a:ln w="9525">
              <a:noFill/>
              <a:miter lim="800000"/>
              <a:headEnd/>
              <a:tailEnd/>
            </a:ln>
          </p:spPr>
          <p:txBody>
            <a:bodyPr wrap="none" lIns="0" tIns="0" rIns="0" bIns="0">
              <a:spAutoFit/>
            </a:bodyPr>
            <a:lstStyle/>
            <a:p>
              <a:r>
                <a:rPr lang="en-US">
                  <a:solidFill>
                    <a:srgbClr val="00EE00"/>
                  </a:solidFill>
                </a:rPr>
                <a:t>A sites</a:t>
              </a:r>
              <a:endParaRPr lang="en-US"/>
            </a:p>
          </p:txBody>
        </p:sp>
        <p:sp>
          <p:nvSpPr>
            <p:cNvPr id="74" name="Rectangle 92"/>
            <p:cNvSpPr>
              <a:spLocks noChangeArrowheads="1"/>
            </p:cNvSpPr>
            <p:nvPr/>
          </p:nvSpPr>
          <p:spPr bwMode="auto">
            <a:xfrm>
              <a:off x="1832" y="2160"/>
              <a:ext cx="128" cy="230"/>
            </a:xfrm>
            <a:prstGeom prst="rect">
              <a:avLst/>
            </a:prstGeom>
            <a:noFill/>
            <a:ln w="9525">
              <a:noFill/>
              <a:miter lim="800000"/>
              <a:headEnd/>
              <a:tailEnd/>
            </a:ln>
          </p:spPr>
          <p:txBody>
            <a:bodyPr wrap="none" lIns="0" tIns="0" rIns="0" bIns="0">
              <a:spAutoFit/>
            </a:bodyPr>
            <a:lstStyle/>
            <a:p>
              <a:r>
                <a:rPr lang="en-US">
                  <a:solidFill>
                    <a:srgbClr val="0066FF"/>
                  </a:solidFill>
                </a:rPr>
                <a:t>B</a:t>
              </a:r>
              <a:endParaRPr lang="en-US"/>
            </a:p>
          </p:txBody>
        </p:sp>
        <p:sp>
          <p:nvSpPr>
            <p:cNvPr id="75" name="Rectangle 93"/>
            <p:cNvSpPr>
              <a:spLocks noChangeArrowheads="1"/>
            </p:cNvSpPr>
            <p:nvPr/>
          </p:nvSpPr>
          <p:spPr bwMode="auto">
            <a:xfrm>
              <a:off x="1968" y="2160"/>
              <a:ext cx="448" cy="230"/>
            </a:xfrm>
            <a:prstGeom prst="rect">
              <a:avLst/>
            </a:prstGeom>
            <a:noFill/>
            <a:ln w="9525">
              <a:noFill/>
              <a:miter lim="800000"/>
              <a:headEnd/>
              <a:tailEnd/>
            </a:ln>
          </p:spPr>
          <p:txBody>
            <a:bodyPr wrap="none" lIns="0" tIns="0" rIns="0" bIns="0">
              <a:spAutoFit/>
            </a:bodyPr>
            <a:lstStyle/>
            <a:p>
              <a:r>
                <a:rPr lang="en-US">
                  <a:solidFill>
                    <a:srgbClr val="0066FF"/>
                  </a:solidFill>
                </a:rPr>
                <a:t> sites</a:t>
              </a:r>
              <a:endParaRPr lang="en-US"/>
            </a:p>
          </p:txBody>
        </p:sp>
        <p:sp>
          <p:nvSpPr>
            <p:cNvPr id="76" name="Rectangle 94"/>
            <p:cNvSpPr>
              <a:spLocks noChangeArrowheads="1"/>
            </p:cNvSpPr>
            <p:nvPr/>
          </p:nvSpPr>
          <p:spPr bwMode="auto">
            <a:xfrm>
              <a:off x="1824" y="2560"/>
              <a:ext cx="576" cy="230"/>
            </a:xfrm>
            <a:prstGeom prst="rect">
              <a:avLst/>
            </a:prstGeom>
            <a:noFill/>
            <a:ln w="9525">
              <a:noFill/>
              <a:miter lim="800000"/>
              <a:headEnd/>
              <a:tailEnd/>
            </a:ln>
          </p:spPr>
          <p:txBody>
            <a:bodyPr wrap="none" lIns="0" tIns="0" rIns="0" bIns="0">
              <a:spAutoFit/>
            </a:bodyPr>
            <a:lstStyle/>
            <a:p>
              <a:r>
                <a:rPr lang="en-US">
                  <a:solidFill>
                    <a:srgbClr val="009900"/>
                  </a:solidFill>
                </a:rPr>
                <a:t>A sites</a:t>
              </a:r>
              <a:endParaRPr lang="en-US"/>
            </a:p>
          </p:txBody>
        </p:sp>
      </p:grpSp>
      <p:grpSp>
        <p:nvGrpSpPr>
          <p:cNvPr id="94" name="Group 95"/>
          <p:cNvGrpSpPr>
            <a:grpSpLocks noChangeAspect="1"/>
          </p:cNvGrpSpPr>
          <p:nvPr/>
        </p:nvGrpSpPr>
        <p:grpSpPr bwMode="auto">
          <a:xfrm>
            <a:off x="6553200" y="3200400"/>
            <a:ext cx="3505200" cy="2514600"/>
            <a:chOff x="2880" y="1584"/>
            <a:chExt cx="2648" cy="1280"/>
          </a:xfrm>
        </p:grpSpPr>
        <p:sp>
          <p:nvSpPr>
            <p:cNvPr id="95" name="AutoShape 96"/>
            <p:cNvSpPr>
              <a:spLocks noChangeAspect="1" noChangeArrowheads="1" noTextEdit="1"/>
            </p:cNvSpPr>
            <p:nvPr/>
          </p:nvSpPr>
          <p:spPr bwMode="auto">
            <a:xfrm>
              <a:off x="2880" y="1584"/>
              <a:ext cx="2648" cy="1280"/>
            </a:xfrm>
            <a:prstGeom prst="rect">
              <a:avLst/>
            </a:prstGeom>
            <a:noFill/>
            <a:ln w="9525">
              <a:noFill/>
              <a:miter lim="800000"/>
              <a:headEnd/>
              <a:tailEnd/>
            </a:ln>
          </p:spPr>
          <p:txBody>
            <a:bodyPr/>
            <a:lstStyle/>
            <a:p>
              <a:endParaRPr lang="en-US"/>
            </a:p>
          </p:txBody>
        </p:sp>
        <p:sp>
          <p:nvSpPr>
            <p:cNvPr id="96" name="Oval 97"/>
            <p:cNvSpPr>
              <a:spLocks noChangeArrowheads="1"/>
            </p:cNvSpPr>
            <p:nvPr/>
          </p:nvSpPr>
          <p:spPr bwMode="auto">
            <a:xfrm>
              <a:off x="3356" y="1996"/>
              <a:ext cx="448" cy="448"/>
            </a:xfrm>
            <a:prstGeom prst="ellipse">
              <a:avLst/>
            </a:prstGeom>
            <a:solidFill>
              <a:srgbClr val="009900"/>
            </a:solidFill>
            <a:ln w="12700">
              <a:solidFill>
                <a:srgbClr val="009900"/>
              </a:solidFill>
              <a:round/>
              <a:headEnd/>
              <a:tailEnd/>
            </a:ln>
          </p:spPr>
          <p:txBody>
            <a:bodyPr/>
            <a:lstStyle/>
            <a:p>
              <a:endParaRPr lang="en-US"/>
            </a:p>
          </p:txBody>
        </p:sp>
        <p:grpSp>
          <p:nvGrpSpPr>
            <p:cNvPr id="97" name="Group 98"/>
            <p:cNvGrpSpPr>
              <a:grpSpLocks/>
            </p:cNvGrpSpPr>
            <p:nvPr/>
          </p:nvGrpSpPr>
          <p:grpSpPr bwMode="auto">
            <a:xfrm>
              <a:off x="2892" y="1612"/>
              <a:ext cx="1376" cy="1224"/>
              <a:chOff x="2892" y="1612"/>
              <a:chExt cx="1376" cy="1224"/>
            </a:xfrm>
          </p:grpSpPr>
          <p:sp>
            <p:nvSpPr>
              <p:cNvPr id="115" name="Oval 99"/>
              <p:cNvSpPr>
                <a:spLocks noChangeArrowheads="1"/>
              </p:cNvSpPr>
              <p:nvPr/>
            </p:nvSpPr>
            <p:spPr bwMode="auto">
              <a:xfrm>
                <a:off x="3132" y="2388"/>
                <a:ext cx="456" cy="448"/>
              </a:xfrm>
              <a:prstGeom prst="ellipse">
                <a:avLst/>
              </a:prstGeom>
              <a:solidFill>
                <a:srgbClr val="009900"/>
              </a:solidFill>
              <a:ln w="12700">
                <a:solidFill>
                  <a:srgbClr val="009900"/>
                </a:solidFill>
                <a:round/>
                <a:headEnd/>
                <a:tailEnd/>
              </a:ln>
            </p:spPr>
            <p:txBody>
              <a:bodyPr/>
              <a:lstStyle/>
              <a:p>
                <a:endParaRPr lang="en-US"/>
              </a:p>
            </p:txBody>
          </p:sp>
          <p:sp>
            <p:nvSpPr>
              <p:cNvPr id="116" name="Oval 100"/>
              <p:cNvSpPr>
                <a:spLocks noChangeArrowheads="1"/>
              </p:cNvSpPr>
              <p:nvPr/>
            </p:nvSpPr>
            <p:spPr bwMode="auto">
              <a:xfrm>
                <a:off x="3596" y="2388"/>
                <a:ext cx="448" cy="448"/>
              </a:xfrm>
              <a:prstGeom prst="ellipse">
                <a:avLst/>
              </a:prstGeom>
              <a:solidFill>
                <a:srgbClr val="009900"/>
              </a:solidFill>
              <a:ln w="12700">
                <a:solidFill>
                  <a:srgbClr val="009900"/>
                </a:solidFill>
                <a:round/>
                <a:headEnd/>
                <a:tailEnd/>
              </a:ln>
            </p:spPr>
            <p:txBody>
              <a:bodyPr/>
              <a:lstStyle/>
              <a:p>
                <a:endParaRPr lang="en-US"/>
              </a:p>
            </p:txBody>
          </p:sp>
          <p:sp>
            <p:nvSpPr>
              <p:cNvPr id="117" name="Oval 101"/>
              <p:cNvSpPr>
                <a:spLocks noChangeArrowheads="1"/>
              </p:cNvSpPr>
              <p:nvPr/>
            </p:nvSpPr>
            <p:spPr bwMode="auto">
              <a:xfrm>
                <a:off x="2892" y="1996"/>
                <a:ext cx="456" cy="448"/>
              </a:xfrm>
              <a:prstGeom prst="ellipse">
                <a:avLst/>
              </a:prstGeom>
              <a:solidFill>
                <a:srgbClr val="009900"/>
              </a:solidFill>
              <a:ln w="12700">
                <a:solidFill>
                  <a:srgbClr val="009900"/>
                </a:solidFill>
                <a:round/>
                <a:headEnd/>
                <a:tailEnd/>
              </a:ln>
            </p:spPr>
            <p:txBody>
              <a:bodyPr/>
              <a:lstStyle/>
              <a:p>
                <a:endParaRPr lang="en-US"/>
              </a:p>
            </p:txBody>
          </p:sp>
          <p:sp>
            <p:nvSpPr>
              <p:cNvPr id="118" name="Oval 102"/>
              <p:cNvSpPr>
                <a:spLocks noChangeArrowheads="1"/>
              </p:cNvSpPr>
              <p:nvPr/>
            </p:nvSpPr>
            <p:spPr bwMode="auto">
              <a:xfrm>
                <a:off x="3820" y="1996"/>
                <a:ext cx="448" cy="448"/>
              </a:xfrm>
              <a:prstGeom prst="ellipse">
                <a:avLst/>
              </a:prstGeom>
              <a:solidFill>
                <a:srgbClr val="009900"/>
              </a:solidFill>
              <a:ln w="12700">
                <a:solidFill>
                  <a:srgbClr val="009900"/>
                </a:solidFill>
                <a:round/>
                <a:headEnd/>
                <a:tailEnd/>
              </a:ln>
            </p:spPr>
            <p:txBody>
              <a:bodyPr/>
              <a:lstStyle/>
              <a:p>
                <a:endParaRPr lang="en-US"/>
              </a:p>
            </p:txBody>
          </p:sp>
          <p:sp>
            <p:nvSpPr>
              <p:cNvPr id="119" name="Oval 103"/>
              <p:cNvSpPr>
                <a:spLocks noChangeArrowheads="1"/>
              </p:cNvSpPr>
              <p:nvPr/>
            </p:nvSpPr>
            <p:spPr bwMode="auto">
              <a:xfrm>
                <a:off x="3580" y="1612"/>
                <a:ext cx="448" cy="448"/>
              </a:xfrm>
              <a:prstGeom prst="ellipse">
                <a:avLst/>
              </a:prstGeom>
              <a:solidFill>
                <a:srgbClr val="009900"/>
              </a:solidFill>
              <a:ln w="12700">
                <a:solidFill>
                  <a:srgbClr val="009900"/>
                </a:solidFill>
                <a:round/>
                <a:headEnd/>
                <a:tailEnd/>
              </a:ln>
            </p:spPr>
            <p:txBody>
              <a:bodyPr/>
              <a:lstStyle/>
              <a:p>
                <a:endParaRPr lang="en-US"/>
              </a:p>
            </p:txBody>
          </p:sp>
          <p:sp>
            <p:nvSpPr>
              <p:cNvPr id="120" name="Oval 104"/>
              <p:cNvSpPr>
                <a:spLocks noChangeArrowheads="1"/>
              </p:cNvSpPr>
              <p:nvPr/>
            </p:nvSpPr>
            <p:spPr bwMode="auto">
              <a:xfrm>
                <a:off x="3124" y="1620"/>
                <a:ext cx="456" cy="448"/>
              </a:xfrm>
              <a:prstGeom prst="ellipse">
                <a:avLst/>
              </a:prstGeom>
              <a:solidFill>
                <a:srgbClr val="009900"/>
              </a:solidFill>
              <a:ln w="12700">
                <a:solidFill>
                  <a:srgbClr val="009900"/>
                </a:solidFill>
                <a:round/>
                <a:headEnd/>
                <a:tailEnd/>
              </a:ln>
            </p:spPr>
            <p:txBody>
              <a:bodyPr/>
              <a:lstStyle/>
              <a:p>
                <a:endParaRPr lang="en-US"/>
              </a:p>
            </p:txBody>
          </p:sp>
        </p:grpSp>
        <p:grpSp>
          <p:nvGrpSpPr>
            <p:cNvPr id="98" name="Group 105"/>
            <p:cNvGrpSpPr>
              <a:grpSpLocks/>
            </p:cNvGrpSpPr>
            <p:nvPr/>
          </p:nvGrpSpPr>
          <p:grpSpPr bwMode="auto">
            <a:xfrm>
              <a:off x="3152" y="1736"/>
              <a:ext cx="912" cy="832"/>
              <a:chOff x="3152" y="1736"/>
              <a:chExt cx="912" cy="832"/>
            </a:xfrm>
          </p:grpSpPr>
          <p:sp>
            <p:nvSpPr>
              <p:cNvPr id="112" name="Oval 106"/>
              <p:cNvSpPr>
                <a:spLocks noChangeArrowheads="1"/>
              </p:cNvSpPr>
              <p:nvPr/>
            </p:nvSpPr>
            <p:spPr bwMode="auto">
              <a:xfrm>
                <a:off x="3152" y="2120"/>
                <a:ext cx="448" cy="448"/>
              </a:xfrm>
              <a:prstGeom prst="ellipse">
                <a:avLst/>
              </a:prstGeom>
              <a:noFill/>
              <a:ln w="50800">
                <a:solidFill>
                  <a:srgbClr val="0066FF"/>
                </a:solidFill>
                <a:round/>
                <a:headEnd/>
                <a:tailEnd/>
              </a:ln>
            </p:spPr>
            <p:txBody>
              <a:bodyPr/>
              <a:lstStyle/>
              <a:p>
                <a:endParaRPr lang="en-US"/>
              </a:p>
            </p:txBody>
          </p:sp>
          <p:sp>
            <p:nvSpPr>
              <p:cNvPr id="113" name="Oval 107"/>
              <p:cNvSpPr>
                <a:spLocks noChangeArrowheads="1"/>
              </p:cNvSpPr>
              <p:nvPr/>
            </p:nvSpPr>
            <p:spPr bwMode="auto">
              <a:xfrm>
                <a:off x="3616" y="2120"/>
                <a:ext cx="448" cy="448"/>
              </a:xfrm>
              <a:prstGeom prst="ellipse">
                <a:avLst/>
              </a:prstGeom>
              <a:noFill/>
              <a:ln w="50800">
                <a:solidFill>
                  <a:srgbClr val="0066FF"/>
                </a:solidFill>
                <a:round/>
                <a:headEnd/>
                <a:tailEnd/>
              </a:ln>
            </p:spPr>
            <p:txBody>
              <a:bodyPr/>
              <a:lstStyle/>
              <a:p>
                <a:endParaRPr lang="en-US"/>
              </a:p>
            </p:txBody>
          </p:sp>
          <p:sp>
            <p:nvSpPr>
              <p:cNvPr id="114" name="Oval 108"/>
              <p:cNvSpPr>
                <a:spLocks noChangeArrowheads="1"/>
              </p:cNvSpPr>
              <p:nvPr/>
            </p:nvSpPr>
            <p:spPr bwMode="auto">
              <a:xfrm>
                <a:off x="3376" y="1736"/>
                <a:ext cx="448" cy="448"/>
              </a:xfrm>
              <a:prstGeom prst="ellipse">
                <a:avLst/>
              </a:prstGeom>
              <a:noFill/>
              <a:ln w="50800">
                <a:solidFill>
                  <a:srgbClr val="0066FF"/>
                </a:solidFill>
                <a:round/>
                <a:headEnd/>
                <a:tailEnd/>
              </a:ln>
            </p:spPr>
            <p:txBody>
              <a:bodyPr/>
              <a:lstStyle/>
              <a:p>
                <a:endParaRPr lang="en-US"/>
              </a:p>
            </p:txBody>
          </p:sp>
        </p:grpSp>
        <p:grpSp>
          <p:nvGrpSpPr>
            <p:cNvPr id="99" name="Group 109"/>
            <p:cNvGrpSpPr>
              <a:grpSpLocks/>
            </p:cNvGrpSpPr>
            <p:nvPr/>
          </p:nvGrpSpPr>
          <p:grpSpPr bwMode="auto">
            <a:xfrm>
              <a:off x="2900" y="1604"/>
              <a:ext cx="1368" cy="1224"/>
              <a:chOff x="2900" y="1604"/>
              <a:chExt cx="1368" cy="1224"/>
            </a:xfrm>
          </p:grpSpPr>
          <p:sp>
            <p:nvSpPr>
              <p:cNvPr id="104" name="Oval 110"/>
              <p:cNvSpPr>
                <a:spLocks noChangeArrowheads="1"/>
              </p:cNvSpPr>
              <p:nvPr/>
            </p:nvSpPr>
            <p:spPr bwMode="auto">
              <a:xfrm>
                <a:off x="3356" y="2004"/>
                <a:ext cx="456" cy="448"/>
              </a:xfrm>
              <a:prstGeom prst="ellipse">
                <a:avLst/>
              </a:prstGeom>
              <a:noFill/>
              <a:ln w="38100">
                <a:solidFill>
                  <a:srgbClr val="00EE00"/>
                </a:solidFill>
                <a:round/>
                <a:headEnd/>
                <a:tailEnd/>
              </a:ln>
            </p:spPr>
            <p:txBody>
              <a:bodyPr/>
              <a:lstStyle/>
              <a:p>
                <a:endParaRPr lang="en-US"/>
              </a:p>
            </p:txBody>
          </p:sp>
          <p:grpSp>
            <p:nvGrpSpPr>
              <p:cNvPr id="105" name="Group 111"/>
              <p:cNvGrpSpPr>
                <a:grpSpLocks/>
              </p:cNvGrpSpPr>
              <p:nvPr/>
            </p:nvGrpSpPr>
            <p:grpSpPr bwMode="auto">
              <a:xfrm>
                <a:off x="2900" y="1604"/>
                <a:ext cx="1368" cy="1224"/>
                <a:chOff x="2900" y="1604"/>
                <a:chExt cx="1368" cy="1224"/>
              </a:xfrm>
            </p:grpSpPr>
            <p:sp>
              <p:nvSpPr>
                <p:cNvPr id="106" name="Oval 112"/>
                <p:cNvSpPr>
                  <a:spLocks noChangeArrowheads="1"/>
                </p:cNvSpPr>
                <p:nvPr/>
              </p:nvSpPr>
              <p:spPr bwMode="auto">
                <a:xfrm>
                  <a:off x="3140" y="2380"/>
                  <a:ext cx="448" cy="448"/>
                </a:xfrm>
                <a:prstGeom prst="ellipse">
                  <a:avLst/>
                </a:prstGeom>
                <a:noFill/>
                <a:ln w="38100">
                  <a:solidFill>
                    <a:srgbClr val="00EE00"/>
                  </a:solidFill>
                  <a:round/>
                  <a:headEnd/>
                  <a:tailEnd/>
                </a:ln>
              </p:spPr>
              <p:txBody>
                <a:bodyPr/>
                <a:lstStyle/>
                <a:p>
                  <a:endParaRPr lang="en-US"/>
                </a:p>
              </p:txBody>
            </p:sp>
            <p:sp>
              <p:nvSpPr>
                <p:cNvPr id="107" name="Oval 113"/>
                <p:cNvSpPr>
                  <a:spLocks noChangeArrowheads="1"/>
                </p:cNvSpPr>
                <p:nvPr/>
              </p:nvSpPr>
              <p:spPr bwMode="auto">
                <a:xfrm>
                  <a:off x="3596" y="2380"/>
                  <a:ext cx="456" cy="448"/>
                </a:xfrm>
                <a:prstGeom prst="ellipse">
                  <a:avLst/>
                </a:prstGeom>
                <a:noFill/>
                <a:ln w="38100">
                  <a:solidFill>
                    <a:srgbClr val="00EE00"/>
                  </a:solidFill>
                  <a:round/>
                  <a:headEnd/>
                  <a:tailEnd/>
                </a:ln>
              </p:spPr>
              <p:txBody>
                <a:bodyPr/>
                <a:lstStyle/>
                <a:p>
                  <a:endParaRPr lang="en-US"/>
                </a:p>
              </p:txBody>
            </p:sp>
            <p:sp>
              <p:nvSpPr>
                <p:cNvPr id="108" name="Oval 114"/>
                <p:cNvSpPr>
                  <a:spLocks noChangeArrowheads="1"/>
                </p:cNvSpPr>
                <p:nvPr/>
              </p:nvSpPr>
              <p:spPr bwMode="auto">
                <a:xfrm>
                  <a:off x="2900" y="1988"/>
                  <a:ext cx="448" cy="448"/>
                </a:xfrm>
                <a:prstGeom prst="ellipse">
                  <a:avLst/>
                </a:prstGeom>
                <a:noFill/>
                <a:ln w="38100">
                  <a:solidFill>
                    <a:srgbClr val="00EE00"/>
                  </a:solidFill>
                  <a:round/>
                  <a:headEnd/>
                  <a:tailEnd/>
                </a:ln>
              </p:spPr>
              <p:txBody>
                <a:bodyPr/>
                <a:lstStyle/>
                <a:p>
                  <a:endParaRPr lang="en-US"/>
                </a:p>
              </p:txBody>
            </p:sp>
            <p:sp>
              <p:nvSpPr>
                <p:cNvPr id="109" name="Oval 115"/>
                <p:cNvSpPr>
                  <a:spLocks noChangeArrowheads="1"/>
                </p:cNvSpPr>
                <p:nvPr/>
              </p:nvSpPr>
              <p:spPr bwMode="auto">
                <a:xfrm>
                  <a:off x="3820" y="1988"/>
                  <a:ext cx="448" cy="448"/>
                </a:xfrm>
                <a:prstGeom prst="ellipse">
                  <a:avLst/>
                </a:prstGeom>
                <a:noFill/>
                <a:ln w="38100">
                  <a:solidFill>
                    <a:srgbClr val="00EE00"/>
                  </a:solidFill>
                  <a:round/>
                  <a:headEnd/>
                  <a:tailEnd/>
                </a:ln>
              </p:spPr>
              <p:txBody>
                <a:bodyPr/>
                <a:lstStyle/>
                <a:p>
                  <a:endParaRPr lang="en-US"/>
                </a:p>
              </p:txBody>
            </p:sp>
            <p:sp>
              <p:nvSpPr>
                <p:cNvPr id="110" name="Oval 116"/>
                <p:cNvSpPr>
                  <a:spLocks noChangeArrowheads="1"/>
                </p:cNvSpPr>
                <p:nvPr/>
              </p:nvSpPr>
              <p:spPr bwMode="auto">
                <a:xfrm>
                  <a:off x="3580" y="1604"/>
                  <a:ext cx="456" cy="448"/>
                </a:xfrm>
                <a:prstGeom prst="ellipse">
                  <a:avLst/>
                </a:prstGeom>
                <a:noFill/>
                <a:ln w="38100">
                  <a:solidFill>
                    <a:srgbClr val="00EE00"/>
                  </a:solidFill>
                  <a:round/>
                  <a:headEnd/>
                  <a:tailEnd/>
                </a:ln>
              </p:spPr>
              <p:txBody>
                <a:bodyPr/>
                <a:lstStyle/>
                <a:p>
                  <a:endParaRPr lang="en-US"/>
                </a:p>
              </p:txBody>
            </p:sp>
            <p:sp>
              <p:nvSpPr>
                <p:cNvPr id="111" name="Oval 117"/>
                <p:cNvSpPr>
                  <a:spLocks noChangeArrowheads="1"/>
                </p:cNvSpPr>
                <p:nvPr/>
              </p:nvSpPr>
              <p:spPr bwMode="auto">
                <a:xfrm>
                  <a:off x="3132" y="1612"/>
                  <a:ext cx="448" cy="448"/>
                </a:xfrm>
                <a:prstGeom prst="ellipse">
                  <a:avLst/>
                </a:prstGeom>
                <a:noFill/>
                <a:ln w="38100">
                  <a:solidFill>
                    <a:srgbClr val="00EE00"/>
                  </a:solidFill>
                  <a:round/>
                  <a:headEnd/>
                  <a:tailEnd/>
                </a:ln>
              </p:spPr>
              <p:txBody>
                <a:bodyPr/>
                <a:lstStyle/>
                <a:p>
                  <a:endParaRPr lang="en-US"/>
                </a:p>
              </p:txBody>
            </p:sp>
          </p:grpSp>
        </p:grpSp>
        <p:sp>
          <p:nvSpPr>
            <p:cNvPr id="100" name="Rectangle 118"/>
            <p:cNvSpPr>
              <a:spLocks noChangeArrowheads="1"/>
            </p:cNvSpPr>
            <p:nvPr/>
          </p:nvSpPr>
          <p:spPr bwMode="auto">
            <a:xfrm>
              <a:off x="4296" y="2584"/>
              <a:ext cx="1078" cy="230"/>
            </a:xfrm>
            <a:prstGeom prst="rect">
              <a:avLst/>
            </a:prstGeom>
            <a:noFill/>
            <a:ln w="9525">
              <a:noFill/>
              <a:miter lim="800000"/>
              <a:headEnd/>
              <a:tailEnd/>
            </a:ln>
          </p:spPr>
          <p:txBody>
            <a:bodyPr wrap="none" lIns="0" tIns="0" rIns="0" bIns="0">
              <a:spAutoFit/>
            </a:bodyPr>
            <a:lstStyle/>
            <a:p>
              <a:r>
                <a:rPr lang="en-US">
                  <a:solidFill>
                    <a:srgbClr val="008800"/>
                  </a:solidFill>
                </a:rPr>
                <a:t>Bottom layer</a:t>
              </a:r>
              <a:endParaRPr lang="en-US"/>
            </a:p>
          </p:txBody>
        </p:sp>
        <p:sp>
          <p:nvSpPr>
            <p:cNvPr id="101" name="Rectangle 119"/>
            <p:cNvSpPr>
              <a:spLocks noChangeArrowheads="1"/>
            </p:cNvSpPr>
            <p:nvPr/>
          </p:nvSpPr>
          <p:spPr bwMode="auto">
            <a:xfrm>
              <a:off x="4296" y="2152"/>
              <a:ext cx="1035" cy="230"/>
            </a:xfrm>
            <a:prstGeom prst="rect">
              <a:avLst/>
            </a:prstGeom>
            <a:noFill/>
            <a:ln w="9525">
              <a:noFill/>
              <a:miter lim="800000"/>
              <a:headEnd/>
              <a:tailEnd/>
            </a:ln>
          </p:spPr>
          <p:txBody>
            <a:bodyPr wrap="none" lIns="0" tIns="0" rIns="0" bIns="0">
              <a:spAutoFit/>
            </a:bodyPr>
            <a:lstStyle/>
            <a:p>
              <a:r>
                <a:rPr lang="en-US">
                  <a:solidFill>
                    <a:srgbClr val="0066FF"/>
                  </a:solidFill>
                </a:rPr>
                <a:t>Middle layer</a:t>
              </a:r>
              <a:endParaRPr lang="en-US"/>
            </a:p>
          </p:txBody>
        </p:sp>
        <p:sp>
          <p:nvSpPr>
            <p:cNvPr id="102" name="Rectangle 120"/>
            <p:cNvSpPr>
              <a:spLocks noChangeArrowheads="1"/>
            </p:cNvSpPr>
            <p:nvPr/>
          </p:nvSpPr>
          <p:spPr bwMode="auto">
            <a:xfrm>
              <a:off x="4296" y="1736"/>
              <a:ext cx="331" cy="230"/>
            </a:xfrm>
            <a:prstGeom prst="rect">
              <a:avLst/>
            </a:prstGeom>
            <a:noFill/>
            <a:ln w="9525">
              <a:noFill/>
              <a:miter lim="800000"/>
              <a:headEnd/>
              <a:tailEnd/>
            </a:ln>
          </p:spPr>
          <p:txBody>
            <a:bodyPr wrap="none" lIns="0" tIns="0" rIns="0" bIns="0">
              <a:spAutoFit/>
            </a:bodyPr>
            <a:lstStyle/>
            <a:p>
              <a:r>
                <a:rPr lang="en-US">
                  <a:solidFill>
                    <a:srgbClr val="00EE00"/>
                  </a:solidFill>
                </a:rPr>
                <a:t>Top</a:t>
              </a:r>
              <a:endParaRPr lang="en-US"/>
            </a:p>
          </p:txBody>
        </p:sp>
        <p:sp>
          <p:nvSpPr>
            <p:cNvPr id="103" name="Rectangle 121"/>
            <p:cNvSpPr>
              <a:spLocks noChangeArrowheads="1"/>
            </p:cNvSpPr>
            <p:nvPr/>
          </p:nvSpPr>
          <p:spPr bwMode="auto">
            <a:xfrm>
              <a:off x="4648" y="1736"/>
              <a:ext cx="470" cy="230"/>
            </a:xfrm>
            <a:prstGeom prst="rect">
              <a:avLst/>
            </a:prstGeom>
            <a:noFill/>
            <a:ln w="9525">
              <a:noFill/>
              <a:miter lim="800000"/>
              <a:headEnd/>
              <a:tailEnd/>
            </a:ln>
          </p:spPr>
          <p:txBody>
            <a:bodyPr wrap="none" lIns="0" tIns="0" rIns="0" bIns="0">
              <a:spAutoFit/>
            </a:bodyPr>
            <a:lstStyle/>
            <a:p>
              <a:r>
                <a:rPr lang="en-US">
                  <a:solidFill>
                    <a:srgbClr val="00EE00"/>
                  </a:solidFill>
                </a:rPr>
                <a:t> layer</a:t>
              </a:r>
              <a:endParaRPr lang="en-US"/>
            </a:p>
          </p:txBody>
        </p:sp>
      </p:grpSp>
      <p:sp>
        <p:nvSpPr>
          <p:cNvPr id="121" name="Rectangle 120"/>
          <p:cNvSpPr/>
          <p:nvPr/>
        </p:nvSpPr>
        <p:spPr>
          <a:xfrm>
            <a:off x="2971800" y="3244334"/>
            <a:ext cx="1676399" cy="369332"/>
          </a:xfrm>
          <a:prstGeom prst="rect">
            <a:avLst/>
          </a:prstGeom>
        </p:spPr>
        <p:txBody>
          <a:bodyPr wrap="square">
            <a:spAutoFit/>
          </a:bodyPr>
          <a:lstStyle/>
          <a:p>
            <a:r>
              <a:rPr lang="en-US" dirty="0" smtClean="0"/>
              <a:t>• 3D Projection</a:t>
            </a:r>
            <a:endParaRPr lang="en-US" dirty="0"/>
          </a:p>
        </p:txBody>
      </p:sp>
      <p:sp>
        <p:nvSpPr>
          <p:cNvPr id="122" name="Rectangle 121"/>
          <p:cNvSpPr/>
          <p:nvPr/>
        </p:nvSpPr>
        <p:spPr>
          <a:xfrm>
            <a:off x="5257725" y="3244334"/>
            <a:ext cx="1676549" cy="369332"/>
          </a:xfrm>
          <a:prstGeom prst="rect">
            <a:avLst/>
          </a:prstGeom>
        </p:spPr>
        <p:txBody>
          <a:bodyPr wrap="none">
            <a:spAutoFit/>
          </a:bodyPr>
          <a:lstStyle/>
          <a:p>
            <a:r>
              <a:rPr lang="en-US" dirty="0" smtClean="0"/>
              <a:t>•  2D Projection</a:t>
            </a:r>
            <a:endParaRPr lang="en-US"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372600" cy="1143000"/>
          </a:xfrm>
        </p:spPr>
        <p:txBody>
          <a:bodyPr>
            <a:normAutofit/>
          </a:bodyPr>
          <a:lstStyle/>
          <a:p>
            <a:r>
              <a:rPr lang="en-US" sz="3600" dirty="0" smtClean="0">
                <a:latin typeface="Times New Roman" pitchFamily="18" charset="0"/>
                <a:cs typeface="Times New Roman" pitchFamily="18" charset="0"/>
              </a:rPr>
              <a:t>Crystalline and non crystalline materials</a:t>
            </a:r>
            <a:endParaRPr lang="en-IN"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IN" dirty="0" smtClean="0">
                <a:latin typeface="Times New Roman" pitchFamily="18" charset="0"/>
                <a:cs typeface="Times New Roman" pitchFamily="18" charset="0"/>
              </a:rPr>
              <a:t>Materials whose constituent atoms, ions or molecules are arranged in regular repetitive pattern are called crystalline materials .They may be Single crystal or Poly-crystalline materials.</a:t>
            </a:r>
          </a:p>
          <a:p>
            <a:r>
              <a:rPr lang="en-IN" dirty="0" smtClean="0">
                <a:latin typeface="Times New Roman" pitchFamily="18" charset="0"/>
                <a:cs typeface="Times New Roman" pitchFamily="18" charset="0"/>
              </a:rPr>
              <a:t>In these materials , atoms, ions or molecules are arranged in an irregular pattern are called non crystalline materials .Glass, wood, plastic etc are examples.</a:t>
            </a: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Autofit/>
          </a:bodyPr>
          <a:lstStyle/>
          <a:p>
            <a:r>
              <a:rPr lang="en-US" sz="3600" dirty="0" smtClean="0">
                <a:latin typeface="Times New Roman" pitchFamily="18" charset="0"/>
                <a:cs typeface="Times New Roman" pitchFamily="18" charset="0"/>
              </a:rPr>
              <a:t>Crystalline and non crystalline materials</a:t>
            </a:r>
            <a:endParaRPr lang="en-IN"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200"/>
            <a:ext cx="10972800" cy="5105400"/>
          </a:xfrm>
        </p:spPr>
        <p:txBody>
          <a:bodyPr>
            <a:normAutofit lnSpcReduction="10000"/>
          </a:bodyPr>
          <a:lstStyle/>
          <a:p>
            <a:r>
              <a:rPr lang="en-US" dirty="0" smtClean="0">
                <a:latin typeface="Times New Roman" pitchFamily="18" charset="0"/>
                <a:cs typeface="Times New Roman" pitchFamily="18" charset="0"/>
              </a:rPr>
              <a:t>Crystalline materials</a:t>
            </a:r>
          </a:p>
          <a:p>
            <a:r>
              <a:rPr lang="en-US" dirty="0" smtClean="0">
                <a:latin typeface="Times New Roman" pitchFamily="18" charset="0"/>
                <a:cs typeface="Times New Roman" pitchFamily="18" charset="0"/>
              </a:rPr>
              <a:t>atoms pack in periodic, 3D arrays</a:t>
            </a:r>
          </a:p>
          <a:p>
            <a:r>
              <a:rPr lang="en-US" dirty="0" smtClean="0">
                <a:latin typeface="Times New Roman" pitchFamily="18" charset="0"/>
                <a:cs typeface="Times New Roman" pitchFamily="18" charset="0"/>
              </a:rPr>
              <a:t>typical of: -metals, many ceramics,</a:t>
            </a:r>
          </a:p>
          <a:p>
            <a:pPr>
              <a:buNone/>
            </a:pPr>
            <a:r>
              <a:rPr lang="en-US" dirty="0" smtClean="0">
                <a:latin typeface="Times New Roman" pitchFamily="18" charset="0"/>
                <a:cs typeface="Times New Roman" pitchFamily="18" charset="0"/>
              </a:rPr>
              <a:t>    some polymers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Non crystalline materials</a:t>
            </a:r>
          </a:p>
          <a:p>
            <a:r>
              <a:rPr lang="en-US" dirty="0" smtClean="0">
                <a:latin typeface="Times New Roman" pitchFamily="18" charset="0"/>
                <a:cs typeface="Times New Roman" pitchFamily="18" charset="0"/>
              </a:rPr>
              <a:t>atoms have no periodic packing</a:t>
            </a:r>
          </a:p>
          <a:p>
            <a:r>
              <a:rPr lang="en-US" sz="3600" dirty="0" smtClean="0">
                <a:latin typeface="Times New Roman" pitchFamily="18" charset="0"/>
                <a:cs typeface="Times New Roman" pitchFamily="18" charset="0"/>
              </a:rPr>
              <a:t>occurs for: complex structure,</a:t>
            </a:r>
          </a:p>
          <a:p>
            <a:pPr>
              <a:buNone/>
            </a:pPr>
            <a:r>
              <a:rPr lang="en-US" sz="3600" dirty="0" smtClean="0">
                <a:latin typeface="Times New Roman" pitchFamily="18" charset="0"/>
                <a:cs typeface="Times New Roman" pitchFamily="18" charset="0"/>
              </a:rPr>
              <a:t>    rapid cooling</a:t>
            </a:r>
            <a:endParaRPr lang="en-US" sz="4000" dirty="0" smtClean="0">
              <a:latin typeface="Times New Roman" pitchFamily="18" charset="0"/>
              <a:cs typeface="Times New Roman" pitchFamily="18" charset="0"/>
            </a:endParaRPr>
          </a:p>
          <a:p>
            <a:endParaRPr lang="en-US" sz="3600" dirty="0" smtClean="0"/>
          </a:p>
          <a:p>
            <a:endParaRPr lang="en-US" dirty="0" smtClean="0"/>
          </a:p>
          <a:p>
            <a:pPr>
              <a:buNone/>
            </a:pPr>
            <a:endParaRPr lang="en-US" dirty="0" smtClean="0"/>
          </a:p>
          <a:p>
            <a:pPr>
              <a:buNone/>
            </a:pPr>
            <a:endParaRPr lang="en-IN"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grpSp>
        <p:nvGrpSpPr>
          <p:cNvPr id="9" name="Group 18"/>
          <p:cNvGrpSpPr>
            <a:grpSpLocks noChangeAspect="1"/>
          </p:cNvGrpSpPr>
          <p:nvPr/>
        </p:nvGrpSpPr>
        <p:grpSpPr bwMode="auto">
          <a:xfrm>
            <a:off x="8458200" y="1143000"/>
            <a:ext cx="2209800" cy="1905000"/>
            <a:chOff x="3840" y="672"/>
            <a:chExt cx="1200" cy="1015"/>
          </a:xfrm>
        </p:grpSpPr>
        <p:sp>
          <p:nvSpPr>
            <p:cNvPr id="10" name="AutoShape 17"/>
            <p:cNvSpPr>
              <a:spLocks noChangeAspect="1" noChangeArrowheads="1" noTextEdit="1"/>
            </p:cNvSpPr>
            <p:nvPr/>
          </p:nvSpPr>
          <p:spPr bwMode="auto">
            <a:xfrm>
              <a:off x="3840" y="672"/>
              <a:ext cx="1200" cy="1015"/>
            </a:xfrm>
            <a:prstGeom prst="rect">
              <a:avLst/>
            </a:prstGeom>
            <a:noFill/>
            <a:ln w="9525">
              <a:noFill/>
              <a:miter lim="800000"/>
              <a:headEnd/>
              <a:tailEnd/>
            </a:ln>
          </p:spPr>
          <p:txBody>
            <a:bodyPr/>
            <a:lstStyle/>
            <a:p>
              <a:endParaRPr lang="en-US"/>
            </a:p>
          </p:txBody>
        </p:sp>
        <p:sp>
          <p:nvSpPr>
            <p:cNvPr id="11" name="Oval 19"/>
            <p:cNvSpPr>
              <a:spLocks noChangeArrowheads="1"/>
            </p:cNvSpPr>
            <p:nvPr/>
          </p:nvSpPr>
          <p:spPr bwMode="auto">
            <a:xfrm>
              <a:off x="4226" y="802"/>
              <a:ext cx="26" cy="27"/>
            </a:xfrm>
            <a:prstGeom prst="ellipse">
              <a:avLst/>
            </a:prstGeom>
            <a:solidFill>
              <a:srgbClr val="000099"/>
            </a:solidFill>
            <a:ln w="30163">
              <a:solidFill>
                <a:srgbClr val="FF0000"/>
              </a:solidFill>
              <a:round/>
              <a:headEnd/>
              <a:tailEnd/>
            </a:ln>
          </p:spPr>
          <p:txBody>
            <a:bodyPr/>
            <a:lstStyle/>
            <a:p>
              <a:endParaRPr lang="en-US"/>
            </a:p>
          </p:txBody>
        </p:sp>
        <p:sp>
          <p:nvSpPr>
            <p:cNvPr id="12" name="Oval 20"/>
            <p:cNvSpPr>
              <a:spLocks noChangeArrowheads="1"/>
            </p:cNvSpPr>
            <p:nvPr/>
          </p:nvSpPr>
          <p:spPr bwMode="auto">
            <a:xfrm>
              <a:off x="4596" y="790"/>
              <a:ext cx="26" cy="33"/>
            </a:xfrm>
            <a:prstGeom prst="ellipse">
              <a:avLst/>
            </a:prstGeom>
            <a:solidFill>
              <a:srgbClr val="000099"/>
            </a:solidFill>
            <a:ln w="30163">
              <a:solidFill>
                <a:srgbClr val="FF0000"/>
              </a:solidFill>
              <a:round/>
              <a:headEnd/>
              <a:tailEnd/>
            </a:ln>
          </p:spPr>
          <p:txBody>
            <a:bodyPr/>
            <a:lstStyle/>
            <a:p>
              <a:endParaRPr lang="en-US"/>
            </a:p>
          </p:txBody>
        </p:sp>
        <p:sp>
          <p:nvSpPr>
            <p:cNvPr id="13" name="Oval 21"/>
            <p:cNvSpPr>
              <a:spLocks noChangeArrowheads="1"/>
            </p:cNvSpPr>
            <p:nvPr/>
          </p:nvSpPr>
          <p:spPr bwMode="auto">
            <a:xfrm>
              <a:off x="4775" y="783"/>
              <a:ext cx="33" cy="33"/>
            </a:xfrm>
            <a:prstGeom prst="ellipse">
              <a:avLst/>
            </a:prstGeom>
            <a:solidFill>
              <a:srgbClr val="000099"/>
            </a:solidFill>
            <a:ln w="30163">
              <a:solidFill>
                <a:srgbClr val="FF0000"/>
              </a:solidFill>
              <a:round/>
              <a:headEnd/>
              <a:tailEnd/>
            </a:ln>
          </p:spPr>
          <p:txBody>
            <a:bodyPr/>
            <a:lstStyle/>
            <a:p>
              <a:endParaRPr lang="en-US"/>
            </a:p>
          </p:txBody>
        </p:sp>
        <p:sp>
          <p:nvSpPr>
            <p:cNvPr id="14" name="Oval 22"/>
            <p:cNvSpPr>
              <a:spLocks noChangeArrowheads="1"/>
            </p:cNvSpPr>
            <p:nvPr/>
          </p:nvSpPr>
          <p:spPr bwMode="auto">
            <a:xfrm>
              <a:off x="4870" y="968"/>
              <a:ext cx="27" cy="27"/>
            </a:xfrm>
            <a:prstGeom prst="ellipse">
              <a:avLst/>
            </a:prstGeom>
            <a:solidFill>
              <a:srgbClr val="000099"/>
            </a:solidFill>
            <a:ln w="30163">
              <a:solidFill>
                <a:srgbClr val="FF0000"/>
              </a:solidFill>
              <a:round/>
              <a:headEnd/>
              <a:tailEnd/>
            </a:ln>
          </p:spPr>
          <p:txBody>
            <a:bodyPr/>
            <a:lstStyle/>
            <a:p>
              <a:endParaRPr lang="en-US"/>
            </a:p>
          </p:txBody>
        </p:sp>
        <p:sp>
          <p:nvSpPr>
            <p:cNvPr id="15" name="Oval 23"/>
            <p:cNvSpPr>
              <a:spLocks noChangeArrowheads="1"/>
            </p:cNvSpPr>
            <p:nvPr/>
          </p:nvSpPr>
          <p:spPr bwMode="auto">
            <a:xfrm>
              <a:off x="4781" y="1147"/>
              <a:ext cx="27" cy="33"/>
            </a:xfrm>
            <a:prstGeom prst="ellipse">
              <a:avLst/>
            </a:prstGeom>
            <a:solidFill>
              <a:srgbClr val="000099"/>
            </a:solidFill>
            <a:ln w="30163">
              <a:solidFill>
                <a:srgbClr val="FF0000"/>
              </a:solidFill>
              <a:round/>
              <a:headEnd/>
              <a:tailEnd/>
            </a:ln>
          </p:spPr>
          <p:txBody>
            <a:bodyPr/>
            <a:lstStyle/>
            <a:p>
              <a:endParaRPr lang="en-US"/>
            </a:p>
          </p:txBody>
        </p:sp>
        <p:sp>
          <p:nvSpPr>
            <p:cNvPr id="16" name="Oval 24"/>
            <p:cNvSpPr>
              <a:spLocks noChangeArrowheads="1"/>
            </p:cNvSpPr>
            <p:nvPr/>
          </p:nvSpPr>
          <p:spPr bwMode="auto">
            <a:xfrm>
              <a:off x="4602" y="1517"/>
              <a:ext cx="27" cy="33"/>
            </a:xfrm>
            <a:prstGeom prst="ellipse">
              <a:avLst/>
            </a:prstGeom>
            <a:solidFill>
              <a:srgbClr val="000099"/>
            </a:solidFill>
            <a:ln w="30163">
              <a:solidFill>
                <a:srgbClr val="FF0000"/>
              </a:solidFill>
              <a:round/>
              <a:headEnd/>
              <a:tailEnd/>
            </a:ln>
          </p:spPr>
          <p:txBody>
            <a:bodyPr/>
            <a:lstStyle/>
            <a:p>
              <a:endParaRPr lang="en-US"/>
            </a:p>
          </p:txBody>
        </p:sp>
        <p:sp>
          <p:nvSpPr>
            <p:cNvPr id="17" name="Oval 25"/>
            <p:cNvSpPr>
              <a:spLocks noChangeArrowheads="1"/>
            </p:cNvSpPr>
            <p:nvPr/>
          </p:nvSpPr>
          <p:spPr bwMode="auto">
            <a:xfrm>
              <a:off x="4513" y="1339"/>
              <a:ext cx="33" cy="33"/>
            </a:xfrm>
            <a:prstGeom prst="ellipse">
              <a:avLst/>
            </a:prstGeom>
            <a:solidFill>
              <a:srgbClr val="000099"/>
            </a:solidFill>
            <a:ln w="30163">
              <a:solidFill>
                <a:srgbClr val="FF0000"/>
              </a:solidFill>
              <a:round/>
              <a:headEnd/>
              <a:tailEnd/>
            </a:ln>
          </p:spPr>
          <p:txBody>
            <a:bodyPr/>
            <a:lstStyle/>
            <a:p>
              <a:endParaRPr lang="en-US"/>
            </a:p>
          </p:txBody>
        </p:sp>
        <p:sp>
          <p:nvSpPr>
            <p:cNvPr id="18" name="Oval 26"/>
            <p:cNvSpPr>
              <a:spLocks noChangeArrowheads="1"/>
            </p:cNvSpPr>
            <p:nvPr/>
          </p:nvSpPr>
          <p:spPr bwMode="auto">
            <a:xfrm>
              <a:off x="4500" y="975"/>
              <a:ext cx="33" cy="26"/>
            </a:xfrm>
            <a:prstGeom prst="ellipse">
              <a:avLst/>
            </a:prstGeom>
            <a:solidFill>
              <a:srgbClr val="000099"/>
            </a:solidFill>
            <a:ln w="30163">
              <a:solidFill>
                <a:srgbClr val="FF0000"/>
              </a:solidFill>
              <a:round/>
              <a:headEnd/>
              <a:tailEnd/>
            </a:ln>
          </p:spPr>
          <p:txBody>
            <a:bodyPr/>
            <a:lstStyle/>
            <a:p>
              <a:endParaRPr lang="en-US"/>
            </a:p>
          </p:txBody>
        </p:sp>
        <p:sp>
          <p:nvSpPr>
            <p:cNvPr id="19" name="Oval 27"/>
            <p:cNvSpPr>
              <a:spLocks noChangeArrowheads="1"/>
            </p:cNvSpPr>
            <p:nvPr/>
          </p:nvSpPr>
          <p:spPr bwMode="auto">
            <a:xfrm>
              <a:off x="4321" y="975"/>
              <a:ext cx="33" cy="33"/>
            </a:xfrm>
            <a:prstGeom prst="ellipse">
              <a:avLst/>
            </a:prstGeom>
            <a:solidFill>
              <a:srgbClr val="000099"/>
            </a:solidFill>
            <a:ln w="30163">
              <a:solidFill>
                <a:srgbClr val="FF0000"/>
              </a:solidFill>
              <a:round/>
              <a:headEnd/>
              <a:tailEnd/>
            </a:ln>
          </p:spPr>
          <p:txBody>
            <a:bodyPr/>
            <a:lstStyle/>
            <a:p>
              <a:endParaRPr lang="en-US"/>
            </a:p>
          </p:txBody>
        </p:sp>
        <p:sp>
          <p:nvSpPr>
            <p:cNvPr id="20" name="Oval 28"/>
            <p:cNvSpPr>
              <a:spLocks noChangeArrowheads="1"/>
            </p:cNvSpPr>
            <p:nvPr/>
          </p:nvSpPr>
          <p:spPr bwMode="auto">
            <a:xfrm>
              <a:off x="3951" y="987"/>
              <a:ext cx="33" cy="33"/>
            </a:xfrm>
            <a:prstGeom prst="ellipse">
              <a:avLst/>
            </a:prstGeom>
            <a:solidFill>
              <a:srgbClr val="000099"/>
            </a:solidFill>
            <a:ln w="30163">
              <a:solidFill>
                <a:srgbClr val="FF0000"/>
              </a:solidFill>
              <a:round/>
              <a:headEnd/>
              <a:tailEnd/>
            </a:ln>
          </p:spPr>
          <p:txBody>
            <a:bodyPr/>
            <a:lstStyle/>
            <a:p>
              <a:endParaRPr lang="en-US"/>
            </a:p>
          </p:txBody>
        </p:sp>
        <p:sp>
          <p:nvSpPr>
            <p:cNvPr id="21" name="Oval 29"/>
            <p:cNvSpPr>
              <a:spLocks noChangeArrowheads="1"/>
            </p:cNvSpPr>
            <p:nvPr/>
          </p:nvSpPr>
          <p:spPr bwMode="auto">
            <a:xfrm>
              <a:off x="3958" y="1358"/>
              <a:ext cx="26" cy="33"/>
            </a:xfrm>
            <a:prstGeom prst="ellipse">
              <a:avLst/>
            </a:prstGeom>
            <a:solidFill>
              <a:srgbClr val="000099"/>
            </a:solidFill>
            <a:ln w="30163">
              <a:solidFill>
                <a:srgbClr val="FF0000"/>
              </a:solidFill>
              <a:round/>
              <a:headEnd/>
              <a:tailEnd/>
            </a:ln>
          </p:spPr>
          <p:txBody>
            <a:bodyPr/>
            <a:lstStyle/>
            <a:p>
              <a:endParaRPr lang="en-US"/>
            </a:p>
          </p:txBody>
        </p:sp>
        <p:sp>
          <p:nvSpPr>
            <p:cNvPr id="22" name="Oval 30"/>
            <p:cNvSpPr>
              <a:spLocks noChangeArrowheads="1"/>
            </p:cNvSpPr>
            <p:nvPr/>
          </p:nvSpPr>
          <p:spPr bwMode="auto">
            <a:xfrm>
              <a:off x="4047" y="1166"/>
              <a:ext cx="27" cy="27"/>
            </a:xfrm>
            <a:prstGeom prst="ellipse">
              <a:avLst/>
            </a:prstGeom>
            <a:solidFill>
              <a:srgbClr val="000099"/>
            </a:solidFill>
            <a:ln w="30163">
              <a:solidFill>
                <a:srgbClr val="FF0000"/>
              </a:solidFill>
              <a:round/>
              <a:headEnd/>
              <a:tailEnd/>
            </a:ln>
          </p:spPr>
          <p:txBody>
            <a:bodyPr/>
            <a:lstStyle/>
            <a:p>
              <a:endParaRPr lang="en-US"/>
            </a:p>
          </p:txBody>
        </p:sp>
        <p:sp>
          <p:nvSpPr>
            <p:cNvPr id="23" name="Oval 31"/>
            <p:cNvSpPr>
              <a:spLocks noChangeArrowheads="1"/>
            </p:cNvSpPr>
            <p:nvPr/>
          </p:nvSpPr>
          <p:spPr bwMode="auto">
            <a:xfrm>
              <a:off x="4226" y="1166"/>
              <a:ext cx="26" cy="27"/>
            </a:xfrm>
            <a:prstGeom prst="ellipse">
              <a:avLst/>
            </a:prstGeom>
            <a:solidFill>
              <a:srgbClr val="000099"/>
            </a:solidFill>
            <a:ln w="30163">
              <a:solidFill>
                <a:srgbClr val="FF0000"/>
              </a:solidFill>
              <a:round/>
              <a:headEnd/>
              <a:tailEnd/>
            </a:ln>
          </p:spPr>
          <p:txBody>
            <a:bodyPr/>
            <a:lstStyle/>
            <a:p>
              <a:endParaRPr lang="en-US"/>
            </a:p>
          </p:txBody>
        </p:sp>
        <p:sp>
          <p:nvSpPr>
            <p:cNvPr id="24" name="Oval 32"/>
            <p:cNvSpPr>
              <a:spLocks noChangeArrowheads="1"/>
            </p:cNvSpPr>
            <p:nvPr/>
          </p:nvSpPr>
          <p:spPr bwMode="auto">
            <a:xfrm>
              <a:off x="4238" y="1524"/>
              <a:ext cx="27" cy="26"/>
            </a:xfrm>
            <a:prstGeom prst="ellipse">
              <a:avLst/>
            </a:prstGeom>
            <a:solidFill>
              <a:srgbClr val="000099"/>
            </a:solidFill>
            <a:ln w="30163">
              <a:solidFill>
                <a:srgbClr val="FF0000"/>
              </a:solidFill>
              <a:round/>
              <a:headEnd/>
              <a:tailEnd/>
            </a:ln>
          </p:spPr>
          <p:txBody>
            <a:bodyPr/>
            <a:lstStyle/>
            <a:p>
              <a:endParaRPr lang="en-US"/>
            </a:p>
          </p:txBody>
        </p:sp>
        <p:sp>
          <p:nvSpPr>
            <p:cNvPr id="25" name="Oval 33"/>
            <p:cNvSpPr>
              <a:spLocks noChangeArrowheads="1"/>
            </p:cNvSpPr>
            <p:nvPr/>
          </p:nvSpPr>
          <p:spPr bwMode="auto">
            <a:xfrm>
              <a:off x="4060" y="1530"/>
              <a:ext cx="26" cy="27"/>
            </a:xfrm>
            <a:prstGeom prst="ellipse">
              <a:avLst/>
            </a:prstGeom>
            <a:solidFill>
              <a:srgbClr val="000099"/>
            </a:solidFill>
            <a:ln w="30163">
              <a:solidFill>
                <a:srgbClr val="FF0000"/>
              </a:solidFill>
              <a:round/>
              <a:headEnd/>
              <a:tailEnd/>
            </a:ln>
          </p:spPr>
          <p:txBody>
            <a:bodyPr/>
            <a:lstStyle/>
            <a:p>
              <a:endParaRPr lang="en-US"/>
            </a:p>
          </p:txBody>
        </p:sp>
        <p:sp>
          <p:nvSpPr>
            <p:cNvPr id="26" name="Oval 34"/>
            <p:cNvSpPr>
              <a:spLocks noChangeArrowheads="1"/>
            </p:cNvSpPr>
            <p:nvPr/>
          </p:nvSpPr>
          <p:spPr bwMode="auto">
            <a:xfrm>
              <a:off x="4111" y="777"/>
              <a:ext cx="65" cy="65"/>
            </a:xfrm>
            <a:prstGeom prst="ellipse">
              <a:avLst/>
            </a:prstGeom>
            <a:solidFill>
              <a:srgbClr val="000099"/>
            </a:solidFill>
            <a:ln w="30163">
              <a:solidFill>
                <a:srgbClr val="000099"/>
              </a:solidFill>
              <a:round/>
              <a:headEnd/>
              <a:tailEnd/>
            </a:ln>
          </p:spPr>
          <p:txBody>
            <a:bodyPr/>
            <a:lstStyle/>
            <a:p>
              <a:endParaRPr lang="en-US"/>
            </a:p>
          </p:txBody>
        </p:sp>
        <p:sp>
          <p:nvSpPr>
            <p:cNvPr id="27" name="Oval 35"/>
            <p:cNvSpPr>
              <a:spLocks noChangeArrowheads="1"/>
            </p:cNvSpPr>
            <p:nvPr/>
          </p:nvSpPr>
          <p:spPr bwMode="auto">
            <a:xfrm>
              <a:off x="4258" y="694"/>
              <a:ext cx="64" cy="65"/>
            </a:xfrm>
            <a:prstGeom prst="ellipse">
              <a:avLst/>
            </a:prstGeom>
            <a:solidFill>
              <a:srgbClr val="000099"/>
            </a:solidFill>
            <a:ln w="30163">
              <a:solidFill>
                <a:srgbClr val="000099"/>
              </a:solidFill>
              <a:round/>
              <a:headEnd/>
              <a:tailEnd/>
            </a:ln>
          </p:spPr>
          <p:txBody>
            <a:bodyPr/>
            <a:lstStyle/>
            <a:p>
              <a:endParaRPr lang="en-US"/>
            </a:p>
          </p:txBody>
        </p:sp>
        <p:sp>
          <p:nvSpPr>
            <p:cNvPr id="28" name="Oval 36"/>
            <p:cNvSpPr>
              <a:spLocks noChangeArrowheads="1"/>
            </p:cNvSpPr>
            <p:nvPr/>
          </p:nvSpPr>
          <p:spPr bwMode="auto">
            <a:xfrm>
              <a:off x="4258" y="873"/>
              <a:ext cx="58" cy="58"/>
            </a:xfrm>
            <a:prstGeom prst="ellipse">
              <a:avLst/>
            </a:prstGeom>
            <a:solidFill>
              <a:srgbClr val="000099"/>
            </a:solidFill>
            <a:ln w="30163">
              <a:solidFill>
                <a:srgbClr val="000099"/>
              </a:solidFill>
              <a:round/>
              <a:headEnd/>
              <a:tailEnd/>
            </a:ln>
          </p:spPr>
          <p:txBody>
            <a:bodyPr/>
            <a:lstStyle/>
            <a:p>
              <a:endParaRPr lang="en-US"/>
            </a:p>
          </p:txBody>
        </p:sp>
        <p:sp>
          <p:nvSpPr>
            <p:cNvPr id="29" name="Oval 37"/>
            <p:cNvSpPr>
              <a:spLocks noChangeArrowheads="1"/>
            </p:cNvSpPr>
            <p:nvPr/>
          </p:nvSpPr>
          <p:spPr bwMode="auto">
            <a:xfrm>
              <a:off x="4404" y="962"/>
              <a:ext cx="59" cy="58"/>
            </a:xfrm>
            <a:prstGeom prst="ellipse">
              <a:avLst/>
            </a:prstGeom>
            <a:solidFill>
              <a:srgbClr val="000099"/>
            </a:solidFill>
            <a:ln w="30163">
              <a:solidFill>
                <a:srgbClr val="000099"/>
              </a:solidFill>
              <a:round/>
              <a:headEnd/>
              <a:tailEnd/>
            </a:ln>
          </p:spPr>
          <p:txBody>
            <a:bodyPr/>
            <a:lstStyle/>
            <a:p>
              <a:endParaRPr lang="en-US"/>
            </a:p>
          </p:txBody>
        </p:sp>
        <p:sp>
          <p:nvSpPr>
            <p:cNvPr id="30" name="Oval 38"/>
            <p:cNvSpPr>
              <a:spLocks noChangeArrowheads="1"/>
            </p:cNvSpPr>
            <p:nvPr/>
          </p:nvSpPr>
          <p:spPr bwMode="auto">
            <a:xfrm>
              <a:off x="4526" y="866"/>
              <a:ext cx="65" cy="59"/>
            </a:xfrm>
            <a:prstGeom prst="ellipse">
              <a:avLst/>
            </a:prstGeom>
            <a:solidFill>
              <a:srgbClr val="000099"/>
            </a:solidFill>
            <a:ln w="30163">
              <a:solidFill>
                <a:srgbClr val="000099"/>
              </a:solidFill>
              <a:round/>
              <a:headEnd/>
              <a:tailEnd/>
            </a:ln>
          </p:spPr>
          <p:txBody>
            <a:bodyPr/>
            <a:lstStyle/>
            <a:p>
              <a:endParaRPr lang="en-US"/>
            </a:p>
          </p:txBody>
        </p:sp>
        <p:sp>
          <p:nvSpPr>
            <p:cNvPr id="31" name="Oval 39"/>
            <p:cNvSpPr>
              <a:spLocks noChangeArrowheads="1"/>
            </p:cNvSpPr>
            <p:nvPr/>
          </p:nvSpPr>
          <p:spPr bwMode="auto">
            <a:xfrm>
              <a:off x="4526" y="687"/>
              <a:ext cx="65" cy="59"/>
            </a:xfrm>
            <a:prstGeom prst="ellipse">
              <a:avLst/>
            </a:prstGeom>
            <a:solidFill>
              <a:srgbClr val="000099"/>
            </a:solidFill>
            <a:ln w="30163">
              <a:solidFill>
                <a:srgbClr val="000099"/>
              </a:solidFill>
              <a:round/>
              <a:headEnd/>
              <a:tailEnd/>
            </a:ln>
          </p:spPr>
          <p:txBody>
            <a:bodyPr/>
            <a:lstStyle/>
            <a:p>
              <a:endParaRPr lang="en-US"/>
            </a:p>
          </p:txBody>
        </p:sp>
        <p:sp>
          <p:nvSpPr>
            <p:cNvPr id="32" name="Oval 40"/>
            <p:cNvSpPr>
              <a:spLocks noChangeArrowheads="1"/>
            </p:cNvSpPr>
            <p:nvPr/>
          </p:nvSpPr>
          <p:spPr bwMode="auto">
            <a:xfrm>
              <a:off x="4806" y="687"/>
              <a:ext cx="59" cy="59"/>
            </a:xfrm>
            <a:prstGeom prst="ellipse">
              <a:avLst/>
            </a:prstGeom>
            <a:solidFill>
              <a:srgbClr val="000099"/>
            </a:solidFill>
            <a:ln w="30163">
              <a:solidFill>
                <a:srgbClr val="000099"/>
              </a:solidFill>
              <a:round/>
              <a:headEnd/>
              <a:tailEnd/>
            </a:ln>
          </p:spPr>
          <p:txBody>
            <a:bodyPr/>
            <a:lstStyle/>
            <a:p>
              <a:endParaRPr lang="en-US"/>
            </a:p>
          </p:txBody>
        </p:sp>
        <p:sp>
          <p:nvSpPr>
            <p:cNvPr id="33" name="Oval 41"/>
            <p:cNvSpPr>
              <a:spLocks noChangeArrowheads="1"/>
            </p:cNvSpPr>
            <p:nvPr/>
          </p:nvSpPr>
          <p:spPr bwMode="auto">
            <a:xfrm>
              <a:off x="4800" y="860"/>
              <a:ext cx="59" cy="65"/>
            </a:xfrm>
            <a:prstGeom prst="ellipse">
              <a:avLst/>
            </a:prstGeom>
            <a:solidFill>
              <a:srgbClr val="000099"/>
            </a:solidFill>
            <a:ln w="30163">
              <a:solidFill>
                <a:srgbClr val="000099"/>
              </a:solidFill>
              <a:round/>
              <a:headEnd/>
              <a:tailEnd/>
            </a:ln>
          </p:spPr>
          <p:txBody>
            <a:bodyPr/>
            <a:lstStyle/>
            <a:p>
              <a:endParaRPr lang="en-US"/>
            </a:p>
          </p:txBody>
        </p:sp>
        <p:sp>
          <p:nvSpPr>
            <p:cNvPr id="34" name="Oval 42"/>
            <p:cNvSpPr>
              <a:spLocks noChangeArrowheads="1"/>
            </p:cNvSpPr>
            <p:nvPr/>
          </p:nvSpPr>
          <p:spPr bwMode="auto">
            <a:xfrm>
              <a:off x="4940" y="949"/>
              <a:ext cx="59" cy="59"/>
            </a:xfrm>
            <a:prstGeom prst="ellipse">
              <a:avLst/>
            </a:prstGeom>
            <a:solidFill>
              <a:srgbClr val="000099"/>
            </a:solidFill>
            <a:ln w="30163">
              <a:solidFill>
                <a:srgbClr val="000099"/>
              </a:solidFill>
              <a:round/>
              <a:headEnd/>
              <a:tailEnd/>
            </a:ln>
          </p:spPr>
          <p:txBody>
            <a:bodyPr/>
            <a:lstStyle/>
            <a:p>
              <a:endParaRPr lang="en-US"/>
            </a:p>
          </p:txBody>
        </p:sp>
        <p:sp>
          <p:nvSpPr>
            <p:cNvPr id="35" name="Oval 43"/>
            <p:cNvSpPr>
              <a:spLocks noChangeArrowheads="1"/>
            </p:cNvSpPr>
            <p:nvPr/>
          </p:nvSpPr>
          <p:spPr bwMode="auto">
            <a:xfrm>
              <a:off x="4813" y="1038"/>
              <a:ext cx="58" cy="59"/>
            </a:xfrm>
            <a:prstGeom prst="ellipse">
              <a:avLst/>
            </a:prstGeom>
            <a:solidFill>
              <a:srgbClr val="000099"/>
            </a:solidFill>
            <a:ln w="30163">
              <a:solidFill>
                <a:srgbClr val="000099"/>
              </a:solidFill>
              <a:round/>
              <a:headEnd/>
              <a:tailEnd/>
            </a:ln>
          </p:spPr>
          <p:txBody>
            <a:bodyPr/>
            <a:lstStyle/>
            <a:p>
              <a:endParaRPr lang="en-US"/>
            </a:p>
          </p:txBody>
        </p:sp>
        <p:sp>
          <p:nvSpPr>
            <p:cNvPr id="36" name="Oval 44"/>
            <p:cNvSpPr>
              <a:spLocks noChangeArrowheads="1"/>
            </p:cNvSpPr>
            <p:nvPr/>
          </p:nvSpPr>
          <p:spPr bwMode="auto">
            <a:xfrm>
              <a:off x="4679" y="1128"/>
              <a:ext cx="58" cy="65"/>
            </a:xfrm>
            <a:prstGeom prst="ellipse">
              <a:avLst/>
            </a:prstGeom>
            <a:solidFill>
              <a:srgbClr val="000099"/>
            </a:solidFill>
            <a:ln w="30163">
              <a:solidFill>
                <a:srgbClr val="000099"/>
              </a:solidFill>
              <a:round/>
              <a:headEnd/>
              <a:tailEnd/>
            </a:ln>
          </p:spPr>
          <p:txBody>
            <a:bodyPr/>
            <a:lstStyle/>
            <a:p>
              <a:endParaRPr lang="en-US"/>
            </a:p>
          </p:txBody>
        </p:sp>
        <p:sp>
          <p:nvSpPr>
            <p:cNvPr id="37" name="Oval 45"/>
            <p:cNvSpPr>
              <a:spLocks noChangeArrowheads="1"/>
            </p:cNvSpPr>
            <p:nvPr/>
          </p:nvSpPr>
          <p:spPr bwMode="auto">
            <a:xfrm>
              <a:off x="4545" y="1224"/>
              <a:ext cx="65" cy="58"/>
            </a:xfrm>
            <a:prstGeom prst="ellipse">
              <a:avLst/>
            </a:prstGeom>
            <a:solidFill>
              <a:srgbClr val="000099"/>
            </a:solidFill>
            <a:ln w="30163">
              <a:solidFill>
                <a:srgbClr val="000099"/>
              </a:solidFill>
              <a:round/>
              <a:headEnd/>
              <a:tailEnd/>
            </a:ln>
          </p:spPr>
          <p:txBody>
            <a:bodyPr/>
            <a:lstStyle/>
            <a:p>
              <a:endParaRPr lang="en-US"/>
            </a:p>
          </p:txBody>
        </p:sp>
        <p:sp>
          <p:nvSpPr>
            <p:cNvPr id="38" name="Oval 46"/>
            <p:cNvSpPr>
              <a:spLocks noChangeArrowheads="1"/>
            </p:cNvSpPr>
            <p:nvPr/>
          </p:nvSpPr>
          <p:spPr bwMode="auto">
            <a:xfrm>
              <a:off x="4602" y="1153"/>
              <a:ext cx="27" cy="33"/>
            </a:xfrm>
            <a:prstGeom prst="ellipse">
              <a:avLst/>
            </a:prstGeom>
            <a:solidFill>
              <a:srgbClr val="000099"/>
            </a:solidFill>
            <a:ln w="30163">
              <a:solidFill>
                <a:srgbClr val="FF0000"/>
              </a:solidFill>
              <a:round/>
              <a:headEnd/>
              <a:tailEnd/>
            </a:ln>
          </p:spPr>
          <p:txBody>
            <a:bodyPr/>
            <a:lstStyle/>
            <a:p>
              <a:endParaRPr lang="en-US"/>
            </a:p>
          </p:txBody>
        </p:sp>
        <p:sp>
          <p:nvSpPr>
            <p:cNvPr id="39" name="Oval 47"/>
            <p:cNvSpPr>
              <a:spLocks noChangeArrowheads="1"/>
            </p:cNvSpPr>
            <p:nvPr/>
          </p:nvSpPr>
          <p:spPr bwMode="auto">
            <a:xfrm>
              <a:off x="4328" y="1345"/>
              <a:ext cx="33" cy="33"/>
            </a:xfrm>
            <a:prstGeom prst="ellipse">
              <a:avLst/>
            </a:prstGeom>
            <a:solidFill>
              <a:srgbClr val="000099"/>
            </a:solidFill>
            <a:ln w="30163">
              <a:solidFill>
                <a:srgbClr val="FF0000"/>
              </a:solidFill>
              <a:round/>
              <a:headEnd/>
              <a:tailEnd/>
            </a:ln>
          </p:spPr>
          <p:txBody>
            <a:bodyPr/>
            <a:lstStyle/>
            <a:p>
              <a:endParaRPr lang="en-US"/>
            </a:p>
          </p:txBody>
        </p:sp>
        <p:grpSp>
          <p:nvGrpSpPr>
            <p:cNvPr id="40" name="Group 51"/>
            <p:cNvGrpSpPr>
              <a:grpSpLocks/>
            </p:cNvGrpSpPr>
            <p:nvPr/>
          </p:nvGrpSpPr>
          <p:grpSpPr bwMode="auto">
            <a:xfrm>
              <a:off x="4836" y="1253"/>
              <a:ext cx="147" cy="172"/>
              <a:chOff x="4836" y="1253"/>
              <a:chExt cx="147" cy="172"/>
            </a:xfrm>
          </p:grpSpPr>
          <p:sp>
            <p:nvSpPr>
              <p:cNvPr id="131" name="Line 48"/>
              <p:cNvSpPr>
                <a:spLocks noChangeShapeType="1"/>
              </p:cNvSpPr>
              <p:nvPr/>
            </p:nvSpPr>
            <p:spPr bwMode="auto">
              <a:xfrm>
                <a:off x="4836" y="1253"/>
                <a:ext cx="51" cy="89"/>
              </a:xfrm>
              <a:prstGeom prst="line">
                <a:avLst/>
              </a:prstGeom>
              <a:noFill/>
              <a:ln w="9525">
                <a:solidFill>
                  <a:srgbClr val="000000"/>
                </a:solidFill>
                <a:round/>
                <a:headEnd/>
                <a:tailEnd/>
              </a:ln>
            </p:spPr>
            <p:txBody>
              <a:bodyPr/>
              <a:lstStyle/>
              <a:p>
                <a:endParaRPr lang="en-US"/>
              </a:p>
            </p:txBody>
          </p:sp>
          <p:sp>
            <p:nvSpPr>
              <p:cNvPr id="132" name="Line 49"/>
              <p:cNvSpPr>
                <a:spLocks noChangeShapeType="1"/>
              </p:cNvSpPr>
              <p:nvPr/>
            </p:nvSpPr>
            <p:spPr bwMode="auto">
              <a:xfrm>
                <a:off x="4887" y="1342"/>
                <a:ext cx="96" cy="1"/>
              </a:xfrm>
              <a:prstGeom prst="line">
                <a:avLst/>
              </a:prstGeom>
              <a:noFill/>
              <a:ln w="9525">
                <a:solidFill>
                  <a:srgbClr val="000000"/>
                </a:solidFill>
                <a:round/>
                <a:headEnd/>
                <a:tailEnd/>
              </a:ln>
            </p:spPr>
            <p:txBody>
              <a:bodyPr/>
              <a:lstStyle/>
              <a:p>
                <a:endParaRPr lang="en-US"/>
              </a:p>
            </p:txBody>
          </p:sp>
          <p:sp>
            <p:nvSpPr>
              <p:cNvPr id="133" name="Line 50"/>
              <p:cNvSpPr>
                <a:spLocks noChangeShapeType="1"/>
              </p:cNvSpPr>
              <p:nvPr/>
            </p:nvSpPr>
            <p:spPr bwMode="auto">
              <a:xfrm flipV="1">
                <a:off x="4842" y="1342"/>
                <a:ext cx="45" cy="83"/>
              </a:xfrm>
              <a:prstGeom prst="line">
                <a:avLst/>
              </a:prstGeom>
              <a:noFill/>
              <a:ln w="9525">
                <a:solidFill>
                  <a:srgbClr val="000000"/>
                </a:solidFill>
                <a:round/>
                <a:headEnd/>
                <a:tailEnd/>
              </a:ln>
            </p:spPr>
            <p:txBody>
              <a:bodyPr/>
              <a:lstStyle/>
              <a:p>
                <a:endParaRPr lang="en-US"/>
              </a:p>
            </p:txBody>
          </p:sp>
        </p:grpSp>
        <p:sp>
          <p:nvSpPr>
            <p:cNvPr id="41" name="Oval 52"/>
            <p:cNvSpPr>
              <a:spLocks noChangeArrowheads="1"/>
            </p:cNvSpPr>
            <p:nvPr/>
          </p:nvSpPr>
          <p:spPr bwMode="auto">
            <a:xfrm>
              <a:off x="4877" y="1332"/>
              <a:ext cx="26" cy="27"/>
            </a:xfrm>
            <a:prstGeom prst="ellipse">
              <a:avLst/>
            </a:prstGeom>
            <a:solidFill>
              <a:srgbClr val="000099"/>
            </a:solidFill>
            <a:ln w="30163">
              <a:solidFill>
                <a:srgbClr val="FF0000"/>
              </a:solidFill>
              <a:round/>
              <a:headEnd/>
              <a:tailEnd/>
            </a:ln>
          </p:spPr>
          <p:txBody>
            <a:bodyPr/>
            <a:lstStyle/>
            <a:p>
              <a:endParaRPr lang="en-US"/>
            </a:p>
          </p:txBody>
        </p:sp>
        <p:sp>
          <p:nvSpPr>
            <p:cNvPr id="42" name="Oval 53"/>
            <p:cNvSpPr>
              <a:spLocks noChangeArrowheads="1"/>
            </p:cNvSpPr>
            <p:nvPr/>
          </p:nvSpPr>
          <p:spPr bwMode="auto">
            <a:xfrm>
              <a:off x="4806" y="1224"/>
              <a:ext cx="65" cy="58"/>
            </a:xfrm>
            <a:prstGeom prst="ellipse">
              <a:avLst/>
            </a:prstGeom>
            <a:solidFill>
              <a:srgbClr val="000099"/>
            </a:solidFill>
            <a:ln w="30163">
              <a:solidFill>
                <a:srgbClr val="000099"/>
              </a:solidFill>
              <a:round/>
              <a:headEnd/>
              <a:tailEnd/>
            </a:ln>
          </p:spPr>
          <p:txBody>
            <a:bodyPr/>
            <a:lstStyle/>
            <a:p>
              <a:endParaRPr lang="en-US"/>
            </a:p>
          </p:txBody>
        </p:sp>
        <p:sp>
          <p:nvSpPr>
            <p:cNvPr id="43" name="Oval 54"/>
            <p:cNvSpPr>
              <a:spLocks noChangeArrowheads="1"/>
            </p:cNvSpPr>
            <p:nvPr/>
          </p:nvSpPr>
          <p:spPr bwMode="auto">
            <a:xfrm>
              <a:off x="4947" y="1313"/>
              <a:ext cx="65" cy="59"/>
            </a:xfrm>
            <a:prstGeom prst="ellipse">
              <a:avLst/>
            </a:prstGeom>
            <a:solidFill>
              <a:srgbClr val="000099"/>
            </a:solidFill>
            <a:ln w="30163">
              <a:solidFill>
                <a:srgbClr val="000099"/>
              </a:solidFill>
              <a:round/>
              <a:headEnd/>
              <a:tailEnd/>
            </a:ln>
          </p:spPr>
          <p:txBody>
            <a:bodyPr/>
            <a:lstStyle/>
            <a:p>
              <a:endParaRPr lang="en-US"/>
            </a:p>
          </p:txBody>
        </p:sp>
        <p:sp>
          <p:nvSpPr>
            <p:cNvPr id="44" name="Oval 55"/>
            <p:cNvSpPr>
              <a:spLocks noChangeArrowheads="1"/>
            </p:cNvSpPr>
            <p:nvPr/>
          </p:nvSpPr>
          <p:spPr bwMode="auto">
            <a:xfrm>
              <a:off x="4813" y="1402"/>
              <a:ext cx="65" cy="59"/>
            </a:xfrm>
            <a:prstGeom prst="ellipse">
              <a:avLst/>
            </a:prstGeom>
            <a:solidFill>
              <a:srgbClr val="000099"/>
            </a:solidFill>
            <a:ln w="30163">
              <a:solidFill>
                <a:srgbClr val="000099"/>
              </a:solidFill>
              <a:round/>
              <a:headEnd/>
              <a:tailEnd/>
            </a:ln>
          </p:spPr>
          <p:txBody>
            <a:bodyPr/>
            <a:lstStyle/>
            <a:p>
              <a:endParaRPr lang="en-US"/>
            </a:p>
          </p:txBody>
        </p:sp>
        <p:sp>
          <p:nvSpPr>
            <p:cNvPr id="45" name="Oval 56"/>
            <p:cNvSpPr>
              <a:spLocks noChangeArrowheads="1"/>
            </p:cNvSpPr>
            <p:nvPr/>
          </p:nvSpPr>
          <p:spPr bwMode="auto">
            <a:xfrm>
              <a:off x="4698" y="1492"/>
              <a:ext cx="59" cy="65"/>
            </a:xfrm>
            <a:prstGeom prst="ellipse">
              <a:avLst/>
            </a:prstGeom>
            <a:solidFill>
              <a:srgbClr val="000099"/>
            </a:solidFill>
            <a:ln w="30163">
              <a:solidFill>
                <a:srgbClr val="000099"/>
              </a:solidFill>
              <a:round/>
              <a:headEnd/>
              <a:tailEnd/>
            </a:ln>
          </p:spPr>
          <p:txBody>
            <a:bodyPr/>
            <a:lstStyle/>
            <a:p>
              <a:endParaRPr lang="en-US"/>
            </a:p>
          </p:txBody>
        </p:sp>
        <p:sp>
          <p:nvSpPr>
            <p:cNvPr id="46" name="Oval 57"/>
            <p:cNvSpPr>
              <a:spLocks noChangeArrowheads="1"/>
            </p:cNvSpPr>
            <p:nvPr/>
          </p:nvSpPr>
          <p:spPr bwMode="auto">
            <a:xfrm>
              <a:off x="4551" y="1600"/>
              <a:ext cx="59" cy="59"/>
            </a:xfrm>
            <a:prstGeom prst="ellipse">
              <a:avLst/>
            </a:prstGeom>
            <a:solidFill>
              <a:srgbClr val="000099"/>
            </a:solidFill>
            <a:ln w="30163">
              <a:solidFill>
                <a:srgbClr val="000099"/>
              </a:solidFill>
              <a:round/>
              <a:headEnd/>
              <a:tailEnd/>
            </a:ln>
          </p:spPr>
          <p:txBody>
            <a:bodyPr/>
            <a:lstStyle/>
            <a:p>
              <a:endParaRPr lang="en-US"/>
            </a:p>
          </p:txBody>
        </p:sp>
        <p:sp>
          <p:nvSpPr>
            <p:cNvPr id="47" name="Oval 58"/>
            <p:cNvSpPr>
              <a:spLocks noChangeArrowheads="1"/>
            </p:cNvSpPr>
            <p:nvPr/>
          </p:nvSpPr>
          <p:spPr bwMode="auto">
            <a:xfrm>
              <a:off x="4545" y="1409"/>
              <a:ext cx="58" cy="65"/>
            </a:xfrm>
            <a:prstGeom prst="ellipse">
              <a:avLst/>
            </a:prstGeom>
            <a:solidFill>
              <a:srgbClr val="000099"/>
            </a:solidFill>
            <a:ln w="30163">
              <a:solidFill>
                <a:srgbClr val="000099"/>
              </a:solidFill>
              <a:round/>
              <a:headEnd/>
              <a:tailEnd/>
            </a:ln>
          </p:spPr>
          <p:txBody>
            <a:bodyPr/>
            <a:lstStyle/>
            <a:p>
              <a:endParaRPr lang="en-US"/>
            </a:p>
          </p:txBody>
        </p:sp>
        <p:sp>
          <p:nvSpPr>
            <p:cNvPr id="48" name="Oval 59"/>
            <p:cNvSpPr>
              <a:spLocks noChangeArrowheads="1"/>
            </p:cNvSpPr>
            <p:nvPr/>
          </p:nvSpPr>
          <p:spPr bwMode="auto">
            <a:xfrm>
              <a:off x="4404" y="1326"/>
              <a:ext cx="59" cy="58"/>
            </a:xfrm>
            <a:prstGeom prst="ellipse">
              <a:avLst/>
            </a:prstGeom>
            <a:solidFill>
              <a:srgbClr val="000099"/>
            </a:solidFill>
            <a:ln w="30163">
              <a:solidFill>
                <a:srgbClr val="000099"/>
              </a:solidFill>
              <a:round/>
              <a:headEnd/>
              <a:tailEnd/>
            </a:ln>
          </p:spPr>
          <p:txBody>
            <a:bodyPr/>
            <a:lstStyle/>
            <a:p>
              <a:endParaRPr lang="en-US"/>
            </a:p>
          </p:txBody>
        </p:sp>
        <p:sp>
          <p:nvSpPr>
            <p:cNvPr id="49" name="Oval 60"/>
            <p:cNvSpPr>
              <a:spLocks noChangeArrowheads="1"/>
            </p:cNvSpPr>
            <p:nvPr/>
          </p:nvSpPr>
          <p:spPr bwMode="auto">
            <a:xfrm>
              <a:off x="4264" y="1236"/>
              <a:ext cx="65" cy="65"/>
            </a:xfrm>
            <a:prstGeom prst="ellipse">
              <a:avLst/>
            </a:prstGeom>
            <a:solidFill>
              <a:srgbClr val="000099"/>
            </a:solidFill>
            <a:ln w="30163">
              <a:solidFill>
                <a:srgbClr val="000099"/>
              </a:solidFill>
              <a:round/>
              <a:headEnd/>
              <a:tailEnd/>
            </a:ln>
          </p:spPr>
          <p:txBody>
            <a:bodyPr/>
            <a:lstStyle/>
            <a:p>
              <a:endParaRPr lang="en-US"/>
            </a:p>
          </p:txBody>
        </p:sp>
        <p:sp>
          <p:nvSpPr>
            <p:cNvPr id="50" name="Oval 61"/>
            <p:cNvSpPr>
              <a:spLocks noChangeArrowheads="1"/>
            </p:cNvSpPr>
            <p:nvPr/>
          </p:nvSpPr>
          <p:spPr bwMode="auto">
            <a:xfrm>
              <a:off x="4130" y="1153"/>
              <a:ext cx="58" cy="59"/>
            </a:xfrm>
            <a:prstGeom prst="ellipse">
              <a:avLst/>
            </a:prstGeom>
            <a:solidFill>
              <a:srgbClr val="000099"/>
            </a:solidFill>
            <a:ln w="30163">
              <a:solidFill>
                <a:srgbClr val="000099"/>
              </a:solidFill>
              <a:round/>
              <a:headEnd/>
              <a:tailEnd/>
            </a:ln>
          </p:spPr>
          <p:txBody>
            <a:bodyPr/>
            <a:lstStyle/>
            <a:p>
              <a:endParaRPr lang="en-US"/>
            </a:p>
          </p:txBody>
        </p:sp>
        <p:sp>
          <p:nvSpPr>
            <p:cNvPr id="51" name="Oval 62"/>
            <p:cNvSpPr>
              <a:spLocks noChangeArrowheads="1"/>
            </p:cNvSpPr>
            <p:nvPr/>
          </p:nvSpPr>
          <p:spPr bwMode="auto">
            <a:xfrm>
              <a:off x="3989" y="1064"/>
              <a:ext cx="65" cy="65"/>
            </a:xfrm>
            <a:prstGeom prst="ellipse">
              <a:avLst/>
            </a:prstGeom>
            <a:solidFill>
              <a:srgbClr val="000099"/>
            </a:solidFill>
            <a:ln w="30163">
              <a:solidFill>
                <a:srgbClr val="000099"/>
              </a:solidFill>
              <a:round/>
              <a:headEnd/>
              <a:tailEnd/>
            </a:ln>
          </p:spPr>
          <p:txBody>
            <a:bodyPr/>
            <a:lstStyle/>
            <a:p>
              <a:endParaRPr lang="en-US"/>
            </a:p>
          </p:txBody>
        </p:sp>
        <p:sp>
          <p:nvSpPr>
            <p:cNvPr id="52" name="Oval 63"/>
            <p:cNvSpPr>
              <a:spLocks noChangeArrowheads="1"/>
            </p:cNvSpPr>
            <p:nvPr/>
          </p:nvSpPr>
          <p:spPr bwMode="auto">
            <a:xfrm>
              <a:off x="3855" y="981"/>
              <a:ext cx="59" cy="59"/>
            </a:xfrm>
            <a:prstGeom prst="ellipse">
              <a:avLst/>
            </a:prstGeom>
            <a:solidFill>
              <a:srgbClr val="000099"/>
            </a:solidFill>
            <a:ln w="30163">
              <a:solidFill>
                <a:srgbClr val="000099"/>
              </a:solidFill>
              <a:round/>
              <a:headEnd/>
              <a:tailEnd/>
            </a:ln>
          </p:spPr>
          <p:txBody>
            <a:bodyPr/>
            <a:lstStyle/>
            <a:p>
              <a:endParaRPr lang="en-US"/>
            </a:p>
          </p:txBody>
        </p:sp>
        <p:sp>
          <p:nvSpPr>
            <p:cNvPr id="53" name="Oval 64"/>
            <p:cNvSpPr>
              <a:spLocks noChangeArrowheads="1"/>
            </p:cNvSpPr>
            <p:nvPr/>
          </p:nvSpPr>
          <p:spPr bwMode="auto">
            <a:xfrm>
              <a:off x="3977" y="879"/>
              <a:ext cx="65" cy="65"/>
            </a:xfrm>
            <a:prstGeom prst="ellipse">
              <a:avLst/>
            </a:prstGeom>
            <a:solidFill>
              <a:srgbClr val="000099"/>
            </a:solidFill>
            <a:ln w="30163">
              <a:solidFill>
                <a:srgbClr val="000099"/>
              </a:solidFill>
              <a:round/>
              <a:headEnd/>
              <a:tailEnd/>
            </a:ln>
          </p:spPr>
          <p:txBody>
            <a:bodyPr/>
            <a:lstStyle/>
            <a:p>
              <a:endParaRPr lang="en-US"/>
            </a:p>
          </p:txBody>
        </p:sp>
        <p:sp>
          <p:nvSpPr>
            <p:cNvPr id="54" name="Oval 65"/>
            <p:cNvSpPr>
              <a:spLocks noChangeArrowheads="1"/>
            </p:cNvSpPr>
            <p:nvPr/>
          </p:nvSpPr>
          <p:spPr bwMode="auto">
            <a:xfrm>
              <a:off x="3989" y="1249"/>
              <a:ext cx="65" cy="59"/>
            </a:xfrm>
            <a:prstGeom prst="ellipse">
              <a:avLst/>
            </a:prstGeom>
            <a:solidFill>
              <a:srgbClr val="000099"/>
            </a:solidFill>
            <a:ln w="30163">
              <a:solidFill>
                <a:srgbClr val="000099"/>
              </a:solidFill>
              <a:round/>
              <a:headEnd/>
              <a:tailEnd/>
            </a:ln>
          </p:spPr>
          <p:txBody>
            <a:bodyPr/>
            <a:lstStyle/>
            <a:p>
              <a:endParaRPr lang="en-US"/>
            </a:p>
          </p:txBody>
        </p:sp>
        <p:sp>
          <p:nvSpPr>
            <p:cNvPr id="55" name="Oval 66"/>
            <p:cNvSpPr>
              <a:spLocks noChangeArrowheads="1"/>
            </p:cNvSpPr>
            <p:nvPr/>
          </p:nvSpPr>
          <p:spPr bwMode="auto">
            <a:xfrm>
              <a:off x="3855" y="1351"/>
              <a:ext cx="59" cy="59"/>
            </a:xfrm>
            <a:prstGeom prst="ellipse">
              <a:avLst/>
            </a:prstGeom>
            <a:solidFill>
              <a:srgbClr val="000099"/>
            </a:solidFill>
            <a:ln w="30163">
              <a:solidFill>
                <a:srgbClr val="000099"/>
              </a:solidFill>
              <a:round/>
              <a:headEnd/>
              <a:tailEnd/>
            </a:ln>
          </p:spPr>
          <p:txBody>
            <a:bodyPr/>
            <a:lstStyle/>
            <a:p>
              <a:endParaRPr lang="en-US"/>
            </a:p>
          </p:txBody>
        </p:sp>
        <p:sp>
          <p:nvSpPr>
            <p:cNvPr id="56" name="Oval 67"/>
            <p:cNvSpPr>
              <a:spLocks noChangeArrowheads="1"/>
            </p:cNvSpPr>
            <p:nvPr/>
          </p:nvSpPr>
          <p:spPr bwMode="auto">
            <a:xfrm>
              <a:off x="3996" y="1428"/>
              <a:ext cx="58" cy="58"/>
            </a:xfrm>
            <a:prstGeom prst="ellipse">
              <a:avLst/>
            </a:prstGeom>
            <a:solidFill>
              <a:srgbClr val="000099"/>
            </a:solidFill>
            <a:ln w="30163">
              <a:solidFill>
                <a:srgbClr val="000099"/>
              </a:solidFill>
              <a:round/>
              <a:headEnd/>
              <a:tailEnd/>
            </a:ln>
          </p:spPr>
          <p:txBody>
            <a:bodyPr/>
            <a:lstStyle/>
            <a:p>
              <a:endParaRPr lang="en-US"/>
            </a:p>
          </p:txBody>
        </p:sp>
        <p:sp>
          <p:nvSpPr>
            <p:cNvPr id="57" name="Oval 68"/>
            <p:cNvSpPr>
              <a:spLocks noChangeArrowheads="1"/>
            </p:cNvSpPr>
            <p:nvPr/>
          </p:nvSpPr>
          <p:spPr bwMode="auto">
            <a:xfrm>
              <a:off x="4130" y="1517"/>
              <a:ext cx="58" cy="59"/>
            </a:xfrm>
            <a:prstGeom prst="ellipse">
              <a:avLst/>
            </a:prstGeom>
            <a:solidFill>
              <a:srgbClr val="000099"/>
            </a:solidFill>
            <a:ln w="30163">
              <a:solidFill>
                <a:srgbClr val="000099"/>
              </a:solidFill>
              <a:round/>
              <a:headEnd/>
              <a:tailEnd/>
            </a:ln>
          </p:spPr>
          <p:txBody>
            <a:bodyPr/>
            <a:lstStyle/>
            <a:p>
              <a:endParaRPr lang="en-US"/>
            </a:p>
          </p:txBody>
        </p:sp>
        <p:sp>
          <p:nvSpPr>
            <p:cNvPr id="58" name="Oval 69"/>
            <p:cNvSpPr>
              <a:spLocks noChangeArrowheads="1"/>
            </p:cNvSpPr>
            <p:nvPr/>
          </p:nvSpPr>
          <p:spPr bwMode="auto">
            <a:xfrm>
              <a:off x="4283" y="1600"/>
              <a:ext cx="59" cy="59"/>
            </a:xfrm>
            <a:prstGeom prst="ellipse">
              <a:avLst/>
            </a:prstGeom>
            <a:solidFill>
              <a:srgbClr val="000099"/>
            </a:solidFill>
            <a:ln w="30163">
              <a:solidFill>
                <a:srgbClr val="000099"/>
              </a:solidFill>
              <a:round/>
              <a:headEnd/>
              <a:tailEnd/>
            </a:ln>
          </p:spPr>
          <p:txBody>
            <a:bodyPr/>
            <a:lstStyle/>
            <a:p>
              <a:endParaRPr lang="en-US"/>
            </a:p>
          </p:txBody>
        </p:sp>
        <p:sp>
          <p:nvSpPr>
            <p:cNvPr id="59" name="Oval 70"/>
            <p:cNvSpPr>
              <a:spLocks noChangeArrowheads="1"/>
            </p:cNvSpPr>
            <p:nvPr/>
          </p:nvSpPr>
          <p:spPr bwMode="auto">
            <a:xfrm>
              <a:off x="4277" y="1422"/>
              <a:ext cx="58" cy="58"/>
            </a:xfrm>
            <a:prstGeom prst="ellipse">
              <a:avLst/>
            </a:prstGeom>
            <a:solidFill>
              <a:srgbClr val="000099"/>
            </a:solidFill>
            <a:ln w="30163">
              <a:solidFill>
                <a:srgbClr val="000099"/>
              </a:solidFill>
              <a:round/>
              <a:headEnd/>
              <a:tailEnd/>
            </a:ln>
          </p:spPr>
          <p:txBody>
            <a:bodyPr/>
            <a:lstStyle/>
            <a:p>
              <a:endParaRPr lang="en-US"/>
            </a:p>
          </p:txBody>
        </p:sp>
        <p:sp>
          <p:nvSpPr>
            <p:cNvPr id="60" name="Oval 71"/>
            <p:cNvSpPr>
              <a:spLocks noChangeArrowheads="1"/>
            </p:cNvSpPr>
            <p:nvPr/>
          </p:nvSpPr>
          <p:spPr bwMode="auto">
            <a:xfrm>
              <a:off x="4258" y="1051"/>
              <a:ext cx="58" cy="59"/>
            </a:xfrm>
            <a:prstGeom prst="ellipse">
              <a:avLst/>
            </a:prstGeom>
            <a:solidFill>
              <a:srgbClr val="000099"/>
            </a:solidFill>
            <a:ln w="30163">
              <a:solidFill>
                <a:srgbClr val="000099"/>
              </a:solidFill>
              <a:round/>
              <a:headEnd/>
              <a:tailEnd/>
            </a:ln>
          </p:spPr>
          <p:txBody>
            <a:bodyPr/>
            <a:lstStyle/>
            <a:p>
              <a:endParaRPr lang="en-US"/>
            </a:p>
          </p:txBody>
        </p:sp>
        <p:sp>
          <p:nvSpPr>
            <p:cNvPr id="61" name="Oval 72"/>
            <p:cNvSpPr>
              <a:spLocks noChangeArrowheads="1"/>
            </p:cNvSpPr>
            <p:nvPr/>
          </p:nvSpPr>
          <p:spPr bwMode="auto">
            <a:xfrm>
              <a:off x="4538" y="1045"/>
              <a:ext cx="65" cy="58"/>
            </a:xfrm>
            <a:prstGeom prst="ellipse">
              <a:avLst/>
            </a:prstGeom>
            <a:solidFill>
              <a:srgbClr val="000099"/>
            </a:solidFill>
            <a:ln w="30163">
              <a:solidFill>
                <a:srgbClr val="000099"/>
              </a:solidFill>
              <a:round/>
              <a:headEnd/>
              <a:tailEnd/>
            </a:ln>
          </p:spPr>
          <p:txBody>
            <a:bodyPr/>
            <a:lstStyle/>
            <a:p>
              <a:endParaRPr lang="en-US"/>
            </a:p>
          </p:txBody>
        </p:sp>
        <p:sp>
          <p:nvSpPr>
            <p:cNvPr id="62" name="Oval 73"/>
            <p:cNvSpPr>
              <a:spLocks noChangeArrowheads="1"/>
            </p:cNvSpPr>
            <p:nvPr/>
          </p:nvSpPr>
          <p:spPr bwMode="auto">
            <a:xfrm>
              <a:off x="4672" y="770"/>
              <a:ext cx="59" cy="59"/>
            </a:xfrm>
            <a:prstGeom prst="ellipse">
              <a:avLst/>
            </a:prstGeom>
            <a:solidFill>
              <a:srgbClr val="000099"/>
            </a:solidFill>
            <a:ln w="30163">
              <a:solidFill>
                <a:srgbClr val="000099"/>
              </a:solidFill>
              <a:round/>
              <a:headEnd/>
              <a:tailEnd/>
            </a:ln>
          </p:spPr>
          <p:txBody>
            <a:bodyPr/>
            <a:lstStyle/>
            <a:p>
              <a:endParaRPr lang="en-US"/>
            </a:p>
          </p:txBody>
        </p:sp>
        <p:grpSp>
          <p:nvGrpSpPr>
            <p:cNvPr id="63" name="Group 77"/>
            <p:cNvGrpSpPr>
              <a:grpSpLocks/>
            </p:cNvGrpSpPr>
            <p:nvPr/>
          </p:nvGrpSpPr>
          <p:grpSpPr bwMode="auto">
            <a:xfrm>
              <a:off x="4823" y="883"/>
              <a:ext cx="147" cy="178"/>
              <a:chOff x="4823" y="883"/>
              <a:chExt cx="147" cy="178"/>
            </a:xfrm>
          </p:grpSpPr>
          <p:sp>
            <p:nvSpPr>
              <p:cNvPr id="128" name="Line 74"/>
              <p:cNvSpPr>
                <a:spLocks noChangeShapeType="1"/>
              </p:cNvSpPr>
              <p:nvPr/>
            </p:nvSpPr>
            <p:spPr bwMode="auto">
              <a:xfrm>
                <a:off x="4823" y="883"/>
                <a:ext cx="51" cy="95"/>
              </a:xfrm>
              <a:prstGeom prst="line">
                <a:avLst/>
              </a:prstGeom>
              <a:noFill/>
              <a:ln w="9525">
                <a:solidFill>
                  <a:srgbClr val="000000"/>
                </a:solidFill>
                <a:round/>
                <a:headEnd/>
                <a:tailEnd/>
              </a:ln>
            </p:spPr>
            <p:txBody>
              <a:bodyPr/>
              <a:lstStyle/>
              <a:p>
                <a:endParaRPr lang="en-US"/>
              </a:p>
            </p:txBody>
          </p:sp>
          <p:sp>
            <p:nvSpPr>
              <p:cNvPr id="129" name="Line 75"/>
              <p:cNvSpPr>
                <a:spLocks noChangeShapeType="1"/>
              </p:cNvSpPr>
              <p:nvPr/>
            </p:nvSpPr>
            <p:spPr bwMode="auto">
              <a:xfrm flipV="1">
                <a:off x="4880" y="972"/>
                <a:ext cx="90" cy="6"/>
              </a:xfrm>
              <a:prstGeom prst="line">
                <a:avLst/>
              </a:prstGeom>
              <a:noFill/>
              <a:ln w="9525">
                <a:solidFill>
                  <a:srgbClr val="000000"/>
                </a:solidFill>
                <a:round/>
                <a:headEnd/>
                <a:tailEnd/>
              </a:ln>
            </p:spPr>
            <p:txBody>
              <a:bodyPr/>
              <a:lstStyle/>
              <a:p>
                <a:endParaRPr lang="en-US"/>
              </a:p>
            </p:txBody>
          </p:sp>
          <p:sp>
            <p:nvSpPr>
              <p:cNvPr id="130" name="Line 76"/>
              <p:cNvSpPr>
                <a:spLocks noChangeShapeType="1"/>
              </p:cNvSpPr>
              <p:nvPr/>
            </p:nvSpPr>
            <p:spPr bwMode="auto">
              <a:xfrm flipV="1">
                <a:off x="4836" y="978"/>
                <a:ext cx="38" cy="83"/>
              </a:xfrm>
              <a:prstGeom prst="line">
                <a:avLst/>
              </a:prstGeom>
              <a:noFill/>
              <a:ln w="9525">
                <a:solidFill>
                  <a:srgbClr val="000000"/>
                </a:solidFill>
                <a:round/>
                <a:headEnd/>
                <a:tailEnd/>
              </a:ln>
            </p:spPr>
            <p:txBody>
              <a:bodyPr/>
              <a:lstStyle/>
              <a:p>
                <a:endParaRPr lang="en-US"/>
              </a:p>
            </p:txBody>
          </p:sp>
        </p:grpSp>
        <p:grpSp>
          <p:nvGrpSpPr>
            <p:cNvPr id="64" name="Group 81"/>
            <p:cNvGrpSpPr>
              <a:grpSpLocks/>
            </p:cNvGrpSpPr>
            <p:nvPr/>
          </p:nvGrpSpPr>
          <p:grpSpPr bwMode="auto">
            <a:xfrm>
              <a:off x="4555" y="710"/>
              <a:ext cx="147" cy="179"/>
              <a:chOff x="4555" y="710"/>
              <a:chExt cx="147" cy="179"/>
            </a:xfrm>
          </p:grpSpPr>
          <p:sp>
            <p:nvSpPr>
              <p:cNvPr id="125" name="Line 78"/>
              <p:cNvSpPr>
                <a:spLocks noChangeShapeType="1"/>
              </p:cNvSpPr>
              <p:nvPr/>
            </p:nvSpPr>
            <p:spPr bwMode="auto">
              <a:xfrm>
                <a:off x="4555" y="710"/>
                <a:ext cx="51" cy="96"/>
              </a:xfrm>
              <a:prstGeom prst="line">
                <a:avLst/>
              </a:prstGeom>
              <a:noFill/>
              <a:ln w="9525">
                <a:solidFill>
                  <a:srgbClr val="000000"/>
                </a:solidFill>
                <a:round/>
                <a:headEnd/>
                <a:tailEnd/>
              </a:ln>
            </p:spPr>
            <p:txBody>
              <a:bodyPr/>
              <a:lstStyle/>
              <a:p>
                <a:endParaRPr lang="en-US"/>
              </a:p>
            </p:txBody>
          </p:sp>
          <p:sp>
            <p:nvSpPr>
              <p:cNvPr id="126" name="Line 79"/>
              <p:cNvSpPr>
                <a:spLocks noChangeShapeType="1"/>
              </p:cNvSpPr>
              <p:nvPr/>
            </p:nvSpPr>
            <p:spPr bwMode="auto">
              <a:xfrm>
                <a:off x="4606" y="800"/>
                <a:ext cx="96" cy="1"/>
              </a:xfrm>
              <a:prstGeom prst="line">
                <a:avLst/>
              </a:prstGeom>
              <a:noFill/>
              <a:ln w="9525">
                <a:solidFill>
                  <a:srgbClr val="000000"/>
                </a:solidFill>
                <a:round/>
                <a:headEnd/>
                <a:tailEnd/>
              </a:ln>
            </p:spPr>
            <p:txBody>
              <a:bodyPr/>
              <a:lstStyle/>
              <a:p>
                <a:endParaRPr lang="en-US"/>
              </a:p>
            </p:txBody>
          </p:sp>
          <p:sp>
            <p:nvSpPr>
              <p:cNvPr id="127" name="Line 80"/>
              <p:cNvSpPr>
                <a:spLocks noChangeShapeType="1"/>
              </p:cNvSpPr>
              <p:nvPr/>
            </p:nvSpPr>
            <p:spPr bwMode="auto">
              <a:xfrm flipV="1">
                <a:off x="4561" y="806"/>
                <a:ext cx="45" cy="83"/>
              </a:xfrm>
              <a:prstGeom prst="line">
                <a:avLst/>
              </a:prstGeom>
              <a:noFill/>
              <a:ln w="9525">
                <a:solidFill>
                  <a:srgbClr val="000000"/>
                </a:solidFill>
                <a:round/>
                <a:headEnd/>
                <a:tailEnd/>
              </a:ln>
            </p:spPr>
            <p:txBody>
              <a:bodyPr/>
              <a:lstStyle/>
              <a:p>
                <a:endParaRPr lang="en-US"/>
              </a:p>
            </p:txBody>
          </p:sp>
        </p:grpSp>
        <p:grpSp>
          <p:nvGrpSpPr>
            <p:cNvPr id="65" name="Group 85"/>
            <p:cNvGrpSpPr>
              <a:grpSpLocks/>
            </p:cNvGrpSpPr>
            <p:nvPr/>
          </p:nvGrpSpPr>
          <p:grpSpPr bwMode="auto">
            <a:xfrm>
              <a:off x="4274" y="895"/>
              <a:ext cx="140" cy="179"/>
              <a:chOff x="4274" y="895"/>
              <a:chExt cx="140" cy="179"/>
            </a:xfrm>
          </p:grpSpPr>
          <p:sp>
            <p:nvSpPr>
              <p:cNvPr id="120" name="Line 82"/>
              <p:cNvSpPr>
                <a:spLocks noChangeShapeType="1"/>
              </p:cNvSpPr>
              <p:nvPr/>
            </p:nvSpPr>
            <p:spPr bwMode="auto">
              <a:xfrm>
                <a:off x="4274" y="895"/>
                <a:ext cx="51" cy="96"/>
              </a:xfrm>
              <a:prstGeom prst="line">
                <a:avLst/>
              </a:prstGeom>
              <a:noFill/>
              <a:ln w="9525">
                <a:solidFill>
                  <a:srgbClr val="000000"/>
                </a:solidFill>
                <a:round/>
                <a:headEnd/>
                <a:tailEnd/>
              </a:ln>
            </p:spPr>
            <p:txBody>
              <a:bodyPr/>
              <a:lstStyle/>
              <a:p>
                <a:endParaRPr lang="en-US"/>
              </a:p>
            </p:txBody>
          </p:sp>
          <p:sp>
            <p:nvSpPr>
              <p:cNvPr id="123" name="Line 83"/>
              <p:cNvSpPr>
                <a:spLocks noChangeShapeType="1"/>
              </p:cNvSpPr>
              <p:nvPr/>
            </p:nvSpPr>
            <p:spPr bwMode="auto">
              <a:xfrm>
                <a:off x="4325" y="985"/>
                <a:ext cx="89" cy="1"/>
              </a:xfrm>
              <a:prstGeom prst="line">
                <a:avLst/>
              </a:prstGeom>
              <a:noFill/>
              <a:ln w="9525">
                <a:solidFill>
                  <a:srgbClr val="000000"/>
                </a:solidFill>
                <a:round/>
                <a:headEnd/>
                <a:tailEnd/>
              </a:ln>
            </p:spPr>
            <p:txBody>
              <a:bodyPr/>
              <a:lstStyle/>
              <a:p>
                <a:endParaRPr lang="en-US"/>
              </a:p>
            </p:txBody>
          </p:sp>
          <p:sp>
            <p:nvSpPr>
              <p:cNvPr id="124" name="Line 84"/>
              <p:cNvSpPr>
                <a:spLocks noChangeShapeType="1"/>
              </p:cNvSpPr>
              <p:nvPr/>
            </p:nvSpPr>
            <p:spPr bwMode="auto">
              <a:xfrm flipV="1">
                <a:off x="4280" y="991"/>
                <a:ext cx="45" cy="83"/>
              </a:xfrm>
              <a:prstGeom prst="line">
                <a:avLst/>
              </a:prstGeom>
              <a:noFill/>
              <a:ln w="9525">
                <a:solidFill>
                  <a:srgbClr val="000000"/>
                </a:solidFill>
                <a:round/>
                <a:headEnd/>
                <a:tailEnd/>
              </a:ln>
            </p:spPr>
            <p:txBody>
              <a:bodyPr/>
              <a:lstStyle/>
              <a:p>
                <a:endParaRPr lang="en-US"/>
              </a:p>
            </p:txBody>
          </p:sp>
        </p:grpSp>
        <p:grpSp>
          <p:nvGrpSpPr>
            <p:cNvPr id="66" name="Group 89"/>
            <p:cNvGrpSpPr>
              <a:grpSpLocks/>
            </p:cNvGrpSpPr>
            <p:nvPr/>
          </p:nvGrpSpPr>
          <p:grpSpPr bwMode="auto">
            <a:xfrm>
              <a:off x="4006" y="1087"/>
              <a:ext cx="147" cy="172"/>
              <a:chOff x="4006" y="1087"/>
              <a:chExt cx="147" cy="172"/>
            </a:xfrm>
          </p:grpSpPr>
          <p:sp>
            <p:nvSpPr>
              <p:cNvPr id="117" name="Line 86"/>
              <p:cNvSpPr>
                <a:spLocks noChangeShapeType="1"/>
              </p:cNvSpPr>
              <p:nvPr/>
            </p:nvSpPr>
            <p:spPr bwMode="auto">
              <a:xfrm>
                <a:off x="4006" y="1087"/>
                <a:ext cx="51" cy="89"/>
              </a:xfrm>
              <a:prstGeom prst="line">
                <a:avLst/>
              </a:prstGeom>
              <a:noFill/>
              <a:ln w="9525">
                <a:solidFill>
                  <a:srgbClr val="000000"/>
                </a:solidFill>
                <a:round/>
                <a:headEnd/>
                <a:tailEnd/>
              </a:ln>
            </p:spPr>
            <p:txBody>
              <a:bodyPr/>
              <a:lstStyle/>
              <a:p>
                <a:endParaRPr lang="en-US"/>
              </a:p>
            </p:txBody>
          </p:sp>
          <p:sp>
            <p:nvSpPr>
              <p:cNvPr id="118" name="Line 87"/>
              <p:cNvSpPr>
                <a:spLocks noChangeShapeType="1"/>
              </p:cNvSpPr>
              <p:nvPr/>
            </p:nvSpPr>
            <p:spPr bwMode="auto">
              <a:xfrm>
                <a:off x="4063" y="1176"/>
                <a:ext cx="90" cy="1"/>
              </a:xfrm>
              <a:prstGeom prst="line">
                <a:avLst/>
              </a:prstGeom>
              <a:noFill/>
              <a:ln w="9525">
                <a:solidFill>
                  <a:srgbClr val="000000"/>
                </a:solidFill>
                <a:round/>
                <a:headEnd/>
                <a:tailEnd/>
              </a:ln>
            </p:spPr>
            <p:txBody>
              <a:bodyPr/>
              <a:lstStyle/>
              <a:p>
                <a:endParaRPr lang="en-US"/>
              </a:p>
            </p:txBody>
          </p:sp>
          <p:sp>
            <p:nvSpPr>
              <p:cNvPr id="119" name="Line 88"/>
              <p:cNvSpPr>
                <a:spLocks noChangeShapeType="1"/>
              </p:cNvSpPr>
              <p:nvPr/>
            </p:nvSpPr>
            <p:spPr bwMode="auto">
              <a:xfrm flipV="1">
                <a:off x="4012" y="1176"/>
                <a:ext cx="45" cy="83"/>
              </a:xfrm>
              <a:prstGeom prst="line">
                <a:avLst/>
              </a:prstGeom>
              <a:noFill/>
              <a:ln w="9525">
                <a:solidFill>
                  <a:srgbClr val="000000"/>
                </a:solidFill>
                <a:round/>
                <a:headEnd/>
                <a:tailEnd/>
              </a:ln>
            </p:spPr>
            <p:txBody>
              <a:bodyPr/>
              <a:lstStyle/>
              <a:p>
                <a:endParaRPr lang="en-US"/>
              </a:p>
            </p:txBody>
          </p:sp>
        </p:grpSp>
        <p:grpSp>
          <p:nvGrpSpPr>
            <p:cNvPr id="67" name="Group 93"/>
            <p:cNvGrpSpPr>
              <a:grpSpLocks/>
            </p:cNvGrpSpPr>
            <p:nvPr/>
          </p:nvGrpSpPr>
          <p:grpSpPr bwMode="auto">
            <a:xfrm>
              <a:off x="4293" y="1266"/>
              <a:ext cx="141" cy="178"/>
              <a:chOff x="4293" y="1266"/>
              <a:chExt cx="141" cy="178"/>
            </a:xfrm>
          </p:grpSpPr>
          <p:sp>
            <p:nvSpPr>
              <p:cNvPr id="114" name="Line 90"/>
              <p:cNvSpPr>
                <a:spLocks noChangeShapeType="1"/>
              </p:cNvSpPr>
              <p:nvPr/>
            </p:nvSpPr>
            <p:spPr bwMode="auto">
              <a:xfrm>
                <a:off x="4293" y="1266"/>
                <a:ext cx="51" cy="95"/>
              </a:xfrm>
              <a:prstGeom prst="line">
                <a:avLst/>
              </a:prstGeom>
              <a:noFill/>
              <a:ln w="9525">
                <a:solidFill>
                  <a:srgbClr val="000000"/>
                </a:solidFill>
                <a:round/>
                <a:headEnd/>
                <a:tailEnd/>
              </a:ln>
            </p:spPr>
            <p:txBody>
              <a:bodyPr/>
              <a:lstStyle/>
              <a:p>
                <a:endParaRPr lang="en-US"/>
              </a:p>
            </p:txBody>
          </p:sp>
          <p:sp>
            <p:nvSpPr>
              <p:cNvPr id="115" name="Line 91"/>
              <p:cNvSpPr>
                <a:spLocks noChangeShapeType="1"/>
              </p:cNvSpPr>
              <p:nvPr/>
            </p:nvSpPr>
            <p:spPr bwMode="auto">
              <a:xfrm>
                <a:off x="4344" y="1355"/>
                <a:ext cx="90" cy="1"/>
              </a:xfrm>
              <a:prstGeom prst="line">
                <a:avLst/>
              </a:prstGeom>
              <a:noFill/>
              <a:ln w="9525">
                <a:solidFill>
                  <a:srgbClr val="000000"/>
                </a:solidFill>
                <a:round/>
                <a:headEnd/>
                <a:tailEnd/>
              </a:ln>
            </p:spPr>
            <p:txBody>
              <a:bodyPr/>
              <a:lstStyle/>
              <a:p>
                <a:endParaRPr lang="en-US"/>
              </a:p>
            </p:txBody>
          </p:sp>
          <p:sp>
            <p:nvSpPr>
              <p:cNvPr id="116" name="Line 92"/>
              <p:cNvSpPr>
                <a:spLocks noChangeShapeType="1"/>
              </p:cNvSpPr>
              <p:nvPr/>
            </p:nvSpPr>
            <p:spPr bwMode="auto">
              <a:xfrm flipV="1">
                <a:off x="4300" y="1361"/>
                <a:ext cx="44" cy="83"/>
              </a:xfrm>
              <a:prstGeom prst="line">
                <a:avLst/>
              </a:prstGeom>
              <a:noFill/>
              <a:ln w="9525">
                <a:solidFill>
                  <a:srgbClr val="000000"/>
                </a:solidFill>
                <a:round/>
                <a:headEnd/>
                <a:tailEnd/>
              </a:ln>
            </p:spPr>
            <p:txBody>
              <a:bodyPr/>
              <a:lstStyle/>
              <a:p>
                <a:endParaRPr lang="en-US"/>
              </a:p>
            </p:txBody>
          </p:sp>
        </p:grpSp>
        <p:grpSp>
          <p:nvGrpSpPr>
            <p:cNvPr id="68" name="Group 97"/>
            <p:cNvGrpSpPr>
              <a:grpSpLocks/>
            </p:cNvGrpSpPr>
            <p:nvPr/>
          </p:nvGrpSpPr>
          <p:grpSpPr bwMode="auto">
            <a:xfrm>
              <a:off x="4561" y="1438"/>
              <a:ext cx="147" cy="172"/>
              <a:chOff x="4561" y="1438"/>
              <a:chExt cx="147" cy="172"/>
            </a:xfrm>
          </p:grpSpPr>
          <p:sp>
            <p:nvSpPr>
              <p:cNvPr id="111" name="Line 94"/>
              <p:cNvSpPr>
                <a:spLocks noChangeShapeType="1"/>
              </p:cNvSpPr>
              <p:nvPr/>
            </p:nvSpPr>
            <p:spPr bwMode="auto">
              <a:xfrm>
                <a:off x="4561" y="1438"/>
                <a:ext cx="51" cy="89"/>
              </a:xfrm>
              <a:prstGeom prst="line">
                <a:avLst/>
              </a:prstGeom>
              <a:noFill/>
              <a:ln w="9525">
                <a:solidFill>
                  <a:srgbClr val="000000"/>
                </a:solidFill>
                <a:round/>
                <a:headEnd/>
                <a:tailEnd/>
              </a:ln>
            </p:spPr>
            <p:txBody>
              <a:bodyPr/>
              <a:lstStyle/>
              <a:p>
                <a:endParaRPr lang="en-US"/>
              </a:p>
            </p:txBody>
          </p:sp>
          <p:sp>
            <p:nvSpPr>
              <p:cNvPr id="112" name="Line 95"/>
              <p:cNvSpPr>
                <a:spLocks noChangeShapeType="1"/>
              </p:cNvSpPr>
              <p:nvPr/>
            </p:nvSpPr>
            <p:spPr bwMode="auto">
              <a:xfrm>
                <a:off x="4612" y="1527"/>
                <a:ext cx="96" cy="1"/>
              </a:xfrm>
              <a:prstGeom prst="line">
                <a:avLst/>
              </a:prstGeom>
              <a:noFill/>
              <a:ln w="9525">
                <a:solidFill>
                  <a:srgbClr val="000000"/>
                </a:solidFill>
                <a:round/>
                <a:headEnd/>
                <a:tailEnd/>
              </a:ln>
            </p:spPr>
            <p:txBody>
              <a:bodyPr/>
              <a:lstStyle/>
              <a:p>
                <a:endParaRPr lang="en-US"/>
              </a:p>
            </p:txBody>
          </p:sp>
          <p:sp>
            <p:nvSpPr>
              <p:cNvPr id="113" name="Line 96"/>
              <p:cNvSpPr>
                <a:spLocks noChangeShapeType="1"/>
              </p:cNvSpPr>
              <p:nvPr/>
            </p:nvSpPr>
            <p:spPr bwMode="auto">
              <a:xfrm flipV="1">
                <a:off x="4568" y="1527"/>
                <a:ext cx="44" cy="83"/>
              </a:xfrm>
              <a:prstGeom prst="line">
                <a:avLst/>
              </a:prstGeom>
              <a:noFill/>
              <a:ln w="9525">
                <a:solidFill>
                  <a:srgbClr val="000000"/>
                </a:solidFill>
                <a:round/>
                <a:headEnd/>
                <a:tailEnd/>
              </a:ln>
            </p:spPr>
            <p:txBody>
              <a:bodyPr/>
              <a:lstStyle/>
              <a:p>
                <a:endParaRPr lang="en-US"/>
              </a:p>
            </p:txBody>
          </p:sp>
        </p:grpSp>
        <p:grpSp>
          <p:nvGrpSpPr>
            <p:cNvPr id="69" name="Group 101"/>
            <p:cNvGrpSpPr>
              <a:grpSpLocks/>
            </p:cNvGrpSpPr>
            <p:nvPr/>
          </p:nvGrpSpPr>
          <p:grpSpPr bwMode="auto">
            <a:xfrm>
              <a:off x="4561" y="1074"/>
              <a:ext cx="141" cy="179"/>
              <a:chOff x="4561" y="1074"/>
              <a:chExt cx="141" cy="179"/>
            </a:xfrm>
          </p:grpSpPr>
          <p:sp>
            <p:nvSpPr>
              <p:cNvPr id="108" name="Line 98"/>
              <p:cNvSpPr>
                <a:spLocks noChangeShapeType="1"/>
              </p:cNvSpPr>
              <p:nvPr/>
            </p:nvSpPr>
            <p:spPr bwMode="auto">
              <a:xfrm>
                <a:off x="4561" y="1074"/>
                <a:ext cx="51" cy="90"/>
              </a:xfrm>
              <a:prstGeom prst="line">
                <a:avLst/>
              </a:prstGeom>
              <a:noFill/>
              <a:ln w="9525">
                <a:solidFill>
                  <a:srgbClr val="000000"/>
                </a:solidFill>
                <a:round/>
                <a:headEnd/>
                <a:tailEnd/>
              </a:ln>
            </p:spPr>
            <p:txBody>
              <a:bodyPr/>
              <a:lstStyle/>
              <a:p>
                <a:endParaRPr lang="en-US"/>
              </a:p>
            </p:txBody>
          </p:sp>
          <p:sp>
            <p:nvSpPr>
              <p:cNvPr id="109" name="Line 99"/>
              <p:cNvSpPr>
                <a:spLocks noChangeShapeType="1"/>
              </p:cNvSpPr>
              <p:nvPr/>
            </p:nvSpPr>
            <p:spPr bwMode="auto">
              <a:xfrm>
                <a:off x="4612" y="1164"/>
                <a:ext cx="90" cy="1"/>
              </a:xfrm>
              <a:prstGeom prst="line">
                <a:avLst/>
              </a:prstGeom>
              <a:noFill/>
              <a:ln w="9525">
                <a:solidFill>
                  <a:srgbClr val="000000"/>
                </a:solidFill>
                <a:round/>
                <a:headEnd/>
                <a:tailEnd/>
              </a:ln>
            </p:spPr>
            <p:txBody>
              <a:bodyPr/>
              <a:lstStyle/>
              <a:p>
                <a:endParaRPr lang="en-US"/>
              </a:p>
            </p:txBody>
          </p:sp>
          <p:sp>
            <p:nvSpPr>
              <p:cNvPr id="110" name="Line 100"/>
              <p:cNvSpPr>
                <a:spLocks noChangeShapeType="1"/>
              </p:cNvSpPr>
              <p:nvPr/>
            </p:nvSpPr>
            <p:spPr bwMode="auto">
              <a:xfrm flipV="1">
                <a:off x="4568" y="1164"/>
                <a:ext cx="44" cy="89"/>
              </a:xfrm>
              <a:prstGeom prst="line">
                <a:avLst/>
              </a:prstGeom>
              <a:noFill/>
              <a:ln w="9525">
                <a:solidFill>
                  <a:srgbClr val="000000"/>
                </a:solidFill>
                <a:round/>
                <a:headEnd/>
                <a:tailEnd/>
              </a:ln>
            </p:spPr>
            <p:txBody>
              <a:bodyPr/>
              <a:lstStyle/>
              <a:p>
                <a:endParaRPr lang="en-US"/>
              </a:p>
            </p:txBody>
          </p:sp>
        </p:grpSp>
        <p:sp>
          <p:nvSpPr>
            <p:cNvPr id="70" name="Line 102"/>
            <p:cNvSpPr>
              <a:spLocks noChangeShapeType="1"/>
            </p:cNvSpPr>
            <p:nvPr/>
          </p:nvSpPr>
          <p:spPr bwMode="auto">
            <a:xfrm>
              <a:off x="4012" y="1444"/>
              <a:ext cx="51" cy="90"/>
            </a:xfrm>
            <a:prstGeom prst="line">
              <a:avLst/>
            </a:prstGeom>
            <a:noFill/>
            <a:ln w="9525">
              <a:solidFill>
                <a:srgbClr val="000000"/>
              </a:solidFill>
              <a:round/>
              <a:headEnd/>
              <a:tailEnd/>
            </a:ln>
          </p:spPr>
          <p:txBody>
            <a:bodyPr/>
            <a:lstStyle/>
            <a:p>
              <a:endParaRPr lang="en-US"/>
            </a:p>
          </p:txBody>
        </p:sp>
        <p:sp>
          <p:nvSpPr>
            <p:cNvPr id="71" name="Line 103"/>
            <p:cNvSpPr>
              <a:spLocks noChangeShapeType="1"/>
            </p:cNvSpPr>
            <p:nvPr/>
          </p:nvSpPr>
          <p:spPr bwMode="auto">
            <a:xfrm>
              <a:off x="4070" y="1534"/>
              <a:ext cx="89" cy="1"/>
            </a:xfrm>
            <a:prstGeom prst="line">
              <a:avLst/>
            </a:prstGeom>
            <a:noFill/>
            <a:ln w="9525">
              <a:solidFill>
                <a:srgbClr val="000000"/>
              </a:solidFill>
              <a:round/>
              <a:headEnd/>
              <a:tailEnd/>
            </a:ln>
          </p:spPr>
          <p:txBody>
            <a:bodyPr/>
            <a:lstStyle/>
            <a:p>
              <a:endParaRPr lang="en-US"/>
            </a:p>
          </p:txBody>
        </p:sp>
        <p:grpSp>
          <p:nvGrpSpPr>
            <p:cNvPr id="72" name="Group 107"/>
            <p:cNvGrpSpPr>
              <a:grpSpLocks/>
            </p:cNvGrpSpPr>
            <p:nvPr/>
          </p:nvGrpSpPr>
          <p:grpSpPr bwMode="auto">
            <a:xfrm>
              <a:off x="3872" y="1278"/>
              <a:ext cx="147" cy="173"/>
              <a:chOff x="3872" y="1278"/>
              <a:chExt cx="147" cy="173"/>
            </a:xfrm>
          </p:grpSpPr>
          <p:sp>
            <p:nvSpPr>
              <p:cNvPr id="105" name="Line 104"/>
              <p:cNvSpPr>
                <a:spLocks noChangeShapeType="1"/>
              </p:cNvSpPr>
              <p:nvPr/>
            </p:nvSpPr>
            <p:spPr bwMode="auto">
              <a:xfrm flipV="1">
                <a:off x="3968" y="1278"/>
                <a:ext cx="51" cy="90"/>
              </a:xfrm>
              <a:prstGeom prst="line">
                <a:avLst/>
              </a:prstGeom>
              <a:noFill/>
              <a:ln w="9525">
                <a:solidFill>
                  <a:srgbClr val="000000"/>
                </a:solidFill>
                <a:round/>
                <a:headEnd/>
                <a:tailEnd/>
              </a:ln>
            </p:spPr>
            <p:txBody>
              <a:bodyPr/>
              <a:lstStyle/>
              <a:p>
                <a:endParaRPr lang="en-US"/>
              </a:p>
            </p:txBody>
          </p:sp>
          <p:sp>
            <p:nvSpPr>
              <p:cNvPr id="106" name="Line 105"/>
              <p:cNvSpPr>
                <a:spLocks noChangeShapeType="1"/>
              </p:cNvSpPr>
              <p:nvPr/>
            </p:nvSpPr>
            <p:spPr bwMode="auto">
              <a:xfrm>
                <a:off x="3872" y="1361"/>
                <a:ext cx="89" cy="7"/>
              </a:xfrm>
              <a:prstGeom prst="line">
                <a:avLst/>
              </a:prstGeom>
              <a:noFill/>
              <a:ln w="9525">
                <a:solidFill>
                  <a:srgbClr val="000000"/>
                </a:solidFill>
                <a:round/>
                <a:headEnd/>
                <a:tailEnd/>
              </a:ln>
            </p:spPr>
            <p:txBody>
              <a:bodyPr/>
              <a:lstStyle/>
              <a:p>
                <a:endParaRPr lang="en-US"/>
              </a:p>
            </p:txBody>
          </p:sp>
          <p:sp>
            <p:nvSpPr>
              <p:cNvPr id="107" name="Line 106"/>
              <p:cNvSpPr>
                <a:spLocks noChangeShapeType="1"/>
              </p:cNvSpPr>
              <p:nvPr/>
            </p:nvSpPr>
            <p:spPr bwMode="auto">
              <a:xfrm>
                <a:off x="3968" y="1368"/>
                <a:ext cx="44" cy="83"/>
              </a:xfrm>
              <a:prstGeom prst="line">
                <a:avLst/>
              </a:prstGeom>
              <a:noFill/>
              <a:ln w="9525">
                <a:solidFill>
                  <a:srgbClr val="000000"/>
                </a:solidFill>
                <a:round/>
                <a:headEnd/>
                <a:tailEnd/>
              </a:ln>
            </p:spPr>
            <p:txBody>
              <a:bodyPr/>
              <a:lstStyle/>
              <a:p>
                <a:endParaRPr lang="en-US"/>
              </a:p>
            </p:txBody>
          </p:sp>
        </p:grpSp>
        <p:grpSp>
          <p:nvGrpSpPr>
            <p:cNvPr id="73" name="Group 111"/>
            <p:cNvGrpSpPr>
              <a:grpSpLocks/>
            </p:cNvGrpSpPr>
            <p:nvPr/>
          </p:nvGrpSpPr>
          <p:grpSpPr bwMode="auto">
            <a:xfrm>
              <a:off x="4153" y="1444"/>
              <a:ext cx="147" cy="179"/>
              <a:chOff x="4153" y="1444"/>
              <a:chExt cx="147" cy="179"/>
            </a:xfrm>
          </p:grpSpPr>
          <p:sp>
            <p:nvSpPr>
              <p:cNvPr id="102" name="Line 108"/>
              <p:cNvSpPr>
                <a:spLocks noChangeShapeType="1"/>
              </p:cNvSpPr>
              <p:nvPr/>
            </p:nvSpPr>
            <p:spPr bwMode="auto">
              <a:xfrm flipV="1">
                <a:off x="4249" y="1444"/>
                <a:ext cx="51" cy="96"/>
              </a:xfrm>
              <a:prstGeom prst="line">
                <a:avLst/>
              </a:prstGeom>
              <a:noFill/>
              <a:ln w="9525">
                <a:solidFill>
                  <a:srgbClr val="000000"/>
                </a:solidFill>
                <a:round/>
                <a:headEnd/>
                <a:tailEnd/>
              </a:ln>
            </p:spPr>
            <p:txBody>
              <a:bodyPr/>
              <a:lstStyle/>
              <a:p>
                <a:endParaRPr lang="en-US"/>
              </a:p>
            </p:txBody>
          </p:sp>
          <p:sp>
            <p:nvSpPr>
              <p:cNvPr id="103" name="Line 109"/>
              <p:cNvSpPr>
                <a:spLocks noChangeShapeType="1"/>
              </p:cNvSpPr>
              <p:nvPr/>
            </p:nvSpPr>
            <p:spPr bwMode="auto">
              <a:xfrm>
                <a:off x="4153" y="1534"/>
                <a:ext cx="96" cy="1"/>
              </a:xfrm>
              <a:prstGeom prst="line">
                <a:avLst/>
              </a:prstGeom>
              <a:noFill/>
              <a:ln w="9525">
                <a:solidFill>
                  <a:srgbClr val="000000"/>
                </a:solidFill>
                <a:round/>
                <a:headEnd/>
                <a:tailEnd/>
              </a:ln>
            </p:spPr>
            <p:txBody>
              <a:bodyPr/>
              <a:lstStyle/>
              <a:p>
                <a:endParaRPr lang="en-US"/>
              </a:p>
            </p:txBody>
          </p:sp>
          <p:sp>
            <p:nvSpPr>
              <p:cNvPr id="104" name="Line 110"/>
              <p:cNvSpPr>
                <a:spLocks noChangeShapeType="1"/>
              </p:cNvSpPr>
              <p:nvPr/>
            </p:nvSpPr>
            <p:spPr bwMode="auto">
              <a:xfrm>
                <a:off x="4249" y="1540"/>
                <a:ext cx="44" cy="83"/>
              </a:xfrm>
              <a:prstGeom prst="line">
                <a:avLst/>
              </a:prstGeom>
              <a:noFill/>
              <a:ln w="9525">
                <a:solidFill>
                  <a:srgbClr val="000000"/>
                </a:solidFill>
                <a:round/>
                <a:headEnd/>
                <a:tailEnd/>
              </a:ln>
            </p:spPr>
            <p:txBody>
              <a:bodyPr/>
              <a:lstStyle/>
              <a:p>
                <a:endParaRPr lang="en-US"/>
              </a:p>
            </p:txBody>
          </p:sp>
        </p:grpSp>
        <p:grpSp>
          <p:nvGrpSpPr>
            <p:cNvPr id="74" name="Group 115"/>
            <p:cNvGrpSpPr>
              <a:grpSpLocks/>
            </p:cNvGrpSpPr>
            <p:nvPr/>
          </p:nvGrpSpPr>
          <p:grpSpPr bwMode="auto">
            <a:xfrm>
              <a:off x="4427" y="1266"/>
              <a:ext cx="147" cy="172"/>
              <a:chOff x="4427" y="1266"/>
              <a:chExt cx="147" cy="172"/>
            </a:xfrm>
          </p:grpSpPr>
          <p:sp>
            <p:nvSpPr>
              <p:cNvPr id="99" name="Line 112"/>
              <p:cNvSpPr>
                <a:spLocks noChangeShapeType="1"/>
              </p:cNvSpPr>
              <p:nvPr/>
            </p:nvSpPr>
            <p:spPr bwMode="auto">
              <a:xfrm flipV="1">
                <a:off x="4523" y="1266"/>
                <a:ext cx="51" cy="89"/>
              </a:xfrm>
              <a:prstGeom prst="line">
                <a:avLst/>
              </a:prstGeom>
              <a:noFill/>
              <a:ln w="9525">
                <a:solidFill>
                  <a:srgbClr val="000000"/>
                </a:solidFill>
                <a:round/>
                <a:headEnd/>
                <a:tailEnd/>
              </a:ln>
            </p:spPr>
            <p:txBody>
              <a:bodyPr/>
              <a:lstStyle/>
              <a:p>
                <a:endParaRPr lang="en-US"/>
              </a:p>
            </p:txBody>
          </p:sp>
          <p:sp>
            <p:nvSpPr>
              <p:cNvPr id="100" name="Line 113"/>
              <p:cNvSpPr>
                <a:spLocks noChangeShapeType="1"/>
              </p:cNvSpPr>
              <p:nvPr/>
            </p:nvSpPr>
            <p:spPr bwMode="auto">
              <a:xfrm>
                <a:off x="4427" y="1349"/>
                <a:ext cx="90" cy="6"/>
              </a:xfrm>
              <a:prstGeom prst="line">
                <a:avLst/>
              </a:prstGeom>
              <a:noFill/>
              <a:ln w="9525">
                <a:solidFill>
                  <a:srgbClr val="000000"/>
                </a:solidFill>
                <a:round/>
                <a:headEnd/>
                <a:tailEnd/>
              </a:ln>
            </p:spPr>
            <p:txBody>
              <a:bodyPr/>
              <a:lstStyle/>
              <a:p>
                <a:endParaRPr lang="en-US"/>
              </a:p>
            </p:txBody>
          </p:sp>
          <p:sp>
            <p:nvSpPr>
              <p:cNvPr id="101" name="Line 114"/>
              <p:cNvSpPr>
                <a:spLocks noChangeShapeType="1"/>
              </p:cNvSpPr>
              <p:nvPr/>
            </p:nvSpPr>
            <p:spPr bwMode="auto">
              <a:xfrm>
                <a:off x="4523" y="1355"/>
                <a:ext cx="38" cy="83"/>
              </a:xfrm>
              <a:prstGeom prst="line">
                <a:avLst/>
              </a:prstGeom>
              <a:noFill/>
              <a:ln w="9525">
                <a:solidFill>
                  <a:srgbClr val="000000"/>
                </a:solidFill>
                <a:round/>
                <a:headEnd/>
                <a:tailEnd/>
              </a:ln>
            </p:spPr>
            <p:txBody>
              <a:bodyPr/>
              <a:lstStyle/>
              <a:p>
                <a:endParaRPr lang="en-US"/>
              </a:p>
            </p:txBody>
          </p:sp>
        </p:grpSp>
        <p:grpSp>
          <p:nvGrpSpPr>
            <p:cNvPr id="75" name="Group 119"/>
            <p:cNvGrpSpPr>
              <a:grpSpLocks/>
            </p:cNvGrpSpPr>
            <p:nvPr/>
          </p:nvGrpSpPr>
          <p:grpSpPr bwMode="auto">
            <a:xfrm>
              <a:off x="4702" y="1081"/>
              <a:ext cx="147" cy="178"/>
              <a:chOff x="4702" y="1081"/>
              <a:chExt cx="147" cy="178"/>
            </a:xfrm>
          </p:grpSpPr>
          <p:sp>
            <p:nvSpPr>
              <p:cNvPr id="96" name="Line 116"/>
              <p:cNvSpPr>
                <a:spLocks noChangeShapeType="1"/>
              </p:cNvSpPr>
              <p:nvPr/>
            </p:nvSpPr>
            <p:spPr bwMode="auto">
              <a:xfrm flipV="1">
                <a:off x="4791" y="1081"/>
                <a:ext cx="58" cy="95"/>
              </a:xfrm>
              <a:prstGeom prst="line">
                <a:avLst/>
              </a:prstGeom>
              <a:noFill/>
              <a:ln w="9525">
                <a:solidFill>
                  <a:srgbClr val="000000"/>
                </a:solidFill>
                <a:round/>
                <a:headEnd/>
                <a:tailEnd/>
              </a:ln>
            </p:spPr>
            <p:txBody>
              <a:bodyPr/>
              <a:lstStyle/>
              <a:p>
                <a:endParaRPr lang="en-US"/>
              </a:p>
            </p:txBody>
          </p:sp>
          <p:sp>
            <p:nvSpPr>
              <p:cNvPr id="97" name="Line 117"/>
              <p:cNvSpPr>
                <a:spLocks noChangeShapeType="1"/>
              </p:cNvSpPr>
              <p:nvPr/>
            </p:nvSpPr>
            <p:spPr bwMode="auto">
              <a:xfrm>
                <a:off x="4702" y="1170"/>
                <a:ext cx="89" cy="1"/>
              </a:xfrm>
              <a:prstGeom prst="line">
                <a:avLst/>
              </a:prstGeom>
              <a:noFill/>
              <a:ln w="9525">
                <a:solidFill>
                  <a:srgbClr val="000000"/>
                </a:solidFill>
                <a:round/>
                <a:headEnd/>
                <a:tailEnd/>
              </a:ln>
            </p:spPr>
            <p:txBody>
              <a:bodyPr/>
              <a:lstStyle/>
              <a:p>
                <a:endParaRPr lang="en-US"/>
              </a:p>
            </p:txBody>
          </p:sp>
          <p:sp>
            <p:nvSpPr>
              <p:cNvPr id="98" name="Line 118"/>
              <p:cNvSpPr>
                <a:spLocks noChangeShapeType="1"/>
              </p:cNvSpPr>
              <p:nvPr/>
            </p:nvSpPr>
            <p:spPr bwMode="auto">
              <a:xfrm>
                <a:off x="4791" y="1176"/>
                <a:ext cx="45" cy="83"/>
              </a:xfrm>
              <a:prstGeom prst="line">
                <a:avLst/>
              </a:prstGeom>
              <a:noFill/>
              <a:ln w="9525">
                <a:solidFill>
                  <a:srgbClr val="000000"/>
                </a:solidFill>
                <a:round/>
                <a:headEnd/>
                <a:tailEnd/>
              </a:ln>
            </p:spPr>
            <p:txBody>
              <a:bodyPr/>
              <a:lstStyle/>
              <a:p>
                <a:endParaRPr lang="en-US"/>
              </a:p>
            </p:txBody>
          </p:sp>
        </p:grpSp>
        <p:grpSp>
          <p:nvGrpSpPr>
            <p:cNvPr id="76" name="Group 123"/>
            <p:cNvGrpSpPr>
              <a:grpSpLocks/>
            </p:cNvGrpSpPr>
            <p:nvPr/>
          </p:nvGrpSpPr>
          <p:grpSpPr bwMode="auto">
            <a:xfrm>
              <a:off x="4146" y="1081"/>
              <a:ext cx="147" cy="178"/>
              <a:chOff x="4146" y="1081"/>
              <a:chExt cx="147" cy="178"/>
            </a:xfrm>
          </p:grpSpPr>
          <p:sp>
            <p:nvSpPr>
              <p:cNvPr id="93" name="Line 120"/>
              <p:cNvSpPr>
                <a:spLocks noChangeShapeType="1"/>
              </p:cNvSpPr>
              <p:nvPr/>
            </p:nvSpPr>
            <p:spPr bwMode="auto">
              <a:xfrm flipV="1">
                <a:off x="4242" y="1081"/>
                <a:ext cx="51" cy="95"/>
              </a:xfrm>
              <a:prstGeom prst="line">
                <a:avLst/>
              </a:prstGeom>
              <a:noFill/>
              <a:ln w="9525">
                <a:solidFill>
                  <a:srgbClr val="000000"/>
                </a:solidFill>
                <a:round/>
                <a:headEnd/>
                <a:tailEnd/>
              </a:ln>
            </p:spPr>
            <p:txBody>
              <a:bodyPr/>
              <a:lstStyle/>
              <a:p>
                <a:endParaRPr lang="en-US"/>
              </a:p>
            </p:txBody>
          </p:sp>
          <p:sp>
            <p:nvSpPr>
              <p:cNvPr id="94" name="Line 121"/>
              <p:cNvSpPr>
                <a:spLocks noChangeShapeType="1"/>
              </p:cNvSpPr>
              <p:nvPr/>
            </p:nvSpPr>
            <p:spPr bwMode="auto">
              <a:xfrm>
                <a:off x="4146" y="1170"/>
                <a:ext cx="90" cy="1"/>
              </a:xfrm>
              <a:prstGeom prst="line">
                <a:avLst/>
              </a:prstGeom>
              <a:noFill/>
              <a:ln w="9525">
                <a:solidFill>
                  <a:srgbClr val="000000"/>
                </a:solidFill>
                <a:round/>
                <a:headEnd/>
                <a:tailEnd/>
              </a:ln>
            </p:spPr>
            <p:txBody>
              <a:bodyPr/>
              <a:lstStyle/>
              <a:p>
                <a:endParaRPr lang="en-US"/>
              </a:p>
            </p:txBody>
          </p:sp>
          <p:sp>
            <p:nvSpPr>
              <p:cNvPr id="95" name="Line 122"/>
              <p:cNvSpPr>
                <a:spLocks noChangeShapeType="1"/>
              </p:cNvSpPr>
              <p:nvPr/>
            </p:nvSpPr>
            <p:spPr bwMode="auto">
              <a:xfrm>
                <a:off x="4242" y="1176"/>
                <a:ext cx="45" cy="83"/>
              </a:xfrm>
              <a:prstGeom prst="line">
                <a:avLst/>
              </a:prstGeom>
              <a:noFill/>
              <a:ln w="9525">
                <a:solidFill>
                  <a:srgbClr val="000000"/>
                </a:solidFill>
                <a:round/>
                <a:headEnd/>
                <a:tailEnd/>
              </a:ln>
            </p:spPr>
            <p:txBody>
              <a:bodyPr/>
              <a:lstStyle/>
              <a:p>
                <a:endParaRPr lang="en-US"/>
              </a:p>
            </p:txBody>
          </p:sp>
        </p:grpSp>
        <p:grpSp>
          <p:nvGrpSpPr>
            <p:cNvPr id="77" name="Group 127"/>
            <p:cNvGrpSpPr>
              <a:grpSpLocks/>
            </p:cNvGrpSpPr>
            <p:nvPr/>
          </p:nvGrpSpPr>
          <p:grpSpPr bwMode="auto">
            <a:xfrm>
              <a:off x="3872" y="908"/>
              <a:ext cx="140" cy="179"/>
              <a:chOff x="3872" y="908"/>
              <a:chExt cx="140" cy="179"/>
            </a:xfrm>
          </p:grpSpPr>
          <p:sp>
            <p:nvSpPr>
              <p:cNvPr id="90" name="Line 124"/>
              <p:cNvSpPr>
                <a:spLocks noChangeShapeType="1"/>
              </p:cNvSpPr>
              <p:nvPr/>
            </p:nvSpPr>
            <p:spPr bwMode="auto">
              <a:xfrm flipV="1">
                <a:off x="3961" y="908"/>
                <a:ext cx="51" cy="96"/>
              </a:xfrm>
              <a:prstGeom prst="line">
                <a:avLst/>
              </a:prstGeom>
              <a:noFill/>
              <a:ln w="9525">
                <a:solidFill>
                  <a:srgbClr val="000000"/>
                </a:solidFill>
                <a:round/>
                <a:headEnd/>
                <a:tailEnd/>
              </a:ln>
            </p:spPr>
            <p:txBody>
              <a:bodyPr/>
              <a:lstStyle/>
              <a:p>
                <a:endParaRPr lang="en-US"/>
              </a:p>
            </p:txBody>
          </p:sp>
          <p:sp>
            <p:nvSpPr>
              <p:cNvPr id="91" name="Line 125"/>
              <p:cNvSpPr>
                <a:spLocks noChangeShapeType="1"/>
              </p:cNvSpPr>
              <p:nvPr/>
            </p:nvSpPr>
            <p:spPr bwMode="auto">
              <a:xfrm>
                <a:off x="3872" y="998"/>
                <a:ext cx="89" cy="1"/>
              </a:xfrm>
              <a:prstGeom prst="line">
                <a:avLst/>
              </a:prstGeom>
              <a:noFill/>
              <a:ln w="9525">
                <a:solidFill>
                  <a:srgbClr val="000000"/>
                </a:solidFill>
                <a:round/>
                <a:headEnd/>
                <a:tailEnd/>
              </a:ln>
            </p:spPr>
            <p:txBody>
              <a:bodyPr/>
              <a:lstStyle/>
              <a:p>
                <a:endParaRPr lang="en-US"/>
              </a:p>
            </p:txBody>
          </p:sp>
          <p:sp>
            <p:nvSpPr>
              <p:cNvPr id="92" name="Line 126"/>
              <p:cNvSpPr>
                <a:spLocks noChangeShapeType="1"/>
              </p:cNvSpPr>
              <p:nvPr/>
            </p:nvSpPr>
            <p:spPr bwMode="auto">
              <a:xfrm>
                <a:off x="3961" y="1004"/>
                <a:ext cx="45" cy="83"/>
              </a:xfrm>
              <a:prstGeom prst="line">
                <a:avLst/>
              </a:prstGeom>
              <a:noFill/>
              <a:ln w="9525">
                <a:solidFill>
                  <a:srgbClr val="000000"/>
                </a:solidFill>
                <a:round/>
                <a:headEnd/>
                <a:tailEnd/>
              </a:ln>
            </p:spPr>
            <p:txBody>
              <a:bodyPr/>
              <a:lstStyle/>
              <a:p>
                <a:endParaRPr lang="en-US"/>
              </a:p>
            </p:txBody>
          </p:sp>
        </p:grpSp>
        <p:grpSp>
          <p:nvGrpSpPr>
            <p:cNvPr id="78" name="Group 131"/>
            <p:cNvGrpSpPr>
              <a:grpSpLocks/>
            </p:cNvGrpSpPr>
            <p:nvPr/>
          </p:nvGrpSpPr>
          <p:grpSpPr bwMode="auto">
            <a:xfrm>
              <a:off x="4146" y="717"/>
              <a:ext cx="141" cy="178"/>
              <a:chOff x="4146" y="717"/>
              <a:chExt cx="141" cy="178"/>
            </a:xfrm>
          </p:grpSpPr>
          <p:sp>
            <p:nvSpPr>
              <p:cNvPr id="87" name="Line 128"/>
              <p:cNvSpPr>
                <a:spLocks noChangeShapeType="1"/>
              </p:cNvSpPr>
              <p:nvPr/>
            </p:nvSpPr>
            <p:spPr bwMode="auto">
              <a:xfrm flipV="1">
                <a:off x="4236" y="717"/>
                <a:ext cx="51" cy="95"/>
              </a:xfrm>
              <a:prstGeom prst="line">
                <a:avLst/>
              </a:prstGeom>
              <a:noFill/>
              <a:ln w="9525">
                <a:solidFill>
                  <a:srgbClr val="000000"/>
                </a:solidFill>
                <a:round/>
                <a:headEnd/>
                <a:tailEnd/>
              </a:ln>
            </p:spPr>
            <p:txBody>
              <a:bodyPr/>
              <a:lstStyle/>
              <a:p>
                <a:endParaRPr lang="en-US"/>
              </a:p>
            </p:txBody>
          </p:sp>
          <p:sp>
            <p:nvSpPr>
              <p:cNvPr id="88" name="Line 129"/>
              <p:cNvSpPr>
                <a:spLocks noChangeShapeType="1"/>
              </p:cNvSpPr>
              <p:nvPr/>
            </p:nvSpPr>
            <p:spPr bwMode="auto">
              <a:xfrm>
                <a:off x="4146" y="806"/>
                <a:ext cx="90" cy="1"/>
              </a:xfrm>
              <a:prstGeom prst="line">
                <a:avLst/>
              </a:prstGeom>
              <a:noFill/>
              <a:ln w="9525">
                <a:solidFill>
                  <a:srgbClr val="000000"/>
                </a:solidFill>
                <a:round/>
                <a:headEnd/>
                <a:tailEnd/>
              </a:ln>
            </p:spPr>
            <p:txBody>
              <a:bodyPr/>
              <a:lstStyle/>
              <a:p>
                <a:endParaRPr lang="en-US"/>
              </a:p>
            </p:txBody>
          </p:sp>
          <p:sp>
            <p:nvSpPr>
              <p:cNvPr id="89" name="Line 130"/>
              <p:cNvSpPr>
                <a:spLocks noChangeShapeType="1"/>
              </p:cNvSpPr>
              <p:nvPr/>
            </p:nvSpPr>
            <p:spPr bwMode="auto">
              <a:xfrm>
                <a:off x="4236" y="812"/>
                <a:ext cx="44" cy="83"/>
              </a:xfrm>
              <a:prstGeom prst="line">
                <a:avLst/>
              </a:prstGeom>
              <a:noFill/>
              <a:ln w="9525">
                <a:solidFill>
                  <a:srgbClr val="000000"/>
                </a:solidFill>
                <a:round/>
                <a:headEnd/>
                <a:tailEnd/>
              </a:ln>
            </p:spPr>
            <p:txBody>
              <a:bodyPr/>
              <a:lstStyle/>
              <a:p>
                <a:endParaRPr lang="en-US"/>
              </a:p>
            </p:txBody>
          </p:sp>
        </p:grpSp>
        <p:grpSp>
          <p:nvGrpSpPr>
            <p:cNvPr id="79" name="Group 135"/>
            <p:cNvGrpSpPr>
              <a:grpSpLocks/>
            </p:cNvGrpSpPr>
            <p:nvPr/>
          </p:nvGrpSpPr>
          <p:grpSpPr bwMode="auto">
            <a:xfrm>
              <a:off x="4421" y="895"/>
              <a:ext cx="140" cy="179"/>
              <a:chOff x="4421" y="895"/>
              <a:chExt cx="140" cy="179"/>
            </a:xfrm>
          </p:grpSpPr>
          <p:sp>
            <p:nvSpPr>
              <p:cNvPr id="84" name="Line 132"/>
              <p:cNvSpPr>
                <a:spLocks noChangeShapeType="1"/>
              </p:cNvSpPr>
              <p:nvPr/>
            </p:nvSpPr>
            <p:spPr bwMode="auto">
              <a:xfrm flipV="1">
                <a:off x="4510" y="895"/>
                <a:ext cx="51" cy="90"/>
              </a:xfrm>
              <a:prstGeom prst="line">
                <a:avLst/>
              </a:prstGeom>
              <a:noFill/>
              <a:ln w="9525">
                <a:solidFill>
                  <a:srgbClr val="000000"/>
                </a:solidFill>
                <a:round/>
                <a:headEnd/>
                <a:tailEnd/>
              </a:ln>
            </p:spPr>
            <p:txBody>
              <a:bodyPr/>
              <a:lstStyle/>
              <a:p>
                <a:endParaRPr lang="en-US"/>
              </a:p>
            </p:txBody>
          </p:sp>
          <p:sp>
            <p:nvSpPr>
              <p:cNvPr id="85" name="Line 133"/>
              <p:cNvSpPr>
                <a:spLocks noChangeShapeType="1"/>
              </p:cNvSpPr>
              <p:nvPr/>
            </p:nvSpPr>
            <p:spPr bwMode="auto">
              <a:xfrm>
                <a:off x="4421" y="985"/>
                <a:ext cx="89" cy="1"/>
              </a:xfrm>
              <a:prstGeom prst="line">
                <a:avLst/>
              </a:prstGeom>
              <a:noFill/>
              <a:ln w="9525">
                <a:solidFill>
                  <a:srgbClr val="000000"/>
                </a:solidFill>
                <a:round/>
                <a:headEnd/>
                <a:tailEnd/>
              </a:ln>
            </p:spPr>
            <p:txBody>
              <a:bodyPr/>
              <a:lstStyle/>
              <a:p>
                <a:endParaRPr lang="en-US"/>
              </a:p>
            </p:txBody>
          </p:sp>
          <p:sp>
            <p:nvSpPr>
              <p:cNvPr id="86" name="Line 134"/>
              <p:cNvSpPr>
                <a:spLocks noChangeShapeType="1"/>
              </p:cNvSpPr>
              <p:nvPr/>
            </p:nvSpPr>
            <p:spPr bwMode="auto">
              <a:xfrm>
                <a:off x="4510" y="985"/>
                <a:ext cx="45" cy="89"/>
              </a:xfrm>
              <a:prstGeom prst="line">
                <a:avLst/>
              </a:prstGeom>
              <a:noFill/>
              <a:ln w="9525">
                <a:solidFill>
                  <a:srgbClr val="000000"/>
                </a:solidFill>
                <a:round/>
                <a:headEnd/>
                <a:tailEnd/>
              </a:ln>
            </p:spPr>
            <p:txBody>
              <a:bodyPr/>
              <a:lstStyle/>
              <a:p>
                <a:endParaRPr lang="en-US"/>
              </a:p>
            </p:txBody>
          </p:sp>
        </p:grpSp>
        <p:grpSp>
          <p:nvGrpSpPr>
            <p:cNvPr id="80" name="Group 139"/>
            <p:cNvGrpSpPr>
              <a:grpSpLocks/>
            </p:cNvGrpSpPr>
            <p:nvPr/>
          </p:nvGrpSpPr>
          <p:grpSpPr bwMode="auto">
            <a:xfrm>
              <a:off x="4695" y="704"/>
              <a:ext cx="141" cy="179"/>
              <a:chOff x="4695" y="704"/>
              <a:chExt cx="141" cy="179"/>
            </a:xfrm>
          </p:grpSpPr>
          <p:sp>
            <p:nvSpPr>
              <p:cNvPr id="81" name="Line 136"/>
              <p:cNvSpPr>
                <a:spLocks noChangeShapeType="1"/>
              </p:cNvSpPr>
              <p:nvPr/>
            </p:nvSpPr>
            <p:spPr bwMode="auto">
              <a:xfrm flipV="1">
                <a:off x="4785" y="704"/>
                <a:ext cx="51" cy="96"/>
              </a:xfrm>
              <a:prstGeom prst="line">
                <a:avLst/>
              </a:prstGeom>
              <a:noFill/>
              <a:ln w="9525">
                <a:solidFill>
                  <a:srgbClr val="000000"/>
                </a:solidFill>
                <a:round/>
                <a:headEnd/>
                <a:tailEnd/>
              </a:ln>
            </p:spPr>
            <p:txBody>
              <a:bodyPr/>
              <a:lstStyle/>
              <a:p>
                <a:endParaRPr lang="en-US"/>
              </a:p>
            </p:txBody>
          </p:sp>
          <p:sp>
            <p:nvSpPr>
              <p:cNvPr id="82" name="Line 137"/>
              <p:cNvSpPr>
                <a:spLocks noChangeShapeType="1"/>
              </p:cNvSpPr>
              <p:nvPr/>
            </p:nvSpPr>
            <p:spPr bwMode="auto">
              <a:xfrm>
                <a:off x="4695" y="793"/>
                <a:ext cx="90" cy="1"/>
              </a:xfrm>
              <a:prstGeom prst="line">
                <a:avLst/>
              </a:prstGeom>
              <a:noFill/>
              <a:ln w="9525">
                <a:solidFill>
                  <a:srgbClr val="000000"/>
                </a:solidFill>
                <a:round/>
                <a:headEnd/>
                <a:tailEnd/>
              </a:ln>
            </p:spPr>
            <p:txBody>
              <a:bodyPr/>
              <a:lstStyle/>
              <a:p>
                <a:endParaRPr lang="en-US"/>
              </a:p>
            </p:txBody>
          </p:sp>
          <p:sp>
            <p:nvSpPr>
              <p:cNvPr id="83" name="Line 138"/>
              <p:cNvSpPr>
                <a:spLocks noChangeShapeType="1"/>
              </p:cNvSpPr>
              <p:nvPr/>
            </p:nvSpPr>
            <p:spPr bwMode="auto">
              <a:xfrm>
                <a:off x="4785" y="800"/>
                <a:ext cx="44" cy="83"/>
              </a:xfrm>
              <a:prstGeom prst="line">
                <a:avLst/>
              </a:prstGeom>
              <a:noFill/>
              <a:ln w="9525">
                <a:solidFill>
                  <a:srgbClr val="000000"/>
                </a:solidFill>
                <a:round/>
                <a:headEnd/>
                <a:tailEnd/>
              </a:ln>
            </p:spPr>
            <p:txBody>
              <a:bodyPr/>
              <a:lstStyle/>
              <a:p>
                <a:endParaRPr lang="en-US"/>
              </a:p>
            </p:txBody>
          </p:sp>
        </p:grpSp>
      </p:gr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grpSp>
        <p:nvGrpSpPr>
          <p:cNvPr id="135" name="Group 141"/>
          <p:cNvGrpSpPr>
            <a:grpSpLocks noChangeAspect="1"/>
          </p:cNvGrpSpPr>
          <p:nvPr/>
        </p:nvGrpSpPr>
        <p:grpSpPr bwMode="auto">
          <a:xfrm>
            <a:off x="8763000" y="4038600"/>
            <a:ext cx="2209800" cy="1522413"/>
            <a:chOff x="3864" y="2544"/>
            <a:chExt cx="1152" cy="959"/>
          </a:xfrm>
        </p:grpSpPr>
        <p:sp>
          <p:nvSpPr>
            <p:cNvPr id="136" name="AutoShape 140"/>
            <p:cNvSpPr>
              <a:spLocks noChangeAspect="1" noChangeArrowheads="1" noTextEdit="1"/>
            </p:cNvSpPr>
            <p:nvPr/>
          </p:nvSpPr>
          <p:spPr bwMode="auto">
            <a:xfrm>
              <a:off x="3864" y="2544"/>
              <a:ext cx="1152" cy="959"/>
            </a:xfrm>
            <a:prstGeom prst="rect">
              <a:avLst/>
            </a:prstGeom>
            <a:noFill/>
            <a:ln w="9525">
              <a:noFill/>
              <a:miter lim="800000"/>
              <a:headEnd/>
              <a:tailEnd/>
            </a:ln>
          </p:spPr>
          <p:txBody>
            <a:bodyPr/>
            <a:lstStyle/>
            <a:p>
              <a:endParaRPr lang="en-US"/>
            </a:p>
          </p:txBody>
        </p:sp>
        <p:sp>
          <p:nvSpPr>
            <p:cNvPr id="137" name="Oval 142"/>
            <p:cNvSpPr>
              <a:spLocks noChangeArrowheads="1"/>
            </p:cNvSpPr>
            <p:nvPr/>
          </p:nvSpPr>
          <p:spPr bwMode="auto">
            <a:xfrm>
              <a:off x="3970" y="3287"/>
              <a:ext cx="27" cy="27"/>
            </a:xfrm>
            <a:prstGeom prst="ellipse">
              <a:avLst/>
            </a:prstGeom>
            <a:solidFill>
              <a:srgbClr val="000099"/>
            </a:solidFill>
            <a:ln w="30163">
              <a:solidFill>
                <a:srgbClr val="FF0000"/>
              </a:solidFill>
              <a:round/>
              <a:headEnd/>
              <a:tailEnd/>
            </a:ln>
          </p:spPr>
          <p:txBody>
            <a:bodyPr/>
            <a:lstStyle/>
            <a:p>
              <a:endParaRPr lang="en-US"/>
            </a:p>
          </p:txBody>
        </p:sp>
        <p:sp>
          <p:nvSpPr>
            <p:cNvPr id="138" name="Oval 143"/>
            <p:cNvSpPr>
              <a:spLocks noChangeArrowheads="1"/>
            </p:cNvSpPr>
            <p:nvPr/>
          </p:nvSpPr>
          <p:spPr bwMode="auto">
            <a:xfrm>
              <a:off x="3976" y="3171"/>
              <a:ext cx="59" cy="59"/>
            </a:xfrm>
            <a:prstGeom prst="ellipse">
              <a:avLst/>
            </a:prstGeom>
            <a:solidFill>
              <a:srgbClr val="000099"/>
            </a:solidFill>
            <a:ln w="30163">
              <a:solidFill>
                <a:srgbClr val="000099"/>
              </a:solidFill>
              <a:round/>
              <a:headEnd/>
              <a:tailEnd/>
            </a:ln>
          </p:spPr>
          <p:txBody>
            <a:bodyPr/>
            <a:lstStyle/>
            <a:p>
              <a:endParaRPr lang="en-US"/>
            </a:p>
          </p:txBody>
        </p:sp>
        <p:sp>
          <p:nvSpPr>
            <p:cNvPr id="139" name="Oval 144"/>
            <p:cNvSpPr>
              <a:spLocks noChangeArrowheads="1"/>
            </p:cNvSpPr>
            <p:nvPr/>
          </p:nvSpPr>
          <p:spPr bwMode="auto">
            <a:xfrm>
              <a:off x="4034" y="3332"/>
              <a:ext cx="59" cy="59"/>
            </a:xfrm>
            <a:prstGeom prst="ellipse">
              <a:avLst/>
            </a:prstGeom>
            <a:solidFill>
              <a:srgbClr val="000099"/>
            </a:solidFill>
            <a:ln w="30163">
              <a:solidFill>
                <a:srgbClr val="000099"/>
              </a:solidFill>
              <a:round/>
              <a:headEnd/>
              <a:tailEnd/>
            </a:ln>
          </p:spPr>
          <p:txBody>
            <a:bodyPr/>
            <a:lstStyle/>
            <a:p>
              <a:endParaRPr lang="en-US"/>
            </a:p>
          </p:txBody>
        </p:sp>
        <p:sp>
          <p:nvSpPr>
            <p:cNvPr id="140" name="Oval 145"/>
            <p:cNvSpPr>
              <a:spLocks noChangeArrowheads="1"/>
            </p:cNvSpPr>
            <p:nvPr/>
          </p:nvSpPr>
          <p:spPr bwMode="auto">
            <a:xfrm>
              <a:off x="3870" y="3316"/>
              <a:ext cx="58" cy="58"/>
            </a:xfrm>
            <a:prstGeom prst="ellipse">
              <a:avLst/>
            </a:prstGeom>
            <a:solidFill>
              <a:srgbClr val="000099"/>
            </a:solidFill>
            <a:ln w="9525">
              <a:noFill/>
              <a:round/>
              <a:headEnd/>
              <a:tailEnd/>
            </a:ln>
          </p:spPr>
          <p:txBody>
            <a:bodyPr/>
            <a:lstStyle/>
            <a:p>
              <a:endParaRPr lang="en-US"/>
            </a:p>
          </p:txBody>
        </p:sp>
        <p:sp>
          <p:nvSpPr>
            <p:cNvPr id="141" name="Oval 146"/>
            <p:cNvSpPr>
              <a:spLocks noChangeArrowheads="1"/>
            </p:cNvSpPr>
            <p:nvPr/>
          </p:nvSpPr>
          <p:spPr bwMode="auto">
            <a:xfrm>
              <a:off x="4253" y="3300"/>
              <a:ext cx="27" cy="27"/>
            </a:xfrm>
            <a:prstGeom prst="ellipse">
              <a:avLst/>
            </a:prstGeom>
            <a:solidFill>
              <a:srgbClr val="000099"/>
            </a:solidFill>
            <a:ln w="30163">
              <a:solidFill>
                <a:srgbClr val="FF0000"/>
              </a:solidFill>
              <a:round/>
              <a:headEnd/>
              <a:tailEnd/>
            </a:ln>
          </p:spPr>
          <p:txBody>
            <a:bodyPr/>
            <a:lstStyle/>
            <a:p>
              <a:endParaRPr lang="en-US"/>
            </a:p>
          </p:txBody>
        </p:sp>
        <p:sp>
          <p:nvSpPr>
            <p:cNvPr id="142" name="Oval 147"/>
            <p:cNvSpPr>
              <a:spLocks noChangeArrowheads="1"/>
            </p:cNvSpPr>
            <p:nvPr/>
          </p:nvSpPr>
          <p:spPr bwMode="auto">
            <a:xfrm>
              <a:off x="4259" y="3171"/>
              <a:ext cx="66" cy="66"/>
            </a:xfrm>
            <a:prstGeom prst="ellipse">
              <a:avLst/>
            </a:prstGeom>
            <a:solidFill>
              <a:srgbClr val="000099"/>
            </a:solidFill>
            <a:ln w="30163">
              <a:solidFill>
                <a:srgbClr val="000099"/>
              </a:solidFill>
              <a:round/>
              <a:headEnd/>
              <a:tailEnd/>
            </a:ln>
          </p:spPr>
          <p:txBody>
            <a:bodyPr/>
            <a:lstStyle/>
            <a:p>
              <a:endParaRPr lang="en-US"/>
            </a:p>
          </p:txBody>
        </p:sp>
        <p:sp>
          <p:nvSpPr>
            <p:cNvPr id="143" name="Oval 148"/>
            <p:cNvSpPr>
              <a:spLocks noChangeArrowheads="1"/>
            </p:cNvSpPr>
            <p:nvPr/>
          </p:nvSpPr>
          <p:spPr bwMode="auto">
            <a:xfrm>
              <a:off x="4304" y="3345"/>
              <a:ext cx="59" cy="65"/>
            </a:xfrm>
            <a:prstGeom prst="ellipse">
              <a:avLst/>
            </a:prstGeom>
            <a:solidFill>
              <a:srgbClr val="000099"/>
            </a:solidFill>
            <a:ln w="30163">
              <a:solidFill>
                <a:srgbClr val="000099"/>
              </a:solidFill>
              <a:round/>
              <a:headEnd/>
              <a:tailEnd/>
            </a:ln>
          </p:spPr>
          <p:txBody>
            <a:bodyPr/>
            <a:lstStyle/>
            <a:p>
              <a:endParaRPr lang="en-US"/>
            </a:p>
          </p:txBody>
        </p:sp>
        <p:sp>
          <p:nvSpPr>
            <p:cNvPr id="144" name="Oval 149"/>
            <p:cNvSpPr>
              <a:spLocks noChangeArrowheads="1"/>
            </p:cNvSpPr>
            <p:nvPr/>
          </p:nvSpPr>
          <p:spPr bwMode="auto">
            <a:xfrm>
              <a:off x="4150" y="3306"/>
              <a:ext cx="65" cy="59"/>
            </a:xfrm>
            <a:prstGeom prst="ellipse">
              <a:avLst/>
            </a:prstGeom>
            <a:solidFill>
              <a:srgbClr val="000099"/>
            </a:solidFill>
            <a:ln w="30163">
              <a:solidFill>
                <a:srgbClr val="000099"/>
              </a:solidFill>
              <a:round/>
              <a:headEnd/>
              <a:tailEnd/>
            </a:ln>
          </p:spPr>
          <p:txBody>
            <a:bodyPr/>
            <a:lstStyle/>
            <a:p>
              <a:endParaRPr lang="en-US"/>
            </a:p>
          </p:txBody>
        </p:sp>
        <p:sp>
          <p:nvSpPr>
            <p:cNvPr id="145" name="Oval 150"/>
            <p:cNvSpPr>
              <a:spLocks noChangeArrowheads="1"/>
            </p:cNvSpPr>
            <p:nvPr/>
          </p:nvSpPr>
          <p:spPr bwMode="auto">
            <a:xfrm>
              <a:off x="4420" y="3177"/>
              <a:ext cx="59" cy="60"/>
            </a:xfrm>
            <a:prstGeom prst="ellipse">
              <a:avLst/>
            </a:prstGeom>
            <a:solidFill>
              <a:srgbClr val="000099"/>
            </a:solidFill>
            <a:ln w="30163">
              <a:solidFill>
                <a:srgbClr val="000099"/>
              </a:solidFill>
              <a:round/>
              <a:headEnd/>
              <a:tailEnd/>
            </a:ln>
          </p:spPr>
          <p:txBody>
            <a:bodyPr/>
            <a:lstStyle/>
            <a:p>
              <a:endParaRPr lang="en-US"/>
            </a:p>
          </p:txBody>
        </p:sp>
        <p:sp>
          <p:nvSpPr>
            <p:cNvPr id="146" name="Oval 151"/>
            <p:cNvSpPr>
              <a:spLocks noChangeArrowheads="1"/>
            </p:cNvSpPr>
            <p:nvPr/>
          </p:nvSpPr>
          <p:spPr bwMode="auto">
            <a:xfrm>
              <a:off x="4574" y="3216"/>
              <a:ext cx="60" cy="59"/>
            </a:xfrm>
            <a:prstGeom prst="ellipse">
              <a:avLst/>
            </a:prstGeom>
            <a:solidFill>
              <a:srgbClr val="000099"/>
            </a:solidFill>
            <a:ln w="30163">
              <a:solidFill>
                <a:srgbClr val="000099"/>
              </a:solidFill>
              <a:round/>
              <a:headEnd/>
              <a:tailEnd/>
            </a:ln>
          </p:spPr>
          <p:txBody>
            <a:bodyPr/>
            <a:lstStyle/>
            <a:p>
              <a:endParaRPr lang="en-US"/>
            </a:p>
          </p:txBody>
        </p:sp>
        <p:sp>
          <p:nvSpPr>
            <p:cNvPr id="147" name="Oval 152"/>
            <p:cNvSpPr>
              <a:spLocks noChangeArrowheads="1"/>
            </p:cNvSpPr>
            <p:nvPr/>
          </p:nvSpPr>
          <p:spPr bwMode="auto">
            <a:xfrm>
              <a:off x="3879" y="3023"/>
              <a:ext cx="66" cy="66"/>
            </a:xfrm>
            <a:prstGeom prst="ellipse">
              <a:avLst/>
            </a:prstGeom>
            <a:solidFill>
              <a:srgbClr val="000099"/>
            </a:solidFill>
            <a:ln w="30163">
              <a:solidFill>
                <a:srgbClr val="000099"/>
              </a:solidFill>
              <a:round/>
              <a:headEnd/>
              <a:tailEnd/>
            </a:ln>
          </p:spPr>
          <p:txBody>
            <a:bodyPr/>
            <a:lstStyle/>
            <a:p>
              <a:endParaRPr lang="en-US"/>
            </a:p>
          </p:txBody>
        </p:sp>
        <p:sp>
          <p:nvSpPr>
            <p:cNvPr id="148" name="Oval 153"/>
            <p:cNvSpPr>
              <a:spLocks noChangeArrowheads="1"/>
            </p:cNvSpPr>
            <p:nvPr/>
          </p:nvSpPr>
          <p:spPr bwMode="auto">
            <a:xfrm>
              <a:off x="4047" y="3016"/>
              <a:ext cx="59" cy="60"/>
            </a:xfrm>
            <a:prstGeom prst="ellipse">
              <a:avLst/>
            </a:prstGeom>
            <a:solidFill>
              <a:srgbClr val="000099"/>
            </a:solidFill>
            <a:ln w="30163">
              <a:solidFill>
                <a:srgbClr val="000099"/>
              </a:solidFill>
              <a:round/>
              <a:headEnd/>
              <a:tailEnd/>
            </a:ln>
          </p:spPr>
          <p:txBody>
            <a:bodyPr/>
            <a:lstStyle/>
            <a:p>
              <a:endParaRPr lang="en-US"/>
            </a:p>
          </p:txBody>
        </p:sp>
        <p:sp>
          <p:nvSpPr>
            <p:cNvPr id="149" name="Oval 154"/>
            <p:cNvSpPr>
              <a:spLocks noChangeArrowheads="1"/>
            </p:cNvSpPr>
            <p:nvPr/>
          </p:nvSpPr>
          <p:spPr bwMode="auto">
            <a:xfrm>
              <a:off x="4201" y="2946"/>
              <a:ext cx="59" cy="65"/>
            </a:xfrm>
            <a:prstGeom prst="ellipse">
              <a:avLst/>
            </a:prstGeom>
            <a:solidFill>
              <a:srgbClr val="000099"/>
            </a:solidFill>
            <a:ln w="30163">
              <a:solidFill>
                <a:srgbClr val="000099"/>
              </a:solidFill>
              <a:round/>
              <a:headEnd/>
              <a:tailEnd/>
            </a:ln>
          </p:spPr>
          <p:txBody>
            <a:bodyPr/>
            <a:lstStyle/>
            <a:p>
              <a:endParaRPr lang="en-US"/>
            </a:p>
          </p:txBody>
        </p:sp>
        <p:sp>
          <p:nvSpPr>
            <p:cNvPr id="150" name="Oval 155"/>
            <p:cNvSpPr>
              <a:spLocks noChangeArrowheads="1"/>
            </p:cNvSpPr>
            <p:nvPr/>
          </p:nvSpPr>
          <p:spPr bwMode="auto">
            <a:xfrm>
              <a:off x="4085" y="2830"/>
              <a:ext cx="60" cy="65"/>
            </a:xfrm>
            <a:prstGeom prst="ellipse">
              <a:avLst/>
            </a:prstGeom>
            <a:solidFill>
              <a:srgbClr val="000099"/>
            </a:solidFill>
            <a:ln w="30163">
              <a:solidFill>
                <a:srgbClr val="000099"/>
              </a:solidFill>
              <a:round/>
              <a:headEnd/>
              <a:tailEnd/>
            </a:ln>
          </p:spPr>
          <p:txBody>
            <a:bodyPr/>
            <a:lstStyle/>
            <a:p>
              <a:endParaRPr lang="en-US"/>
            </a:p>
          </p:txBody>
        </p:sp>
        <p:sp>
          <p:nvSpPr>
            <p:cNvPr id="151" name="Oval 156"/>
            <p:cNvSpPr>
              <a:spLocks noChangeArrowheads="1"/>
            </p:cNvSpPr>
            <p:nvPr/>
          </p:nvSpPr>
          <p:spPr bwMode="auto">
            <a:xfrm>
              <a:off x="3937" y="2759"/>
              <a:ext cx="60" cy="59"/>
            </a:xfrm>
            <a:prstGeom prst="ellipse">
              <a:avLst/>
            </a:prstGeom>
            <a:solidFill>
              <a:srgbClr val="000099"/>
            </a:solidFill>
            <a:ln w="30163">
              <a:solidFill>
                <a:srgbClr val="000099"/>
              </a:solidFill>
              <a:round/>
              <a:headEnd/>
              <a:tailEnd/>
            </a:ln>
          </p:spPr>
          <p:txBody>
            <a:bodyPr/>
            <a:lstStyle/>
            <a:p>
              <a:endParaRPr lang="en-US"/>
            </a:p>
          </p:txBody>
        </p:sp>
        <p:sp>
          <p:nvSpPr>
            <p:cNvPr id="152" name="Oval 157"/>
            <p:cNvSpPr>
              <a:spLocks noChangeArrowheads="1"/>
            </p:cNvSpPr>
            <p:nvPr/>
          </p:nvSpPr>
          <p:spPr bwMode="auto">
            <a:xfrm>
              <a:off x="4073" y="2650"/>
              <a:ext cx="59" cy="65"/>
            </a:xfrm>
            <a:prstGeom prst="ellipse">
              <a:avLst/>
            </a:prstGeom>
            <a:solidFill>
              <a:srgbClr val="000099"/>
            </a:solidFill>
            <a:ln w="30163">
              <a:solidFill>
                <a:srgbClr val="000099"/>
              </a:solidFill>
              <a:round/>
              <a:headEnd/>
              <a:tailEnd/>
            </a:ln>
          </p:spPr>
          <p:txBody>
            <a:bodyPr/>
            <a:lstStyle/>
            <a:p>
              <a:endParaRPr lang="en-US"/>
            </a:p>
          </p:txBody>
        </p:sp>
        <p:sp>
          <p:nvSpPr>
            <p:cNvPr id="153" name="Oval 158"/>
            <p:cNvSpPr>
              <a:spLocks noChangeArrowheads="1"/>
            </p:cNvSpPr>
            <p:nvPr/>
          </p:nvSpPr>
          <p:spPr bwMode="auto">
            <a:xfrm>
              <a:off x="4381" y="2675"/>
              <a:ext cx="60" cy="60"/>
            </a:xfrm>
            <a:prstGeom prst="ellipse">
              <a:avLst/>
            </a:prstGeom>
            <a:solidFill>
              <a:srgbClr val="000099"/>
            </a:solidFill>
            <a:ln w="30163">
              <a:solidFill>
                <a:srgbClr val="000099"/>
              </a:solidFill>
              <a:round/>
              <a:headEnd/>
              <a:tailEnd/>
            </a:ln>
          </p:spPr>
          <p:txBody>
            <a:bodyPr/>
            <a:lstStyle/>
            <a:p>
              <a:endParaRPr lang="en-US"/>
            </a:p>
          </p:txBody>
        </p:sp>
        <p:sp>
          <p:nvSpPr>
            <p:cNvPr id="154" name="Oval 159"/>
            <p:cNvSpPr>
              <a:spLocks noChangeArrowheads="1"/>
            </p:cNvSpPr>
            <p:nvPr/>
          </p:nvSpPr>
          <p:spPr bwMode="auto">
            <a:xfrm>
              <a:off x="4324" y="2843"/>
              <a:ext cx="65" cy="59"/>
            </a:xfrm>
            <a:prstGeom prst="ellipse">
              <a:avLst/>
            </a:prstGeom>
            <a:solidFill>
              <a:srgbClr val="000099"/>
            </a:solidFill>
            <a:ln w="30163">
              <a:solidFill>
                <a:srgbClr val="000099"/>
              </a:solidFill>
              <a:round/>
              <a:headEnd/>
              <a:tailEnd/>
            </a:ln>
          </p:spPr>
          <p:txBody>
            <a:bodyPr/>
            <a:lstStyle/>
            <a:p>
              <a:endParaRPr lang="en-US"/>
            </a:p>
          </p:txBody>
        </p:sp>
        <p:sp>
          <p:nvSpPr>
            <p:cNvPr id="155" name="Oval 160"/>
            <p:cNvSpPr>
              <a:spLocks noChangeArrowheads="1"/>
            </p:cNvSpPr>
            <p:nvPr/>
          </p:nvSpPr>
          <p:spPr bwMode="auto">
            <a:xfrm>
              <a:off x="4349" y="3023"/>
              <a:ext cx="59" cy="66"/>
            </a:xfrm>
            <a:prstGeom prst="ellipse">
              <a:avLst/>
            </a:prstGeom>
            <a:solidFill>
              <a:srgbClr val="000099"/>
            </a:solidFill>
            <a:ln w="30163">
              <a:solidFill>
                <a:srgbClr val="000099"/>
              </a:solidFill>
              <a:round/>
              <a:headEnd/>
              <a:tailEnd/>
            </a:ln>
          </p:spPr>
          <p:txBody>
            <a:bodyPr/>
            <a:lstStyle/>
            <a:p>
              <a:endParaRPr lang="en-US"/>
            </a:p>
          </p:txBody>
        </p:sp>
        <p:sp>
          <p:nvSpPr>
            <p:cNvPr id="156" name="Oval 161"/>
            <p:cNvSpPr>
              <a:spLocks noChangeArrowheads="1"/>
            </p:cNvSpPr>
            <p:nvPr/>
          </p:nvSpPr>
          <p:spPr bwMode="auto">
            <a:xfrm>
              <a:off x="4465" y="3345"/>
              <a:ext cx="59" cy="59"/>
            </a:xfrm>
            <a:prstGeom prst="ellipse">
              <a:avLst/>
            </a:prstGeom>
            <a:solidFill>
              <a:srgbClr val="000099"/>
            </a:solidFill>
            <a:ln w="30163">
              <a:solidFill>
                <a:srgbClr val="000099"/>
              </a:solidFill>
              <a:round/>
              <a:headEnd/>
              <a:tailEnd/>
            </a:ln>
          </p:spPr>
          <p:txBody>
            <a:bodyPr/>
            <a:lstStyle/>
            <a:p>
              <a:endParaRPr lang="en-US"/>
            </a:p>
          </p:txBody>
        </p:sp>
        <p:sp>
          <p:nvSpPr>
            <p:cNvPr id="157" name="Oval 162"/>
            <p:cNvSpPr>
              <a:spLocks noChangeArrowheads="1"/>
            </p:cNvSpPr>
            <p:nvPr/>
          </p:nvSpPr>
          <p:spPr bwMode="auto">
            <a:xfrm>
              <a:off x="4729" y="3409"/>
              <a:ext cx="66" cy="66"/>
            </a:xfrm>
            <a:prstGeom prst="ellipse">
              <a:avLst/>
            </a:prstGeom>
            <a:solidFill>
              <a:srgbClr val="000099"/>
            </a:solidFill>
            <a:ln w="30163">
              <a:solidFill>
                <a:srgbClr val="000099"/>
              </a:solidFill>
              <a:round/>
              <a:headEnd/>
              <a:tailEnd/>
            </a:ln>
          </p:spPr>
          <p:txBody>
            <a:bodyPr/>
            <a:lstStyle/>
            <a:p>
              <a:endParaRPr lang="en-US"/>
            </a:p>
          </p:txBody>
        </p:sp>
        <p:sp>
          <p:nvSpPr>
            <p:cNvPr id="158" name="Oval 163"/>
            <p:cNvSpPr>
              <a:spLocks noChangeArrowheads="1"/>
            </p:cNvSpPr>
            <p:nvPr/>
          </p:nvSpPr>
          <p:spPr bwMode="auto">
            <a:xfrm>
              <a:off x="4877" y="3332"/>
              <a:ext cx="59" cy="59"/>
            </a:xfrm>
            <a:prstGeom prst="ellipse">
              <a:avLst/>
            </a:prstGeom>
            <a:solidFill>
              <a:srgbClr val="000099"/>
            </a:solidFill>
            <a:ln w="30163">
              <a:solidFill>
                <a:srgbClr val="000099"/>
              </a:solidFill>
              <a:round/>
              <a:headEnd/>
              <a:tailEnd/>
            </a:ln>
          </p:spPr>
          <p:txBody>
            <a:bodyPr/>
            <a:lstStyle/>
            <a:p>
              <a:endParaRPr lang="en-US"/>
            </a:p>
          </p:txBody>
        </p:sp>
        <p:sp>
          <p:nvSpPr>
            <p:cNvPr id="159" name="Oval 164"/>
            <p:cNvSpPr>
              <a:spLocks noChangeArrowheads="1"/>
            </p:cNvSpPr>
            <p:nvPr/>
          </p:nvSpPr>
          <p:spPr bwMode="auto">
            <a:xfrm>
              <a:off x="4735" y="3229"/>
              <a:ext cx="66" cy="59"/>
            </a:xfrm>
            <a:prstGeom prst="ellipse">
              <a:avLst/>
            </a:prstGeom>
            <a:solidFill>
              <a:srgbClr val="000099"/>
            </a:solidFill>
            <a:ln w="30163">
              <a:solidFill>
                <a:srgbClr val="000099"/>
              </a:solidFill>
              <a:round/>
              <a:headEnd/>
              <a:tailEnd/>
            </a:ln>
          </p:spPr>
          <p:txBody>
            <a:bodyPr/>
            <a:lstStyle/>
            <a:p>
              <a:endParaRPr lang="en-US"/>
            </a:p>
          </p:txBody>
        </p:sp>
        <p:sp>
          <p:nvSpPr>
            <p:cNvPr id="160" name="Oval 165"/>
            <p:cNvSpPr>
              <a:spLocks noChangeArrowheads="1"/>
            </p:cNvSpPr>
            <p:nvPr/>
          </p:nvSpPr>
          <p:spPr bwMode="auto">
            <a:xfrm>
              <a:off x="4665" y="3081"/>
              <a:ext cx="65" cy="65"/>
            </a:xfrm>
            <a:prstGeom prst="ellipse">
              <a:avLst/>
            </a:prstGeom>
            <a:solidFill>
              <a:srgbClr val="000099"/>
            </a:solidFill>
            <a:ln w="30163">
              <a:solidFill>
                <a:srgbClr val="000099"/>
              </a:solidFill>
              <a:round/>
              <a:headEnd/>
              <a:tailEnd/>
            </a:ln>
          </p:spPr>
          <p:txBody>
            <a:bodyPr/>
            <a:lstStyle/>
            <a:p>
              <a:endParaRPr lang="en-US"/>
            </a:p>
          </p:txBody>
        </p:sp>
        <p:sp>
          <p:nvSpPr>
            <p:cNvPr id="161" name="Oval 166"/>
            <p:cNvSpPr>
              <a:spLocks noChangeArrowheads="1"/>
            </p:cNvSpPr>
            <p:nvPr/>
          </p:nvSpPr>
          <p:spPr bwMode="auto">
            <a:xfrm>
              <a:off x="4774" y="2952"/>
              <a:ext cx="59" cy="59"/>
            </a:xfrm>
            <a:prstGeom prst="ellipse">
              <a:avLst/>
            </a:prstGeom>
            <a:solidFill>
              <a:srgbClr val="000099"/>
            </a:solidFill>
            <a:ln w="30163">
              <a:solidFill>
                <a:srgbClr val="000099"/>
              </a:solidFill>
              <a:round/>
              <a:headEnd/>
              <a:tailEnd/>
            </a:ln>
          </p:spPr>
          <p:txBody>
            <a:bodyPr/>
            <a:lstStyle/>
            <a:p>
              <a:endParaRPr lang="en-US"/>
            </a:p>
          </p:txBody>
        </p:sp>
        <p:sp>
          <p:nvSpPr>
            <p:cNvPr id="162" name="Oval 167"/>
            <p:cNvSpPr>
              <a:spLocks noChangeArrowheads="1"/>
            </p:cNvSpPr>
            <p:nvPr/>
          </p:nvSpPr>
          <p:spPr bwMode="auto">
            <a:xfrm>
              <a:off x="4928" y="2881"/>
              <a:ext cx="60" cy="66"/>
            </a:xfrm>
            <a:prstGeom prst="ellipse">
              <a:avLst/>
            </a:prstGeom>
            <a:solidFill>
              <a:srgbClr val="000099"/>
            </a:solidFill>
            <a:ln w="30163">
              <a:solidFill>
                <a:srgbClr val="000099"/>
              </a:solidFill>
              <a:round/>
              <a:headEnd/>
              <a:tailEnd/>
            </a:ln>
          </p:spPr>
          <p:txBody>
            <a:bodyPr/>
            <a:lstStyle/>
            <a:p>
              <a:endParaRPr lang="en-US"/>
            </a:p>
          </p:txBody>
        </p:sp>
        <p:sp>
          <p:nvSpPr>
            <p:cNvPr id="163" name="Oval 168"/>
            <p:cNvSpPr>
              <a:spLocks noChangeArrowheads="1"/>
            </p:cNvSpPr>
            <p:nvPr/>
          </p:nvSpPr>
          <p:spPr bwMode="auto">
            <a:xfrm>
              <a:off x="4800" y="2778"/>
              <a:ext cx="65" cy="66"/>
            </a:xfrm>
            <a:prstGeom prst="ellipse">
              <a:avLst/>
            </a:prstGeom>
            <a:solidFill>
              <a:srgbClr val="000099"/>
            </a:solidFill>
            <a:ln w="30163">
              <a:solidFill>
                <a:srgbClr val="000099"/>
              </a:solidFill>
              <a:round/>
              <a:headEnd/>
              <a:tailEnd/>
            </a:ln>
          </p:spPr>
          <p:txBody>
            <a:bodyPr/>
            <a:lstStyle/>
            <a:p>
              <a:endParaRPr lang="en-US"/>
            </a:p>
          </p:txBody>
        </p:sp>
        <p:sp>
          <p:nvSpPr>
            <p:cNvPr id="164" name="Oval 169"/>
            <p:cNvSpPr>
              <a:spLocks noChangeArrowheads="1"/>
            </p:cNvSpPr>
            <p:nvPr/>
          </p:nvSpPr>
          <p:spPr bwMode="auto">
            <a:xfrm>
              <a:off x="4620" y="2913"/>
              <a:ext cx="65" cy="66"/>
            </a:xfrm>
            <a:prstGeom prst="ellipse">
              <a:avLst/>
            </a:prstGeom>
            <a:solidFill>
              <a:srgbClr val="000099"/>
            </a:solidFill>
            <a:ln w="30163">
              <a:solidFill>
                <a:srgbClr val="000099"/>
              </a:solidFill>
              <a:round/>
              <a:headEnd/>
              <a:tailEnd/>
            </a:ln>
          </p:spPr>
          <p:txBody>
            <a:bodyPr/>
            <a:lstStyle/>
            <a:p>
              <a:endParaRPr lang="en-US"/>
            </a:p>
          </p:txBody>
        </p:sp>
        <p:sp>
          <p:nvSpPr>
            <p:cNvPr id="165" name="Oval 170"/>
            <p:cNvSpPr>
              <a:spLocks noChangeArrowheads="1"/>
            </p:cNvSpPr>
            <p:nvPr/>
          </p:nvSpPr>
          <p:spPr bwMode="auto">
            <a:xfrm>
              <a:off x="4484" y="2810"/>
              <a:ext cx="66" cy="66"/>
            </a:xfrm>
            <a:prstGeom prst="ellipse">
              <a:avLst/>
            </a:prstGeom>
            <a:solidFill>
              <a:srgbClr val="000099"/>
            </a:solidFill>
            <a:ln w="30163">
              <a:solidFill>
                <a:srgbClr val="000099"/>
              </a:solidFill>
              <a:round/>
              <a:headEnd/>
              <a:tailEnd/>
            </a:ln>
          </p:spPr>
          <p:txBody>
            <a:bodyPr/>
            <a:lstStyle/>
            <a:p>
              <a:endParaRPr lang="en-US"/>
            </a:p>
          </p:txBody>
        </p:sp>
        <p:sp>
          <p:nvSpPr>
            <p:cNvPr id="166" name="Oval 171"/>
            <p:cNvSpPr>
              <a:spLocks noChangeArrowheads="1"/>
            </p:cNvSpPr>
            <p:nvPr/>
          </p:nvSpPr>
          <p:spPr bwMode="auto">
            <a:xfrm>
              <a:off x="4626" y="2727"/>
              <a:ext cx="59" cy="65"/>
            </a:xfrm>
            <a:prstGeom prst="ellipse">
              <a:avLst/>
            </a:prstGeom>
            <a:solidFill>
              <a:srgbClr val="000099"/>
            </a:solidFill>
            <a:ln w="30163">
              <a:solidFill>
                <a:srgbClr val="000099"/>
              </a:solidFill>
              <a:round/>
              <a:headEnd/>
              <a:tailEnd/>
            </a:ln>
          </p:spPr>
          <p:txBody>
            <a:bodyPr/>
            <a:lstStyle/>
            <a:p>
              <a:endParaRPr lang="en-US"/>
            </a:p>
          </p:txBody>
        </p:sp>
        <p:sp>
          <p:nvSpPr>
            <p:cNvPr id="167" name="Oval 172"/>
            <p:cNvSpPr>
              <a:spLocks noChangeArrowheads="1"/>
            </p:cNvSpPr>
            <p:nvPr/>
          </p:nvSpPr>
          <p:spPr bwMode="auto">
            <a:xfrm>
              <a:off x="4909" y="2643"/>
              <a:ext cx="59" cy="66"/>
            </a:xfrm>
            <a:prstGeom prst="ellipse">
              <a:avLst/>
            </a:prstGeom>
            <a:solidFill>
              <a:srgbClr val="000099"/>
            </a:solidFill>
            <a:ln w="30163">
              <a:solidFill>
                <a:srgbClr val="000099"/>
              </a:solidFill>
              <a:round/>
              <a:headEnd/>
              <a:tailEnd/>
            </a:ln>
          </p:spPr>
          <p:txBody>
            <a:bodyPr/>
            <a:lstStyle/>
            <a:p>
              <a:endParaRPr lang="en-US"/>
            </a:p>
          </p:txBody>
        </p:sp>
        <p:sp>
          <p:nvSpPr>
            <p:cNvPr id="168" name="Oval 173"/>
            <p:cNvSpPr>
              <a:spLocks noChangeArrowheads="1"/>
            </p:cNvSpPr>
            <p:nvPr/>
          </p:nvSpPr>
          <p:spPr bwMode="auto">
            <a:xfrm>
              <a:off x="4748" y="2611"/>
              <a:ext cx="59" cy="59"/>
            </a:xfrm>
            <a:prstGeom prst="ellipse">
              <a:avLst/>
            </a:prstGeom>
            <a:solidFill>
              <a:srgbClr val="000099"/>
            </a:solidFill>
            <a:ln w="30163">
              <a:solidFill>
                <a:srgbClr val="000099"/>
              </a:solidFill>
              <a:round/>
              <a:headEnd/>
              <a:tailEnd/>
            </a:ln>
          </p:spPr>
          <p:txBody>
            <a:bodyPr/>
            <a:lstStyle/>
            <a:p>
              <a:endParaRPr lang="en-US"/>
            </a:p>
          </p:txBody>
        </p:sp>
        <p:sp>
          <p:nvSpPr>
            <p:cNvPr id="169" name="Oval 174"/>
            <p:cNvSpPr>
              <a:spLocks noChangeArrowheads="1"/>
            </p:cNvSpPr>
            <p:nvPr/>
          </p:nvSpPr>
          <p:spPr bwMode="auto">
            <a:xfrm>
              <a:off x="4600" y="2559"/>
              <a:ext cx="59" cy="60"/>
            </a:xfrm>
            <a:prstGeom prst="ellipse">
              <a:avLst/>
            </a:prstGeom>
            <a:solidFill>
              <a:srgbClr val="000099"/>
            </a:solidFill>
            <a:ln w="30163">
              <a:solidFill>
                <a:srgbClr val="000099"/>
              </a:solidFill>
              <a:round/>
              <a:headEnd/>
              <a:tailEnd/>
            </a:ln>
          </p:spPr>
          <p:txBody>
            <a:bodyPr/>
            <a:lstStyle/>
            <a:p>
              <a:endParaRPr lang="en-US"/>
            </a:p>
          </p:txBody>
        </p:sp>
        <p:sp>
          <p:nvSpPr>
            <p:cNvPr id="170" name="Oval 175"/>
            <p:cNvSpPr>
              <a:spLocks noChangeArrowheads="1"/>
            </p:cNvSpPr>
            <p:nvPr/>
          </p:nvSpPr>
          <p:spPr bwMode="auto">
            <a:xfrm>
              <a:off x="4356" y="3145"/>
              <a:ext cx="27" cy="27"/>
            </a:xfrm>
            <a:prstGeom prst="ellipse">
              <a:avLst/>
            </a:prstGeom>
            <a:solidFill>
              <a:srgbClr val="000099"/>
            </a:solidFill>
            <a:ln w="30163">
              <a:solidFill>
                <a:srgbClr val="FF0000"/>
              </a:solidFill>
              <a:round/>
              <a:headEnd/>
              <a:tailEnd/>
            </a:ln>
          </p:spPr>
          <p:txBody>
            <a:bodyPr/>
            <a:lstStyle/>
            <a:p>
              <a:endParaRPr lang="en-US"/>
            </a:p>
          </p:txBody>
        </p:sp>
        <p:sp>
          <p:nvSpPr>
            <p:cNvPr id="171" name="Oval 176"/>
            <p:cNvSpPr>
              <a:spLocks noChangeArrowheads="1"/>
            </p:cNvSpPr>
            <p:nvPr/>
          </p:nvSpPr>
          <p:spPr bwMode="auto">
            <a:xfrm>
              <a:off x="4497" y="3261"/>
              <a:ext cx="34" cy="27"/>
            </a:xfrm>
            <a:prstGeom prst="ellipse">
              <a:avLst/>
            </a:prstGeom>
            <a:solidFill>
              <a:srgbClr val="000099"/>
            </a:solidFill>
            <a:ln w="30163">
              <a:solidFill>
                <a:srgbClr val="FF0000"/>
              </a:solidFill>
              <a:round/>
              <a:headEnd/>
              <a:tailEnd/>
            </a:ln>
          </p:spPr>
          <p:txBody>
            <a:bodyPr/>
            <a:lstStyle/>
            <a:p>
              <a:endParaRPr lang="en-US"/>
            </a:p>
          </p:txBody>
        </p:sp>
        <p:sp>
          <p:nvSpPr>
            <p:cNvPr id="172" name="Oval 177"/>
            <p:cNvSpPr>
              <a:spLocks noChangeArrowheads="1"/>
            </p:cNvSpPr>
            <p:nvPr/>
          </p:nvSpPr>
          <p:spPr bwMode="auto">
            <a:xfrm>
              <a:off x="4793" y="3345"/>
              <a:ext cx="27" cy="27"/>
            </a:xfrm>
            <a:prstGeom prst="ellipse">
              <a:avLst/>
            </a:prstGeom>
            <a:solidFill>
              <a:srgbClr val="000099"/>
            </a:solidFill>
            <a:ln w="30163">
              <a:solidFill>
                <a:srgbClr val="FF0000"/>
              </a:solidFill>
              <a:round/>
              <a:headEnd/>
              <a:tailEnd/>
            </a:ln>
          </p:spPr>
          <p:txBody>
            <a:bodyPr/>
            <a:lstStyle/>
            <a:p>
              <a:endParaRPr lang="en-US"/>
            </a:p>
          </p:txBody>
        </p:sp>
        <p:sp>
          <p:nvSpPr>
            <p:cNvPr id="173" name="Oval 178"/>
            <p:cNvSpPr>
              <a:spLocks noChangeArrowheads="1"/>
            </p:cNvSpPr>
            <p:nvPr/>
          </p:nvSpPr>
          <p:spPr bwMode="auto">
            <a:xfrm>
              <a:off x="4671" y="3190"/>
              <a:ext cx="34" cy="34"/>
            </a:xfrm>
            <a:prstGeom prst="ellipse">
              <a:avLst/>
            </a:prstGeom>
            <a:solidFill>
              <a:srgbClr val="000099"/>
            </a:solidFill>
            <a:ln w="30163">
              <a:solidFill>
                <a:srgbClr val="FF0000"/>
              </a:solidFill>
              <a:round/>
              <a:headEnd/>
              <a:tailEnd/>
            </a:ln>
          </p:spPr>
          <p:txBody>
            <a:bodyPr/>
            <a:lstStyle/>
            <a:p>
              <a:endParaRPr lang="en-US"/>
            </a:p>
          </p:txBody>
        </p:sp>
        <p:sp>
          <p:nvSpPr>
            <p:cNvPr id="174" name="Oval 179"/>
            <p:cNvSpPr>
              <a:spLocks noChangeArrowheads="1"/>
            </p:cNvSpPr>
            <p:nvPr/>
          </p:nvSpPr>
          <p:spPr bwMode="auto">
            <a:xfrm>
              <a:off x="4697" y="3004"/>
              <a:ext cx="33" cy="33"/>
            </a:xfrm>
            <a:prstGeom prst="ellipse">
              <a:avLst/>
            </a:prstGeom>
            <a:solidFill>
              <a:srgbClr val="000099"/>
            </a:solidFill>
            <a:ln w="30163">
              <a:solidFill>
                <a:srgbClr val="FF0000"/>
              </a:solidFill>
              <a:round/>
              <a:headEnd/>
              <a:tailEnd/>
            </a:ln>
          </p:spPr>
          <p:txBody>
            <a:bodyPr/>
            <a:lstStyle/>
            <a:p>
              <a:endParaRPr lang="en-US"/>
            </a:p>
          </p:txBody>
        </p:sp>
        <p:sp>
          <p:nvSpPr>
            <p:cNvPr id="175" name="Oval 180"/>
            <p:cNvSpPr>
              <a:spLocks noChangeArrowheads="1"/>
            </p:cNvSpPr>
            <p:nvPr/>
          </p:nvSpPr>
          <p:spPr bwMode="auto">
            <a:xfrm>
              <a:off x="4851" y="2888"/>
              <a:ext cx="27" cy="27"/>
            </a:xfrm>
            <a:prstGeom prst="ellipse">
              <a:avLst/>
            </a:prstGeom>
            <a:solidFill>
              <a:srgbClr val="000099"/>
            </a:solidFill>
            <a:ln w="30163">
              <a:solidFill>
                <a:srgbClr val="FF0000"/>
              </a:solidFill>
              <a:round/>
              <a:headEnd/>
              <a:tailEnd/>
            </a:ln>
          </p:spPr>
          <p:txBody>
            <a:bodyPr/>
            <a:lstStyle/>
            <a:p>
              <a:endParaRPr lang="en-US"/>
            </a:p>
          </p:txBody>
        </p:sp>
        <p:sp>
          <p:nvSpPr>
            <p:cNvPr id="176" name="Oval 181"/>
            <p:cNvSpPr>
              <a:spLocks noChangeArrowheads="1"/>
            </p:cNvSpPr>
            <p:nvPr/>
          </p:nvSpPr>
          <p:spPr bwMode="auto">
            <a:xfrm>
              <a:off x="4832" y="2701"/>
              <a:ext cx="27" cy="27"/>
            </a:xfrm>
            <a:prstGeom prst="ellipse">
              <a:avLst/>
            </a:prstGeom>
            <a:solidFill>
              <a:srgbClr val="000099"/>
            </a:solidFill>
            <a:ln w="30163">
              <a:solidFill>
                <a:srgbClr val="FF0000"/>
              </a:solidFill>
              <a:round/>
              <a:headEnd/>
              <a:tailEnd/>
            </a:ln>
          </p:spPr>
          <p:txBody>
            <a:bodyPr/>
            <a:lstStyle/>
            <a:p>
              <a:endParaRPr lang="en-US"/>
            </a:p>
          </p:txBody>
        </p:sp>
        <p:sp>
          <p:nvSpPr>
            <p:cNvPr id="177" name="Oval 182"/>
            <p:cNvSpPr>
              <a:spLocks noChangeArrowheads="1"/>
            </p:cNvSpPr>
            <p:nvPr/>
          </p:nvSpPr>
          <p:spPr bwMode="auto">
            <a:xfrm>
              <a:off x="4677" y="2656"/>
              <a:ext cx="28" cy="27"/>
            </a:xfrm>
            <a:prstGeom prst="ellipse">
              <a:avLst/>
            </a:prstGeom>
            <a:solidFill>
              <a:srgbClr val="000099"/>
            </a:solidFill>
            <a:ln w="30163">
              <a:solidFill>
                <a:srgbClr val="FF0000"/>
              </a:solidFill>
              <a:round/>
              <a:headEnd/>
              <a:tailEnd/>
            </a:ln>
          </p:spPr>
          <p:txBody>
            <a:bodyPr/>
            <a:lstStyle/>
            <a:p>
              <a:endParaRPr lang="en-US"/>
            </a:p>
          </p:txBody>
        </p:sp>
        <p:sp>
          <p:nvSpPr>
            <p:cNvPr id="178" name="Oval 183"/>
            <p:cNvSpPr>
              <a:spLocks noChangeArrowheads="1"/>
            </p:cNvSpPr>
            <p:nvPr/>
          </p:nvSpPr>
          <p:spPr bwMode="auto">
            <a:xfrm>
              <a:off x="4594" y="2836"/>
              <a:ext cx="27" cy="27"/>
            </a:xfrm>
            <a:prstGeom prst="ellipse">
              <a:avLst/>
            </a:prstGeom>
            <a:solidFill>
              <a:srgbClr val="000099"/>
            </a:solidFill>
            <a:ln w="30163">
              <a:solidFill>
                <a:srgbClr val="FF0000"/>
              </a:solidFill>
              <a:round/>
              <a:headEnd/>
              <a:tailEnd/>
            </a:ln>
          </p:spPr>
          <p:txBody>
            <a:bodyPr/>
            <a:lstStyle/>
            <a:p>
              <a:endParaRPr lang="en-US"/>
            </a:p>
          </p:txBody>
        </p:sp>
        <p:sp>
          <p:nvSpPr>
            <p:cNvPr id="179" name="Oval 184"/>
            <p:cNvSpPr>
              <a:spLocks noChangeArrowheads="1"/>
            </p:cNvSpPr>
            <p:nvPr/>
          </p:nvSpPr>
          <p:spPr bwMode="auto">
            <a:xfrm>
              <a:off x="4414" y="2798"/>
              <a:ext cx="27" cy="27"/>
            </a:xfrm>
            <a:prstGeom prst="ellipse">
              <a:avLst/>
            </a:prstGeom>
            <a:solidFill>
              <a:srgbClr val="000099"/>
            </a:solidFill>
            <a:ln w="30163">
              <a:solidFill>
                <a:srgbClr val="FF0000"/>
              </a:solidFill>
              <a:round/>
              <a:headEnd/>
              <a:tailEnd/>
            </a:ln>
          </p:spPr>
          <p:txBody>
            <a:bodyPr/>
            <a:lstStyle/>
            <a:p>
              <a:endParaRPr lang="en-US"/>
            </a:p>
          </p:txBody>
        </p:sp>
        <p:sp>
          <p:nvSpPr>
            <p:cNvPr id="180" name="Oval 185"/>
            <p:cNvSpPr>
              <a:spLocks noChangeArrowheads="1"/>
            </p:cNvSpPr>
            <p:nvPr/>
          </p:nvSpPr>
          <p:spPr bwMode="auto">
            <a:xfrm>
              <a:off x="4304" y="2965"/>
              <a:ext cx="27" cy="27"/>
            </a:xfrm>
            <a:prstGeom prst="ellipse">
              <a:avLst/>
            </a:prstGeom>
            <a:solidFill>
              <a:srgbClr val="000099"/>
            </a:solidFill>
            <a:ln w="30163">
              <a:solidFill>
                <a:srgbClr val="FF0000"/>
              </a:solidFill>
              <a:round/>
              <a:headEnd/>
              <a:tailEnd/>
            </a:ln>
          </p:spPr>
          <p:txBody>
            <a:bodyPr/>
            <a:lstStyle/>
            <a:p>
              <a:endParaRPr lang="en-US"/>
            </a:p>
          </p:txBody>
        </p:sp>
        <p:sp>
          <p:nvSpPr>
            <p:cNvPr id="181" name="Oval 186"/>
            <p:cNvSpPr>
              <a:spLocks noChangeArrowheads="1"/>
            </p:cNvSpPr>
            <p:nvPr/>
          </p:nvSpPr>
          <p:spPr bwMode="auto">
            <a:xfrm>
              <a:off x="4118" y="2946"/>
              <a:ext cx="27" cy="33"/>
            </a:xfrm>
            <a:prstGeom prst="ellipse">
              <a:avLst/>
            </a:prstGeom>
            <a:solidFill>
              <a:srgbClr val="000099"/>
            </a:solidFill>
            <a:ln w="30163">
              <a:solidFill>
                <a:srgbClr val="FF0000"/>
              </a:solidFill>
              <a:round/>
              <a:headEnd/>
              <a:tailEnd/>
            </a:ln>
          </p:spPr>
          <p:txBody>
            <a:bodyPr/>
            <a:lstStyle/>
            <a:p>
              <a:endParaRPr lang="en-US"/>
            </a:p>
          </p:txBody>
        </p:sp>
        <p:sp>
          <p:nvSpPr>
            <p:cNvPr id="182" name="Oval 187"/>
            <p:cNvSpPr>
              <a:spLocks noChangeArrowheads="1"/>
            </p:cNvSpPr>
            <p:nvPr/>
          </p:nvSpPr>
          <p:spPr bwMode="auto">
            <a:xfrm>
              <a:off x="4047" y="2765"/>
              <a:ext cx="27" cy="34"/>
            </a:xfrm>
            <a:prstGeom prst="ellipse">
              <a:avLst/>
            </a:prstGeom>
            <a:solidFill>
              <a:srgbClr val="000099"/>
            </a:solidFill>
            <a:ln w="30163">
              <a:solidFill>
                <a:srgbClr val="FF0000"/>
              </a:solidFill>
              <a:round/>
              <a:headEnd/>
              <a:tailEnd/>
            </a:ln>
          </p:spPr>
          <p:txBody>
            <a:bodyPr/>
            <a:lstStyle/>
            <a:p>
              <a:endParaRPr lang="en-US"/>
            </a:p>
          </p:txBody>
        </p:sp>
        <p:sp>
          <p:nvSpPr>
            <p:cNvPr id="183" name="Oval 188"/>
            <p:cNvSpPr>
              <a:spLocks noChangeArrowheads="1"/>
            </p:cNvSpPr>
            <p:nvPr/>
          </p:nvSpPr>
          <p:spPr bwMode="auto">
            <a:xfrm>
              <a:off x="3976" y="3081"/>
              <a:ext cx="33" cy="27"/>
            </a:xfrm>
            <a:prstGeom prst="ellipse">
              <a:avLst/>
            </a:prstGeom>
            <a:solidFill>
              <a:srgbClr val="000099"/>
            </a:solidFill>
            <a:ln w="30163">
              <a:solidFill>
                <a:srgbClr val="FF0000"/>
              </a:solidFill>
              <a:round/>
              <a:headEnd/>
              <a:tailEnd/>
            </a:ln>
          </p:spPr>
          <p:txBody>
            <a:bodyPr/>
            <a:lstStyle/>
            <a:p>
              <a:endParaRPr lang="en-US"/>
            </a:p>
          </p:txBody>
        </p:sp>
        <p:sp>
          <p:nvSpPr>
            <p:cNvPr id="184" name="Freeform 189"/>
            <p:cNvSpPr>
              <a:spLocks/>
            </p:cNvSpPr>
            <p:nvPr/>
          </p:nvSpPr>
          <p:spPr bwMode="auto">
            <a:xfrm>
              <a:off x="3890" y="2673"/>
              <a:ext cx="244" cy="663"/>
            </a:xfrm>
            <a:custGeom>
              <a:avLst/>
              <a:gdLst>
                <a:gd name="T0" fmla="*/ 212 w 244"/>
                <a:gd name="T1" fmla="*/ 0 h 663"/>
                <a:gd name="T2" fmla="*/ 167 w 244"/>
                <a:gd name="T3" fmla="*/ 103 h 663"/>
                <a:gd name="T4" fmla="*/ 219 w 244"/>
                <a:gd name="T5" fmla="*/ 186 h 663"/>
                <a:gd name="T6" fmla="*/ 244 w 244"/>
                <a:gd name="T7" fmla="*/ 289 h 663"/>
                <a:gd name="T8" fmla="*/ 186 w 244"/>
                <a:gd name="T9" fmla="*/ 367 h 663"/>
                <a:gd name="T10" fmla="*/ 96 w 244"/>
                <a:gd name="T11" fmla="*/ 425 h 663"/>
                <a:gd name="T12" fmla="*/ 109 w 244"/>
                <a:gd name="T13" fmla="*/ 527 h 663"/>
                <a:gd name="T14" fmla="*/ 96 w 244"/>
                <a:gd name="T15" fmla="*/ 624 h 663"/>
                <a:gd name="T16" fmla="*/ 0 w 244"/>
                <a:gd name="T17" fmla="*/ 663 h 6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4"/>
                <a:gd name="T28" fmla="*/ 0 h 663"/>
                <a:gd name="T29" fmla="*/ 244 w 244"/>
                <a:gd name="T30" fmla="*/ 663 h 66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4" h="663">
                  <a:moveTo>
                    <a:pt x="212" y="0"/>
                  </a:moveTo>
                  <a:lnTo>
                    <a:pt x="167" y="103"/>
                  </a:lnTo>
                  <a:lnTo>
                    <a:pt x="219" y="186"/>
                  </a:lnTo>
                  <a:lnTo>
                    <a:pt x="244" y="289"/>
                  </a:lnTo>
                  <a:lnTo>
                    <a:pt x="186" y="367"/>
                  </a:lnTo>
                  <a:lnTo>
                    <a:pt x="96" y="425"/>
                  </a:lnTo>
                  <a:lnTo>
                    <a:pt x="109" y="527"/>
                  </a:lnTo>
                  <a:lnTo>
                    <a:pt x="96" y="624"/>
                  </a:lnTo>
                  <a:lnTo>
                    <a:pt x="0" y="663"/>
                  </a:lnTo>
                </a:path>
              </a:pathLst>
            </a:custGeom>
            <a:noFill/>
            <a:ln w="9525">
              <a:solidFill>
                <a:srgbClr val="000000"/>
              </a:solidFill>
              <a:round/>
              <a:headEnd/>
              <a:tailEnd/>
            </a:ln>
          </p:spPr>
          <p:txBody>
            <a:bodyPr/>
            <a:lstStyle/>
            <a:p>
              <a:endParaRPr lang="en-US"/>
            </a:p>
          </p:txBody>
        </p:sp>
        <p:sp>
          <p:nvSpPr>
            <p:cNvPr id="185" name="Freeform 190"/>
            <p:cNvSpPr>
              <a:spLocks/>
            </p:cNvSpPr>
            <p:nvPr/>
          </p:nvSpPr>
          <p:spPr bwMode="auto">
            <a:xfrm>
              <a:off x="3896" y="2679"/>
              <a:ext cx="238" cy="657"/>
            </a:xfrm>
            <a:custGeom>
              <a:avLst/>
              <a:gdLst>
                <a:gd name="T0" fmla="*/ 206 w 238"/>
                <a:gd name="T1" fmla="*/ 0 h 657"/>
                <a:gd name="T2" fmla="*/ 161 w 238"/>
                <a:gd name="T3" fmla="*/ 97 h 657"/>
                <a:gd name="T4" fmla="*/ 219 w 238"/>
                <a:gd name="T5" fmla="*/ 180 h 657"/>
                <a:gd name="T6" fmla="*/ 238 w 238"/>
                <a:gd name="T7" fmla="*/ 283 h 657"/>
                <a:gd name="T8" fmla="*/ 180 w 238"/>
                <a:gd name="T9" fmla="*/ 361 h 657"/>
                <a:gd name="T10" fmla="*/ 97 w 238"/>
                <a:gd name="T11" fmla="*/ 419 h 657"/>
                <a:gd name="T12" fmla="*/ 103 w 238"/>
                <a:gd name="T13" fmla="*/ 521 h 657"/>
                <a:gd name="T14" fmla="*/ 90 w 238"/>
                <a:gd name="T15" fmla="*/ 618 h 657"/>
                <a:gd name="T16" fmla="*/ 0 w 238"/>
                <a:gd name="T17" fmla="*/ 657 h 6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8"/>
                <a:gd name="T28" fmla="*/ 0 h 657"/>
                <a:gd name="T29" fmla="*/ 238 w 238"/>
                <a:gd name="T30" fmla="*/ 657 h 6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8" h="657">
                  <a:moveTo>
                    <a:pt x="206" y="0"/>
                  </a:moveTo>
                  <a:lnTo>
                    <a:pt x="161" y="97"/>
                  </a:lnTo>
                  <a:lnTo>
                    <a:pt x="219" y="180"/>
                  </a:lnTo>
                  <a:lnTo>
                    <a:pt x="238" y="283"/>
                  </a:lnTo>
                  <a:lnTo>
                    <a:pt x="180" y="361"/>
                  </a:lnTo>
                  <a:lnTo>
                    <a:pt x="97" y="419"/>
                  </a:lnTo>
                  <a:lnTo>
                    <a:pt x="103" y="521"/>
                  </a:lnTo>
                  <a:lnTo>
                    <a:pt x="90" y="618"/>
                  </a:lnTo>
                  <a:lnTo>
                    <a:pt x="0" y="657"/>
                  </a:lnTo>
                </a:path>
              </a:pathLst>
            </a:custGeom>
            <a:noFill/>
            <a:ln w="9525">
              <a:solidFill>
                <a:srgbClr val="000000"/>
              </a:solidFill>
              <a:round/>
              <a:headEnd/>
              <a:tailEnd/>
            </a:ln>
          </p:spPr>
          <p:txBody>
            <a:bodyPr/>
            <a:lstStyle/>
            <a:p>
              <a:endParaRPr lang="en-US"/>
            </a:p>
          </p:txBody>
        </p:sp>
        <p:sp>
          <p:nvSpPr>
            <p:cNvPr id="186" name="Line 191"/>
            <p:cNvSpPr>
              <a:spLocks noChangeShapeType="1"/>
            </p:cNvSpPr>
            <p:nvPr/>
          </p:nvSpPr>
          <p:spPr bwMode="auto">
            <a:xfrm flipV="1">
              <a:off x="3961" y="2776"/>
              <a:ext cx="96" cy="13"/>
            </a:xfrm>
            <a:prstGeom prst="line">
              <a:avLst/>
            </a:prstGeom>
            <a:noFill/>
            <a:ln w="9525">
              <a:solidFill>
                <a:srgbClr val="000000"/>
              </a:solidFill>
              <a:round/>
              <a:headEnd/>
              <a:tailEnd/>
            </a:ln>
          </p:spPr>
          <p:txBody>
            <a:bodyPr/>
            <a:lstStyle/>
            <a:p>
              <a:endParaRPr lang="en-US"/>
            </a:p>
          </p:txBody>
        </p:sp>
        <p:sp>
          <p:nvSpPr>
            <p:cNvPr id="187" name="Line 192"/>
            <p:cNvSpPr>
              <a:spLocks noChangeShapeType="1"/>
            </p:cNvSpPr>
            <p:nvPr/>
          </p:nvSpPr>
          <p:spPr bwMode="auto">
            <a:xfrm>
              <a:off x="3909" y="3046"/>
              <a:ext cx="77" cy="52"/>
            </a:xfrm>
            <a:prstGeom prst="line">
              <a:avLst/>
            </a:prstGeom>
            <a:noFill/>
            <a:ln w="9525">
              <a:solidFill>
                <a:srgbClr val="000000"/>
              </a:solidFill>
              <a:round/>
              <a:headEnd/>
              <a:tailEnd/>
            </a:ln>
          </p:spPr>
          <p:txBody>
            <a:bodyPr/>
            <a:lstStyle/>
            <a:p>
              <a:endParaRPr lang="en-US"/>
            </a:p>
          </p:txBody>
        </p:sp>
        <p:sp>
          <p:nvSpPr>
            <p:cNvPr id="188" name="Line 193"/>
            <p:cNvSpPr>
              <a:spLocks noChangeShapeType="1"/>
            </p:cNvSpPr>
            <p:nvPr/>
          </p:nvSpPr>
          <p:spPr bwMode="auto">
            <a:xfrm>
              <a:off x="3980" y="3297"/>
              <a:ext cx="84" cy="64"/>
            </a:xfrm>
            <a:prstGeom prst="line">
              <a:avLst/>
            </a:prstGeom>
            <a:noFill/>
            <a:ln w="9525">
              <a:solidFill>
                <a:srgbClr val="000000"/>
              </a:solidFill>
              <a:round/>
              <a:headEnd/>
              <a:tailEnd/>
            </a:ln>
          </p:spPr>
          <p:txBody>
            <a:bodyPr/>
            <a:lstStyle/>
            <a:p>
              <a:endParaRPr lang="en-US"/>
            </a:p>
          </p:txBody>
        </p:sp>
        <p:sp>
          <p:nvSpPr>
            <p:cNvPr id="189" name="Line 194"/>
            <p:cNvSpPr>
              <a:spLocks noChangeShapeType="1"/>
            </p:cNvSpPr>
            <p:nvPr/>
          </p:nvSpPr>
          <p:spPr bwMode="auto">
            <a:xfrm flipV="1">
              <a:off x="4173" y="3310"/>
              <a:ext cx="90" cy="26"/>
            </a:xfrm>
            <a:prstGeom prst="line">
              <a:avLst/>
            </a:prstGeom>
            <a:noFill/>
            <a:ln w="9525">
              <a:solidFill>
                <a:srgbClr val="000000"/>
              </a:solidFill>
              <a:round/>
              <a:headEnd/>
              <a:tailEnd/>
            </a:ln>
          </p:spPr>
          <p:txBody>
            <a:bodyPr/>
            <a:lstStyle/>
            <a:p>
              <a:endParaRPr lang="en-US"/>
            </a:p>
          </p:txBody>
        </p:sp>
        <p:sp>
          <p:nvSpPr>
            <p:cNvPr id="190" name="Line 195"/>
            <p:cNvSpPr>
              <a:spLocks noChangeShapeType="1"/>
            </p:cNvSpPr>
            <p:nvPr/>
          </p:nvSpPr>
          <p:spPr bwMode="auto">
            <a:xfrm>
              <a:off x="4263" y="3310"/>
              <a:ext cx="71" cy="64"/>
            </a:xfrm>
            <a:prstGeom prst="line">
              <a:avLst/>
            </a:prstGeom>
            <a:noFill/>
            <a:ln w="9525">
              <a:solidFill>
                <a:srgbClr val="000000"/>
              </a:solidFill>
              <a:round/>
              <a:headEnd/>
              <a:tailEnd/>
            </a:ln>
          </p:spPr>
          <p:txBody>
            <a:bodyPr/>
            <a:lstStyle/>
            <a:p>
              <a:endParaRPr lang="en-US"/>
            </a:p>
          </p:txBody>
        </p:sp>
        <p:sp>
          <p:nvSpPr>
            <p:cNvPr id="191" name="Line 196"/>
            <p:cNvSpPr>
              <a:spLocks noChangeShapeType="1"/>
            </p:cNvSpPr>
            <p:nvPr/>
          </p:nvSpPr>
          <p:spPr bwMode="auto">
            <a:xfrm flipV="1">
              <a:off x="4263" y="3200"/>
              <a:ext cx="26" cy="110"/>
            </a:xfrm>
            <a:prstGeom prst="line">
              <a:avLst/>
            </a:prstGeom>
            <a:noFill/>
            <a:ln w="9525">
              <a:solidFill>
                <a:srgbClr val="000000"/>
              </a:solidFill>
              <a:round/>
              <a:headEnd/>
              <a:tailEnd/>
            </a:ln>
          </p:spPr>
          <p:txBody>
            <a:bodyPr/>
            <a:lstStyle/>
            <a:p>
              <a:endParaRPr lang="en-US"/>
            </a:p>
          </p:txBody>
        </p:sp>
        <p:sp>
          <p:nvSpPr>
            <p:cNvPr id="192" name="Line 197"/>
            <p:cNvSpPr>
              <a:spLocks noChangeShapeType="1"/>
            </p:cNvSpPr>
            <p:nvPr/>
          </p:nvSpPr>
          <p:spPr bwMode="auto">
            <a:xfrm flipV="1">
              <a:off x="4289" y="3155"/>
              <a:ext cx="77" cy="45"/>
            </a:xfrm>
            <a:prstGeom prst="line">
              <a:avLst/>
            </a:prstGeom>
            <a:noFill/>
            <a:ln w="9525">
              <a:solidFill>
                <a:srgbClr val="000000"/>
              </a:solidFill>
              <a:round/>
              <a:headEnd/>
              <a:tailEnd/>
            </a:ln>
          </p:spPr>
          <p:txBody>
            <a:bodyPr/>
            <a:lstStyle/>
            <a:p>
              <a:endParaRPr lang="en-US"/>
            </a:p>
          </p:txBody>
        </p:sp>
        <p:sp>
          <p:nvSpPr>
            <p:cNvPr id="193" name="Line 198"/>
            <p:cNvSpPr>
              <a:spLocks noChangeShapeType="1"/>
            </p:cNvSpPr>
            <p:nvPr/>
          </p:nvSpPr>
          <p:spPr bwMode="auto">
            <a:xfrm>
              <a:off x="4366" y="3155"/>
              <a:ext cx="84" cy="52"/>
            </a:xfrm>
            <a:prstGeom prst="line">
              <a:avLst/>
            </a:prstGeom>
            <a:noFill/>
            <a:ln w="9525">
              <a:solidFill>
                <a:srgbClr val="000000"/>
              </a:solidFill>
              <a:round/>
              <a:headEnd/>
              <a:tailEnd/>
            </a:ln>
          </p:spPr>
          <p:txBody>
            <a:bodyPr/>
            <a:lstStyle/>
            <a:p>
              <a:endParaRPr lang="en-US"/>
            </a:p>
          </p:txBody>
        </p:sp>
        <p:sp>
          <p:nvSpPr>
            <p:cNvPr id="194" name="Line 199"/>
            <p:cNvSpPr>
              <a:spLocks noChangeShapeType="1"/>
            </p:cNvSpPr>
            <p:nvPr/>
          </p:nvSpPr>
          <p:spPr bwMode="auto">
            <a:xfrm>
              <a:off x="4450" y="3207"/>
              <a:ext cx="64" cy="64"/>
            </a:xfrm>
            <a:prstGeom prst="line">
              <a:avLst/>
            </a:prstGeom>
            <a:noFill/>
            <a:ln w="9525">
              <a:solidFill>
                <a:srgbClr val="000000"/>
              </a:solidFill>
              <a:round/>
              <a:headEnd/>
              <a:tailEnd/>
            </a:ln>
          </p:spPr>
          <p:txBody>
            <a:bodyPr/>
            <a:lstStyle/>
            <a:p>
              <a:endParaRPr lang="en-US"/>
            </a:p>
          </p:txBody>
        </p:sp>
        <p:sp>
          <p:nvSpPr>
            <p:cNvPr id="195" name="Line 200"/>
            <p:cNvSpPr>
              <a:spLocks noChangeShapeType="1"/>
            </p:cNvSpPr>
            <p:nvPr/>
          </p:nvSpPr>
          <p:spPr bwMode="auto">
            <a:xfrm flipV="1">
              <a:off x="4495" y="3271"/>
              <a:ext cx="19" cy="103"/>
            </a:xfrm>
            <a:prstGeom prst="line">
              <a:avLst/>
            </a:prstGeom>
            <a:noFill/>
            <a:ln w="9525">
              <a:solidFill>
                <a:srgbClr val="000000"/>
              </a:solidFill>
              <a:round/>
              <a:headEnd/>
              <a:tailEnd/>
            </a:ln>
          </p:spPr>
          <p:txBody>
            <a:bodyPr/>
            <a:lstStyle/>
            <a:p>
              <a:endParaRPr lang="en-US"/>
            </a:p>
          </p:txBody>
        </p:sp>
        <p:sp>
          <p:nvSpPr>
            <p:cNvPr id="196" name="Line 201"/>
            <p:cNvSpPr>
              <a:spLocks noChangeShapeType="1"/>
            </p:cNvSpPr>
            <p:nvPr/>
          </p:nvSpPr>
          <p:spPr bwMode="auto">
            <a:xfrm flipV="1">
              <a:off x="4514" y="3246"/>
              <a:ext cx="90" cy="25"/>
            </a:xfrm>
            <a:prstGeom prst="line">
              <a:avLst/>
            </a:prstGeom>
            <a:noFill/>
            <a:ln w="9525">
              <a:solidFill>
                <a:srgbClr val="000000"/>
              </a:solidFill>
              <a:round/>
              <a:headEnd/>
              <a:tailEnd/>
            </a:ln>
          </p:spPr>
          <p:txBody>
            <a:bodyPr/>
            <a:lstStyle/>
            <a:p>
              <a:endParaRPr lang="en-US"/>
            </a:p>
          </p:txBody>
        </p:sp>
        <p:sp>
          <p:nvSpPr>
            <p:cNvPr id="197" name="Line 202"/>
            <p:cNvSpPr>
              <a:spLocks noChangeShapeType="1"/>
            </p:cNvSpPr>
            <p:nvPr/>
          </p:nvSpPr>
          <p:spPr bwMode="auto">
            <a:xfrm flipV="1">
              <a:off x="4366" y="3059"/>
              <a:ext cx="13" cy="90"/>
            </a:xfrm>
            <a:prstGeom prst="line">
              <a:avLst/>
            </a:prstGeom>
            <a:noFill/>
            <a:ln w="9525">
              <a:solidFill>
                <a:srgbClr val="000000"/>
              </a:solidFill>
              <a:round/>
              <a:headEnd/>
              <a:tailEnd/>
            </a:ln>
          </p:spPr>
          <p:txBody>
            <a:bodyPr/>
            <a:lstStyle/>
            <a:p>
              <a:endParaRPr lang="en-US"/>
            </a:p>
          </p:txBody>
        </p:sp>
        <p:sp>
          <p:nvSpPr>
            <p:cNvPr id="198" name="Line 203"/>
            <p:cNvSpPr>
              <a:spLocks noChangeShapeType="1"/>
            </p:cNvSpPr>
            <p:nvPr/>
          </p:nvSpPr>
          <p:spPr bwMode="auto">
            <a:xfrm>
              <a:off x="4321" y="2975"/>
              <a:ext cx="58" cy="84"/>
            </a:xfrm>
            <a:prstGeom prst="line">
              <a:avLst/>
            </a:prstGeom>
            <a:noFill/>
            <a:ln w="9525">
              <a:solidFill>
                <a:srgbClr val="000000"/>
              </a:solidFill>
              <a:round/>
              <a:headEnd/>
              <a:tailEnd/>
            </a:ln>
          </p:spPr>
          <p:txBody>
            <a:bodyPr/>
            <a:lstStyle/>
            <a:p>
              <a:endParaRPr lang="en-US"/>
            </a:p>
          </p:txBody>
        </p:sp>
        <p:sp>
          <p:nvSpPr>
            <p:cNvPr id="199" name="Line 204"/>
            <p:cNvSpPr>
              <a:spLocks noChangeShapeType="1"/>
            </p:cNvSpPr>
            <p:nvPr/>
          </p:nvSpPr>
          <p:spPr bwMode="auto">
            <a:xfrm>
              <a:off x="4231" y="2975"/>
              <a:ext cx="90" cy="1"/>
            </a:xfrm>
            <a:prstGeom prst="line">
              <a:avLst/>
            </a:prstGeom>
            <a:noFill/>
            <a:ln w="9525">
              <a:solidFill>
                <a:srgbClr val="000000"/>
              </a:solidFill>
              <a:round/>
              <a:headEnd/>
              <a:tailEnd/>
            </a:ln>
          </p:spPr>
          <p:txBody>
            <a:bodyPr/>
            <a:lstStyle/>
            <a:p>
              <a:endParaRPr lang="en-US"/>
            </a:p>
          </p:txBody>
        </p:sp>
        <p:sp>
          <p:nvSpPr>
            <p:cNvPr id="200" name="Line 205"/>
            <p:cNvSpPr>
              <a:spLocks noChangeShapeType="1"/>
            </p:cNvSpPr>
            <p:nvPr/>
          </p:nvSpPr>
          <p:spPr bwMode="auto">
            <a:xfrm>
              <a:off x="4134" y="2962"/>
              <a:ext cx="97" cy="13"/>
            </a:xfrm>
            <a:prstGeom prst="line">
              <a:avLst/>
            </a:prstGeom>
            <a:noFill/>
            <a:ln w="9525">
              <a:solidFill>
                <a:srgbClr val="000000"/>
              </a:solidFill>
              <a:round/>
              <a:headEnd/>
              <a:tailEnd/>
            </a:ln>
          </p:spPr>
          <p:txBody>
            <a:bodyPr/>
            <a:lstStyle/>
            <a:p>
              <a:endParaRPr lang="en-US"/>
            </a:p>
          </p:txBody>
        </p:sp>
        <p:sp>
          <p:nvSpPr>
            <p:cNvPr id="201" name="Line 206"/>
            <p:cNvSpPr>
              <a:spLocks noChangeShapeType="1"/>
            </p:cNvSpPr>
            <p:nvPr/>
          </p:nvSpPr>
          <p:spPr bwMode="auto">
            <a:xfrm flipV="1">
              <a:off x="4321" y="2872"/>
              <a:ext cx="32" cy="97"/>
            </a:xfrm>
            <a:prstGeom prst="line">
              <a:avLst/>
            </a:prstGeom>
            <a:noFill/>
            <a:ln w="9525">
              <a:solidFill>
                <a:srgbClr val="000000"/>
              </a:solidFill>
              <a:round/>
              <a:headEnd/>
              <a:tailEnd/>
            </a:ln>
          </p:spPr>
          <p:txBody>
            <a:bodyPr/>
            <a:lstStyle/>
            <a:p>
              <a:endParaRPr lang="en-US"/>
            </a:p>
          </p:txBody>
        </p:sp>
        <p:sp>
          <p:nvSpPr>
            <p:cNvPr id="202" name="Line 207"/>
            <p:cNvSpPr>
              <a:spLocks noChangeShapeType="1"/>
            </p:cNvSpPr>
            <p:nvPr/>
          </p:nvSpPr>
          <p:spPr bwMode="auto">
            <a:xfrm flipV="1">
              <a:off x="4353" y="2808"/>
              <a:ext cx="71" cy="64"/>
            </a:xfrm>
            <a:prstGeom prst="line">
              <a:avLst/>
            </a:prstGeom>
            <a:noFill/>
            <a:ln w="9525">
              <a:solidFill>
                <a:srgbClr val="000000"/>
              </a:solidFill>
              <a:round/>
              <a:headEnd/>
              <a:tailEnd/>
            </a:ln>
          </p:spPr>
          <p:txBody>
            <a:bodyPr/>
            <a:lstStyle/>
            <a:p>
              <a:endParaRPr lang="en-US"/>
            </a:p>
          </p:txBody>
        </p:sp>
        <p:sp>
          <p:nvSpPr>
            <p:cNvPr id="203" name="Line 208"/>
            <p:cNvSpPr>
              <a:spLocks noChangeShapeType="1"/>
            </p:cNvSpPr>
            <p:nvPr/>
          </p:nvSpPr>
          <p:spPr bwMode="auto">
            <a:xfrm>
              <a:off x="4405" y="2705"/>
              <a:ext cx="19" cy="103"/>
            </a:xfrm>
            <a:prstGeom prst="line">
              <a:avLst/>
            </a:prstGeom>
            <a:noFill/>
            <a:ln w="9525">
              <a:solidFill>
                <a:srgbClr val="000000"/>
              </a:solidFill>
              <a:round/>
              <a:headEnd/>
              <a:tailEnd/>
            </a:ln>
          </p:spPr>
          <p:txBody>
            <a:bodyPr/>
            <a:lstStyle/>
            <a:p>
              <a:endParaRPr lang="en-US"/>
            </a:p>
          </p:txBody>
        </p:sp>
        <p:sp>
          <p:nvSpPr>
            <p:cNvPr id="204" name="Line 209"/>
            <p:cNvSpPr>
              <a:spLocks noChangeShapeType="1"/>
            </p:cNvSpPr>
            <p:nvPr/>
          </p:nvSpPr>
          <p:spPr bwMode="auto">
            <a:xfrm>
              <a:off x="4424" y="2808"/>
              <a:ext cx="90" cy="32"/>
            </a:xfrm>
            <a:prstGeom prst="line">
              <a:avLst/>
            </a:prstGeom>
            <a:noFill/>
            <a:ln w="9525">
              <a:solidFill>
                <a:srgbClr val="000000"/>
              </a:solidFill>
              <a:round/>
              <a:headEnd/>
              <a:tailEnd/>
            </a:ln>
          </p:spPr>
          <p:txBody>
            <a:bodyPr/>
            <a:lstStyle/>
            <a:p>
              <a:endParaRPr lang="en-US"/>
            </a:p>
          </p:txBody>
        </p:sp>
        <p:sp>
          <p:nvSpPr>
            <p:cNvPr id="205" name="Line 210"/>
            <p:cNvSpPr>
              <a:spLocks noChangeShapeType="1"/>
            </p:cNvSpPr>
            <p:nvPr/>
          </p:nvSpPr>
          <p:spPr bwMode="auto">
            <a:xfrm>
              <a:off x="4514" y="2840"/>
              <a:ext cx="90" cy="7"/>
            </a:xfrm>
            <a:prstGeom prst="line">
              <a:avLst/>
            </a:prstGeom>
            <a:noFill/>
            <a:ln w="9525">
              <a:solidFill>
                <a:srgbClr val="000000"/>
              </a:solidFill>
              <a:round/>
              <a:headEnd/>
              <a:tailEnd/>
            </a:ln>
          </p:spPr>
          <p:txBody>
            <a:bodyPr/>
            <a:lstStyle/>
            <a:p>
              <a:endParaRPr lang="en-US"/>
            </a:p>
          </p:txBody>
        </p:sp>
        <p:sp>
          <p:nvSpPr>
            <p:cNvPr id="206" name="Line 211"/>
            <p:cNvSpPr>
              <a:spLocks noChangeShapeType="1"/>
            </p:cNvSpPr>
            <p:nvPr/>
          </p:nvSpPr>
          <p:spPr bwMode="auto">
            <a:xfrm flipV="1">
              <a:off x="4604" y="2756"/>
              <a:ext cx="52" cy="91"/>
            </a:xfrm>
            <a:prstGeom prst="line">
              <a:avLst/>
            </a:prstGeom>
            <a:noFill/>
            <a:ln w="9525">
              <a:solidFill>
                <a:srgbClr val="000000"/>
              </a:solidFill>
              <a:round/>
              <a:headEnd/>
              <a:tailEnd/>
            </a:ln>
          </p:spPr>
          <p:txBody>
            <a:bodyPr/>
            <a:lstStyle/>
            <a:p>
              <a:endParaRPr lang="en-US"/>
            </a:p>
          </p:txBody>
        </p:sp>
        <p:sp>
          <p:nvSpPr>
            <p:cNvPr id="207" name="Line 212"/>
            <p:cNvSpPr>
              <a:spLocks noChangeShapeType="1"/>
            </p:cNvSpPr>
            <p:nvPr/>
          </p:nvSpPr>
          <p:spPr bwMode="auto">
            <a:xfrm flipV="1">
              <a:off x="4656" y="2666"/>
              <a:ext cx="32" cy="90"/>
            </a:xfrm>
            <a:prstGeom prst="line">
              <a:avLst/>
            </a:prstGeom>
            <a:noFill/>
            <a:ln w="9525">
              <a:solidFill>
                <a:srgbClr val="000000"/>
              </a:solidFill>
              <a:round/>
              <a:headEnd/>
              <a:tailEnd/>
            </a:ln>
          </p:spPr>
          <p:txBody>
            <a:bodyPr/>
            <a:lstStyle/>
            <a:p>
              <a:endParaRPr lang="en-US"/>
            </a:p>
          </p:txBody>
        </p:sp>
        <p:sp>
          <p:nvSpPr>
            <p:cNvPr id="208" name="Line 213"/>
            <p:cNvSpPr>
              <a:spLocks noChangeShapeType="1"/>
            </p:cNvSpPr>
            <p:nvPr/>
          </p:nvSpPr>
          <p:spPr bwMode="auto">
            <a:xfrm>
              <a:off x="4623" y="2583"/>
              <a:ext cx="65" cy="83"/>
            </a:xfrm>
            <a:prstGeom prst="line">
              <a:avLst/>
            </a:prstGeom>
            <a:noFill/>
            <a:ln w="9525">
              <a:solidFill>
                <a:srgbClr val="000000"/>
              </a:solidFill>
              <a:round/>
              <a:headEnd/>
              <a:tailEnd/>
            </a:ln>
          </p:spPr>
          <p:txBody>
            <a:bodyPr/>
            <a:lstStyle/>
            <a:p>
              <a:endParaRPr lang="en-US"/>
            </a:p>
          </p:txBody>
        </p:sp>
        <p:sp>
          <p:nvSpPr>
            <p:cNvPr id="209" name="Line 214"/>
            <p:cNvSpPr>
              <a:spLocks noChangeShapeType="1"/>
            </p:cNvSpPr>
            <p:nvPr/>
          </p:nvSpPr>
          <p:spPr bwMode="auto">
            <a:xfrm flipV="1">
              <a:off x="4688" y="2641"/>
              <a:ext cx="90" cy="25"/>
            </a:xfrm>
            <a:prstGeom prst="line">
              <a:avLst/>
            </a:prstGeom>
            <a:noFill/>
            <a:ln w="9525">
              <a:solidFill>
                <a:srgbClr val="000000"/>
              </a:solidFill>
              <a:round/>
              <a:headEnd/>
              <a:tailEnd/>
            </a:ln>
          </p:spPr>
          <p:txBody>
            <a:bodyPr/>
            <a:lstStyle/>
            <a:p>
              <a:endParaRPr lang="en-US"/>
            </a:p>
          </p:txBody>
        </p:sp>
        <p:sp>
          <p:nvSpPr>
            <p:cNvPr id="210" name="Line 215"/>
            <p:cNvSpPr>
              <a:spLocks noChangeShapeType="1"/>
            </p:cNvSpPr>
            <p:nvPr/>
          </p:nvSpPr>
          <p:spPr bwMode="auto">
            <a:xfrm>
              <a:off x="4778" y="2641"/>
              <a:ext cx="71" cy="70"/>
            </a:xfrm>
            <a:prstGeom prst="line">
              <a:avLst/>
            </a:prstGeom>
            <a:noFill/>
            <a:ln w="9525">
              <a:solidFill>
                <a:srgbClr val="000000"/>
              </a:solidFill>
              <a:round/>
              <a:headEnd/>
              <a:tailEnd/>
            </a:ln>
          </p:spPr>
          <p:txBody>
            <a:bodyPr/>
            <a:lstStyle/>
            <a:p>
              <a:endParaRPr lang="en-US"/>
            </a:p>
          </p:txBody>
        </p:sp>
        <p:sp>
          <p:nvSpPr>
            <p:cNvPr id="211" name="Line 216"/>
            <p:cNvSpPr>
              <a:spLocks noChangeShapeType="1"/>
            </p:cNvSpPr>
            <p:nvPr/>
          </p:nvSpPr>
          <p:spPr bwMode="auto">
            <a:xfrm flipV="1">
              <a:off x="4829" y="2711"/>
              <a:ext cx="20" cy="97"/>
            </a:xfrm>
            <a:prstGeom prst="line">
              <a:avLst/>
            </a:prstGeom>
            <a:noFill/>
            <a:ln w="9525">
              <a:solidFill>
                <a:srgbClr val="000000"/>
              </a:solidFill>
              <a:round/>
              <a:headEnd/>
              <a:tailEnd/>
            </a:ln>
          </p:spPr>
          <p:txBody>
            <a:bodyPr/>
            <a:lstStyle/>
            <a:p>
              <a:endParaRPr lang="en-US"/>
            </a:p>
          </p:txBody>
        </p:sp>
        <p:sp>
          <p:nvSpPr>
            <p:cNvPr id="212" name="Line 217"/>
            <p:cNvSpPr>
              <a:spLocks noChangeShapeType="1"/>
            </p:cNvSpPr>
            <p:nvPr/>
          </p:nvSpPr>
          <p:spPr bwMode="auto">
            <a:xfrm>
              <a:off x="4829" y="2808"/>
              <a:ext cx="33" cy="90"/>
            </a:xfrm>
            <a:prstGeom prst="line">
              <a:avLst/>
            </a:prstGeom>
            <a:noFill/>
            <a:ln w="9525">
              <a:solidFill>
                <a:srgbClr val="000000"/>
              </a:solidFill>
              <a:round/>
              <a:headEnd/>
              <a:tailEnd/>
            </a:ln>
          </p:spPr>
          <p:txBody>
            <a:bodyPr/>
            <a:lstStyle/>
            <a:p>
              <a:endParaRPr lang="en-US"/>
            </a:p>
          </p:txBody>
        </p:sp>
        <p:sp>
          <p:nvSpPr>
            <p:cNvPr id="213" name="Line 218"/>
            <p:cNvSpPr>
              <a:spLocks noChangeShapeType="1"/>
            </p:cNvSpPr>
            <p:nvPr/>
          </p:nvSpPr>
          <p:spPr bwMode="auto">
            <a:xfrm flipV="1">
              <a:off x="4804" y="2898"/>
              <a:ext cx="58" cy="84"/>
            </a:xfrm>
            <a:prstGeom prst="line">
              <a:avLst/>
            </a:prstGeom>
            <a:noFill/>
            <a:ln w="9525">
              <a:solidFill>
                <a:srgbClr val="000000"/>
              </a:solidFill>
              <a:round/>
              <a:headEnd/>
              <a:tailEnd/>
            </a:ln>
          </p:spPr>
          <p:txBody>
            <a:bodyPr/>
            <a:lstStyle/>
            <a:p>
              <a:endParaRPr lang="en-US"/>
            </a:p>
          </p:txBody>
        </p:sp>
        <p:sp>
          <p:nvSpPr>
            <p:cNvPr id="214" name="Line 219"/>
            <p:cNvSpPr>
              <a:spLocks noChangeShapeType="1"/>
            </p:cNvSpPr>
            <p:nvPr/>
          </p:nvSpPr>
          <p:spPr bwMode="auto">
            <a:xfrm flipV="1">
              <a:off x="4707" y="2982"/>
              <a:ext cx="97" cy="38"/>
            </a:xfrm>
            <a:prstGeom prst="line">
              <a:avLst/>
            </a:prstGeom>
            <a:noFill/>
            <a:ln w="9525">
              <a:solidFill>
                <a:srgbClr val="000000"/>
              </a:solidFill>
              <a:round/>
              <a:headEnd/>
              <a:tailEnd/>
            </a:ln>
          </p:spPr>
          <p:txBody>
            <a:bodyPr/>
            <a:lstStyle/>
            <a:p>
              <a:endParaRPr lang="en-US"/>
            </a:p>
          </p:txBody>
        </p:sp>
        <p:sp>
          <p:nvSpPr>
            <p:cNvPr id="215" name="Line 220"/>
            <p:cNvSpPr>
              <a:spLocks noChangeShapeType="1"/>
            </p:cNvSpPr>
            <p:nvPr/>
          </p:nvSpPr>
          <p:spPr bwMode="auto">
            <a:xfrm>
              <a:off x="4649" y="2943"/>
              <a:ext cx="58" cy="77"/>
            </a:xfrm>
            <a:prstGeom prst="line">
              <a:avLst/>
            </a:prstGeom>
            <a:noFill/>
            <a:ln w="9525">
              <a:solidFill>
                <a:srgbClr val="000000"/>
              </a:solidFill>
              <a:round/>
              <a:headEnd/>
              <a:tailEnd/>
            </a:ln>
          </p:spPr>
          <p:txBody>
            <a:bodyPr/>
            <a:lstStyle/>
            <a:p>
              <a:endParaRPr lang="en-US"/>
            </a:p>
          </p:txBody>
        </p:sp>
        <p:sp>
          <p:nvSpPr>
            <p:cNvPr id="216" name="Line 221"/>
            <p:cNvSpPr>
              <a:spLocks noChangeShapeType="1"/>
            </p:cNvSpPr>
            <p:nvPr/>
          </p:nvSpPr>
          <p:spPr bwMode="auto">
            <a:xfrm>
              <a:off x="4604" y="2847"/>
              <a:ext cx="45" cy="96"/>
            </a:xfrm>
            <a:prstGeom prst="line">
              <a:avLst/>
            </a:prstGeom>
            <a:noFill/>
            <a:ln w="9525">
              <a:solidFill>
                <a:srgbClr val="000000"/>
              </a:solidFill>
              <a:round/>
              <a:headEnd/>
              <a:tailEnd/>
            </a:ln>
          </p:spPr>
          <p:txBody>
            <a:bodyPr/>
            <a:lstStyle/>
            <a:p>
              <a:endParaRPr lang="en-US"/>
            </a:p>
          </p:txBody>
        </p:sp>
        <p:sp>
          <p:nvSpPr>
            <p:cNvPr id="217" name="Line 222"/>
            <p:cNvSpPr>
              <a:spLocks noChangeShapeType="1"/>
            </p:cNvSpPr>
            <p:nvPr/>
          </p:nvSpPr>
          <p:spPr bwMode="auto">
            <a:xfrm flipV="1">
              <a:off x="4694" y="3020"/>
              <a:ext cx="13" cy="90"/>
            </a:xfrm>
            <a:prstGeom prst="line">
              <a:avLst/>
            </a:prstGeom>
            <a:noFill/>
            <a:ln w="9525">
              <a:solidFill>
                <a:srgbClr val="000000"/>
              </a:solidFill>
              <a:round/>
              <a:headEnd/>
              <a:tailEnd/>
            </a:ln>
          </p:spPr>
          <p:txBody>
            <a:bodyPr/>
            <a:lstStyle/>
            <a:p>
              <a:endParaRPr lang="en-US"/>
            </a:p>
          </p:txBody>
        </p:sp>
        <p:sp>
          <p:nvSpPr>
            <p:cNvPr id="218" name="Line 223"/>
            <p:cNvSpPr>
              <a:spLocks noChangeShapeType="1"/>
            </p:cNvSpPr>
            <p:nvPr/>
          </p:nvSpPr>
          <p:spPr bwMode="auto">
            <a:xfrm flipV="1">
              <a:off x="4681" y="3110"/>
              <a:ext cx="13" cy="97"/>
            </a:xfrm>
            <a:prstGeom prst="line">
              <a:avLst/>
            </a:prstGeom>
            <a:noFill/>
            <a:ln w="9525">
              <a:solidFill>
                <a:srgbClr val="000000"/>
              </a:solidFill>
              <a:round/>
              <a:headEnd/>
              <a:tailEnd/>
            </a:ln>
          </p:spPr>
          <p:txBody>
            <a:bodyPr/>
            <a:lstStyle/>
            <a:p>
              <a:endParaRPr lang="en-US"/>
            </a:p>
          </p:txBody>
        </p:sp>
        <p:sp>
          <p:nvSpPr>
            <p:cNvPr id="219" name="Line 224"/>
            <p:cNvSpPr>
              <a:spLocks noChangeShapeType="1"/>
            </p:cNvSpPr>
            <p:nvPr/>
          </p:nvSpPr>
          <p:spPr bwMode="auto">
            <a:xfrm flipV="1">
              <a:off x="4604" y="3207"/>
              <a:ext cx="77" cy="39"/>
            </a:xfrm>
            <a:prstGeom prst="line">
              <a:avLst/>
            </a:prstGeom>
            <a:noFill/>
            <a:ln w="9525">
              <a:solidFill>
                <a:srgbClr val="000000"/>
              </a:solidFill>
              <a:round/>
              <a:headEnd/>
              <a:tailEnd/>
            </a:ln>
          </p:spPr>
          <p:txBody>
            <a:bodyPr/>
            <a:lstStyle/>
            <a:p>
              <a:endParaRPr lang="en-US"/>
            </a:p>
          </p:txBody>
        </p:sp>
        <p:sp>
          <p:nvSpPr>
            <p:cNvPr id="220" name="Line 225"/>
            <p:cNvSpPr>
              <a:spLocks noChangeShapeType="1"/>
            </p:cNvSpPr>
            <p:nvPr/>
          </p:nvSpPr>
          <p:spPr bwMode="auto">
            <a:xfrm>
              <a:off x="4681" y="3207"/>
              <a:ext cx="84" cy="51"/>
            </a:xfrm>
            <a:prstGeom prst="line">
              <a:avLst/>
            </a:prstGeom>
            <a:noFill/>
            <a:ln w="9525">
              <a:solidFill>
                <a:srgbClr val="000000"/>
              </a:solidFill>
              <a:round/>
              <a:headEnd/>
              <a:tailEnd/>
            </a:ln>
          </p:spPr>
          <p:txBody>
            <a:bodyPr/>
            <a:lstStyle/>
            <a:p>
              <a:endParaRPr lang="en-US"/>
            </a:p>
          </p:txBody>
        </p:sp>
        <p:sp>
          <p:nvSpPr>
            <p:cNvPr id="221" name="Line 226"/>
            <p:cNvSpPr>
              <a:spLocks noChangeShapeType="1"/>
            </p:cNvSpPr>
            <p:nvPr/>
          </p:nvSpPr>
          <p:spPr bwMode="auto">
            <a:xfrm>
              <a:off x="4765" y="3258"/>
              <a:ext cx="39" cy="103"/>
            </a:xfrm>
            <a:prstGeom prst="line">
              <a:avLst/>
            </a:prstGeom>
            <a:noFill/>
            <a:ln w="9525">
              <a:solidFill>
                <a:srgbClr val="000000"/>
              </a:solidFill>
              <a:round/>
              <a:headEnd/>
              <a:tailEnd/>
            </a:ln>
          </p:spPr>
          <p:txBody>
            <a:bodyPr/>
            <a:lstStyle/>
            <a:p>
              <a:endParaRPr lang="en-US"/>
            </a:p>
          </p:txBody>
        </p:sp>
        <p:sp>
          <p:nvSpPr>
            <p:cNvPr id="222" name="Line 227"/>
            <p:cNvSpPr>
              <a:spLocks noChangeShapeType="1"/>
            </p:cNvSpPr>
            <p:nvPr/>
          </p:nvSpPr>
          <p:spPr bwMode="auto">
            <a:xfrm>
              <a:off x="4804" y="3361"/>
              <a:ext cx="103" cy="1"/>
            </a:xfrm>
            <a:prstGeom prst="line">
              <a:avLst/>
            </a:prstGeom>
            <a:noFill/>
            <a:ln w="9525">
              <a:solidFill>
                <a:srgbClr val="000000"/>
              </a:solidFill>
              <a:round/>
              <a:headEnd/>
              <a:tailEnd/>
            </a:ln>
          </p:spPr>
          <p:txBody>
            <a:bodyPr/>
            <a:lstStyle/>
            <a:p>
              <a:endParaRPr lang="en-US"/>
            </a:p>
          </p:txBody>
        </p:sp>
        <p:sp>
          <p:nvSpPr>
            <p:cNvPr id="223" name="Line 228"/>
            <p:cNvSpPr>
              <a:spLocks noChangeShapeType="1"/>
            </p:cNvSpPr>
            <p:nvPr/>
          </p:nvSpPr>
          <p:spPr bwMode="auto">
            <a:xfrm flipV="1">
              <a:off x="4759" y="3361"/>
              <a:ext cx="45" cy="78"/>
            </a:xfrm>
            <a:prstGeom prst="line">
              <a:avLst/>
            </a:prstGeom>
            <a:noFill/>
            <a:ln w="9525">
              <a:solidFill>
                <a:srgbClr val="000000"/>
              </a:solidFill>
              <a:round/>
              <a:headEnd/>
              <a:tailEnd/>
            </a:ln>
          </p:spPr>
          <p:txBody>
            <a:bodyPr/>
            <a:lstStyle/>
            <a:p>
              <a:endParaRPr lang="en-US"/>
            </a:p>
          </p:txBody>
        </p:sp>
        <p:sp>
          <p:nvSpPr>
            <p:cNvPr id="224" name="Line 229"/>
            <p:cNvSpPr>
              <a:spLocks noChangeShapeType="1"/>
            </p:cNvSpPr>
            <p:nvPr/>
          </p:nvSpPr>
          <p:spPr bwMode="auto">
            <a:xfrm>
              <a:off x="4862" y="2898"/>
              <a:ext cx="96" cy="13"/>
            </a:xfrm>
            <a:prstGeom prst="line">
              <a:avLst/>
            </a:prstGeom>
            <a:noFill/>
            <a:ln w="9525">
              <a:solidFill>
                <a:srgbClr val="000000"/>
              </a:solidFill>
              <a:round/>
              <a:headEnd/>
              <a:tailEnd/>
            </a:ln>
          </p:spPr>
          <p:txBody>
            <a:bodyPr/>
            <a:lstStyle/>
            <a:p>
              <a:endParaRPr lang="en-US"/>
            </a:p>
          </p:txBody>
        </p:sp>
        <p:sp>
          <p:nvSpPr>
            <p:cNvPr id="225" name="Line 230"/>
            <p:cNvSpPr>
              <a:spLocks noChangeShapeType="1"/>
            </p:cNvSpPr>
            <p:nvPr/>
          </p:nvSpPr>
          <p:spPr bwMode="auto">
            <a:xfrm flipV="1">
              <a:off x="4849" y="2673"/>
              <a:ext cx="90" cy="38"/>
            </a:xfrm>
            <a:prstGeom prst="line">
              <a:avLst/>
            </a:prstGeom>
            <a:noFill/>
            <a:ln w="9525">
              <a:solidFill>
                <a:srgbClr val="000000"/>
              </a:solidFill>
              <a:round/>
              <a:headEnd/>
              <a:tailEnd/>
            </a:ln>
          </p:spPr>
          <p:txBody>
            <a:bodyPr/>
            <a:lstStyle/>
            <a:p>
              <a:endParaRPr lang="en-US"/>
            </a:p>
          </p:txBody>
        </p:sp>
      </p:gr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135"/>
                                        </p:tgtEl>
                                        <p:attrNameLst>
                                          <p:attrName>style.visibility</p:attrName>
                                        </p:attrNameLst>
                                      </p:cBhvr>
                                      <p:to>
                                        <p:strVal val="visible"/>
                                      </p:to>
                                    </p:set>
                                    <p:animEffect transition="in" filter="fade">
                                      <p:cBhvr>
                                        <p:cTn id="11" dur="500"/>
                                        <p:tgtEl>
                                          <p:spTgt spid="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US"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olymorphism </a:t>
            </a:r>
            <a:r>
              <a:rPr lang="en-US" dirty="0" smtClean="0">
                <a:latin typeface="Times New Roman" pitchFamily="18" charset="0"/>
                <a:cs typeface="Times New Roman" pitchFamily="18" charset="0"/>
              </a:rPr>
              <a:t>and allotropy</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200"/>
            <a:ext cx="10972800" cy="5105400"/>
          </a:xfrm>
        </p:spPr>
        <p:txBody>
          <a:bodyPr>
            <a:normAutofit fontScale="85000" lnSpcReduction="20000"/>
          </a:bodyPr>
          <a:lstStyle/>
          <a:p>
            <a:r>
              <a:rPr lang="en-US" sz="3800" dirty="0" smtClean="0">
                <a:latin typeface="Times New Roman" pitchFamily="18" charset="0"/>
                <a:ea typeface="ＭＳ Ｐゴシック" pitchFamily="-106" charset="-128"/>
                <a:cs typeface="Times New Roman" pitchFamily="18" charset="0"/>
              </a:rPr>
              <a:t>Two or more distinct crystal structures for the same material (allotropy/polymorphism). </a:t>
            </a:r>
          </a:p>
          <a:p>
            <a:r>
              <a:rPr lang="en-US" sz="3800" b="1" dirty="0" smtClean="0">
                <a:latin typeface="Times New Roman" pitchFamily="18" charset="0"/>
                <a:ea typeface="ＭＳ Ｐゴシック" pitchFamily="-106" charset="-128"/>
                <a:cs typeface="Times New Roman" pitchFamily="18" charset="0"/>
              </a:rPr>
              <a:t>Allotropy</a:t>
            </a:r>
            <a:r>
              <a:rPr lang="en-US" sz="3800" dirty="0" smtClean="0">
                <a:latin typeface="Times New Roman" pitchFamily="18" charset="0"/>
                <a:ea typeface="ＭＳ Ｐゴシック" pitchFamily="-106" charset="-128"/>
                <a:cs typeface="Times New Roman" pitchFamily="18" charset="0"/>
              </a:rPr>
              <a:t>  </a:t>
            </a:r>
            <a:r>
              <a:rPr lang="en-US" sz="3800" dirty="0" smtClean="0">
                <a:latin typeface="Times New Roman" pitchFamily="18" charset="0"/>
                <a:ea typeface="ＭＳ Ｐゴシック" pitchFamily="-106" charset="-128"/>
                <a:cs typeface="Times New Roman" pitchFamily="18" charset="0"/>
              </a:rPr>
              <a:t>is </a:t>
            </a:r>
            <a:r>
              <a:rPr lang="en-US" sz="3800" dirty="0" smtClean="0">
                <a:latin typeface="Times New Roman" pitchFamily="18" charset="0"/>
                <a:ea typeface="ＭＳ Ｐゴシック" pitchFamily="-106" charset="-128"/>
                <a:cs typeface="Times New Roman" pitchFamily="18" charset="0"/>
              </a:rPr>
              <a:t>a behavior exhibited by certain chemical elements that can exist in two or more different forms, known as </a:t>
            </a:r>
            <a:r>
              <a:rPr lang="en-US" sz="3800" dirty="0" smtClean="0">
                <a:latin typeface="Times New Roman" pitchFamily="18" charset="0"/>
                <a:ea typeface="ＭＳ Ｐゴシック" pitchFamily="-106" charset="-128"/>
                <a:cs typeface="Times New Roman" pitchFamily="18" charset="0"/>
              </a:rPr>
              <a:t>allotropes of </a:t>
            </a:r>
            <a:r>
              <a:rPr lang="en-US" sz="3800" dirty="0" smtClean="0">
                <a:latin typeface="Times New Roman" pitchFamily="18" charset="0"/>
                <a:ea typeface="ＭＳ Ｐゴシック" pitchFamily="-106" charset="-128"/>
                <a:cs typeface="Times New Roman" pitchFamily="18" charset="0"/>
              </a:rPr>
              <a:t>that element. </a:t>
            </a:r>
          </a:p>
          <a:p>
            <a:r>
              <a:rPr lang="en-US" sz="3800" dirty="0" smtClean="0">
                <a:latin typeface="Times New Roman" pitchFamily="18" charset="0"/>
                <a:ea typeface="ＭＳ Ｐゴシック" pitchFamily="-106" charset="-128"/>
                <a:cs typeface="Times New Roman" pitchFamily="18" charset="0"/>
              </a:rPr>
              <a:t>In each allotrope, the element's atoms are bonded together in a different manner. </a:t>
            </a:r>
          </a:p>
          <a:p>
            <a:r>
              <a:rPr lang="en-US" sz="3800" dirty="0" smtClean="0">
                <a:latin typeface="Times New Roman" pitchFamily="18" charset="0"/>
                <a:ea typeface="ＭＳ Ｐゴシック" pitchFamily="-106" charset="-128"/>
                <a:cs typeface="Times New Roman" pitchFamily="18" charset="0"/>
              </a:rPr>
              <a:t>Note that allotropy refers only to different forms of an element within the same phase or state of matter (i.e. different solid, liquid or gas forms) - the changes of state between solid, liquid and gas in themselves are not considered allotrop</a:t>
            </a:r>
            <a:r>
              <a:rPr lang="en-US" sz="4000" dirty="0" smtClean="0">
                <a:latin typeface="Times New Roman" pitchFamily="18" charset="0"/>
                <a:ea typeface="ＭＳ Ｐゴシック" pitchFamily="-106" charset="-128"/>
                <a:cs typeface="Times New Roman" pitchFamily="18" charset="0"/>
              </a:rPr>
              <a:t>y</a:t>
            </a:r>
            <a:endParaRPr lang="en-US" sz="4000" dirty="0" smtClean="0">
              <a:latin typeface="Times New Roman" pitchFamily="18" charset="0"/>
              <a:cs typeface="Times New Roman" pitchFamily="18" charset="0"/>
            </a:endParaRPr>
          </a:p>
          <a:p>
            <a:pPr>
              <a:buNone/>
            </a:pPr>
            <a:endParaRPr lang="en-US" sz="3600" dirty="0" smtClean="0"/>
          </a:p>
          <a:p>
            <a:endParaRPr lang="en-US" dirty="0" smtClean="0"/>
          </a:p>
          <a:p>
            <a:pPr>
              <a:buNone/>
            </a:pPr>
            <a:endParaRPr lang="en-US" dirty="0" smtClean="0"/>
          </a:p>
          <a:p>
            <a:pPr>
              <a:buNone/>
            </a:pPr>
            <a:endParaRPr lang="en-IN"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US"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olymorphism</a:t>
            </a:r>
            <a:r>
              <a:rPr lang="en-US" dirty="0" smtClean="0"/>
              <a:t> </a:t>
            </a:r>
            <a:endParaRPr lang="en-IN" b="1" dirty="0"/>
          </a:p>
        </p:txBody>
      </p:sp>
      <p:sp>
        <p:nvSpPr>
          <p:cNvPr id="3" name="Content Placeholder 2"/>
          <p:cNvSpPr>
            <a:spLocks noGrp="1"/>
          </p:cNvSpPr>
          <p:nvPr>
            <p:ph idx="1"/>
          </p:nvPr>
        </p:nvSpPr>
        <p:spPr>
          <a:xfrm>
            <a:off x="609600" y="1219200"/>
            <a:ext cx="10972800" cy="5181600"/>
          </a:xfrm>
        </p:spPr>
        <p:txBody>
          <a:bodyPr>
            <a:normAutofit/>
          </a:bodyPr>
          <a:lstStyle/>
          <a:p>
            <a:r>
              <a:rPr lang="en-US" sz="2400" dirty="0" smtClean="0">
                <a:latin typeface="Times New Roman" pitchFamily="18" charset="0"/>
                <a:ea typeface="ＭＳ Ｐゴシック" pitchFamily="-106" charset="-128"/>
                <a:cs typeface="Times New Roman" pitchFamily="18" charset="0"/>
              </a:rPr>
              <a:t>Two or more distinct crystal structures for the same material (allotropy/polymorphism)</a:t>
            </a:r>
            <a:br>
              <a:rPr lang="en-US" sz="2400" dirty="0" smtClean="0">
                <a:latin typeface="Times New Roman" pitchFamily="18" charset="0"/>
                <a:ea typeface="ＭＳ Ｐゴシック" pitchFamily="-106" charset="-128"/>
                <a:cs typeface="Times New Roman" pitchFamily="18" charset="0"/>
              </a:rPr>
            </a:br>
            <a:r>
              <a:rPr lang="en-US" sz="2400" dirty="0" smtClean="0">
                <a:latin typeface="Times New Roman" pitchFamily="18" charset="0"/>
                <a:ea typeface="ＭＳ Ｐゴシック" pitchFamily="-106" charset="-128"/>
                <a:cs typeface="Times New Roman" pitchFamily="18" charset="0"/>
              </a:rPr>
              <a:t> </a:t>
            </a:r>
            <a:br>
              <a:rPr lang="en-US" sz="2400" dirty="0" smtClean="0">
                <a:latin typeface="Times New Roman" pitchFamily="18" charset="0"/>
                <a:ea typeface="ＭＳ Ｐゴシック" pitchFamily="-106" charset="-128"/>
                <a:cs typeface="Times New Roman" pitchFamily="18" charset="0"/>
              </a:rPr>
            </a:br>
            <a:r>
              <a:rPr lang="en-US" sz="2400" dirty="0" smtClean="0">
                <a:latin typeface="Times New Roman" pitchFamily="18" charset="0"/>
                <a:ea typeface="ＭＳ Ｐゴシック" pitchFamily="-106" charset="-128"/>
                <a:cs typeface="Times New Roman" pitchFamily="18" charset="0"/>
              </a:rPr>
              <a:t>         titanium</a:t>
            </a:r>
          </a:p>
          <a:p>
            <a:pPr>
              <a:buFontTx/>
              <a:buNone/>
            </a:pPr>
            <a:r>
              <a:rPr lang="en-US" sz="2400" dirty="0" smtClean="0">
                <a:latin typeface="Times New Roman" pitchFamily="18" charset="0"/>
                <a:ea typeface="ＭＳ Ｐゴシック" pitchFamily="-106" charset="-128"/>
                <a:cs typeface="Times New Roman" pitchFamily="18" charset="0"/>
              </a:rPr>
              <a:t>	           </a:t>
            </a:r>
            <a:r>
              <a:rPr lang="en-US" sz="2400" dirty="0" smtClean="0">
                <a:latin typeface="Times New Roman" pitchFamily="18" charset="0"/>
                <a:ea typeface="ＭＳ Ｐゴシック" pitchFamily="-106" charset="-128"/>
                <a:cs typeface="Times New Roman" pitchFamily="18" charset="0"/>
                <a:sym typeface="Symbol" pitchFamily="18" charset="2"/>
              </a:rPr>
              <a:t></a:t>
            </a:r>
            <a:r>
              <a:rPr lang="en-US" sz="2400" dirty="0" smtClean="0">
                <a:latin typeface="Times New Roman" pitchFamily="18" charset="0"/>
                <a:ea typeface="ＭＳ Ｐゴシック" pitchFamily="-106" charset="-128"/>
                <a:cs typeface="Times New Roman" pitchFamily="18" charset="0"/>
              </a:rPr>
              <a:t>, </a:t>
            </a:r>
            <a:r>
              <a:rPr lang="en-US" sz="2400" dirty="0" smtClean="0">
                <a:latin typeface="Times New Roman" pitchFamily="18" charset="0"/>
                <a:ea typeface="ＭＳ Ｐゴシック" pitchFamily="-106" charset="-128"/>
                <a:cs typeface="Times New Roman" pitchFamily="18" charset="0"/>
                <a:sym typeface="Symbol" pitchFamily="18" charset="2"/>
              </a:rPr>
              <a:t></a:t>
            </a:r>
            <a:r>
              <a:rPr lang="en-US" sz="2400" dirty="0" smtClean="0">
                <a:latin typeface="Times New Roman" pitchFamily="18" charset="0"/>
                <a:ea typeface="ＭＳ Ｐゴシック" pitchFamily="-106" charset="-128"/>
                <a:cs typeface="Times New Roman" pitchFamily="18" charset="0"/>
              </a:rPr>
              <a:t>-Ti	</a:t>
            </a:r>
          </a:p>
          <a:p>
            <a:endParaRPr lang="en-US" sz="2400" dirty="0" smtClean="0">
              <a:latin typeface="Times New Roman" pitchFamily="18" charset="0"/>
              <a:ea typeface="ＭＳ Ｐゴシック" pitchFamily="-106" charset="-128"/>
              <a:cs typeface="Times New Roman" pitchFamily="18" charset="0"/>
            </a:endParaRPr>
          </a:p>
          <a:p>
            <a:pPr lvl="1">
              <a:buFontTx/>
              <a:buNone/>
            </a:pPr>
            <a:r>
              <a:rPr lang="en-US" sz="2000" dirty="0" smtClean="0">
                <a:latin typeface="Times New Roman" pitchFamily="18" charset="0"/>
                <a:ea typeface="ＭＳ Ｐゴシック" pitchFamily="-106" charset="-128"/>
                <a:cs typeface="Times New Roman" pitchFamily="18" charset="0"/>
              </a:rPr>
              <a:t>         </a:t>
            </a:r>
            <a:r>
              <a:rPr lang="en-US" sz="2400" dirty="0" smtClean="0">
                <a:latin typeface="Times New Roman" pitchFamily="18" charset="0"/>
                <a:ea typeface="ＭＳ Ｐゴシック" pitchFamily="-106" charset="-128"/>
                <a:cs typeface="Times New Roman" pitchFamily="18" charset="0"/>
              </a:rPr>
              <a:t>carbon</a:t>
            </a:r>
          </a:p>
          <a:p>
            <a:pPr>
              <a:buFontTx/>
              <a:buNone/>
            </a:pPr>
            <a:r>
              <a:rPr lang="en-US" sz="2400" dirty="0" smtClean="0">
                <a:latin typeface="Times New Roman" pitchFamily="18" charset="0"/>
                <a:ea typeface="ＭＳ Ｐゴシック" pitchFamily="-106" charset="-128"/>
                <a:cs typeface="Times New Roman" pitchFamily="18" charset="0"/>
              </a:rPr>
              <a:t>	diamond, graphite </a:t>
            </a:r>
          </a:p>
          <a:p>
            <a:pPr>
              <a:buNone/>
            </a:pPr>
            <a:endParaRPr lang="en-US" sz="3600" dirty="0" smtClean="0"/>
          </a:p>
          <a:p>
            <a:endParaRPr lang="en-US" dirty="0" smtClean="0"/>
          </a:p>
          <a:p>
            <a:pPr>
              <a:buNone/>
            </a:pPr>
            <a:endParaRPr lang="en-US" dirty="0" smtClean="0"/>
          </a:p>
          <a:p>
            <a:pPr>
              <a:buNone/>
            </a:pPr>
            <a:endParaRPr lang="en-IN"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grpSp>
        <p:nvGrpSpPr>
          <p:cNvPr id="10" name="Group 27"/>
          <p:cNvGrpSpPr>
            <a:grpSpLocks/>
          </p:cNvGrpSpPr>
          <p:nvPr/>
        </p:nvGrpSpPr>
        <p:grpSpPr bwMode="auto">
          <a:xfrm>
            <a:off x="5029200" y="2138289"/>
            <a:ext cx="3886199" cy="3957711"/>
            <a:chOff x="2670" y="1261"/>
            <a:chExt cx="2377" cy="2716"/>
          </a:xfrm>
        </p:grpSpPr>
        <p:sp>
          <p:nvSpPr>
            <p:cNvPr id="11" name="Line 4"/>
            <p:cNvSpPr>
              <a:spLocks noChangeShapeType="1"/>
            </p:cNvSpPr>
            <p:nvPr/>
          </p:nvSpPr>
          <p:spPr bwMode="auto">
            <a:xfrm>
              <a:off x="3629" y="1837"/>
              <a:ext cx="0" cy="1802"/>
            </a:xfrm>
            <a:prstGeom prst="line">
              <a:avLst/>
            </a:prstGeom>
            <a:noFill/>
            <a:ln w="38100">
              <a:solidFill>
                <a:schemeClr val="tx1"/>
              </a:solidFill>
              <a:round/>
              <a:headEnd/>
              <a:tailEnd/>
            </a:ln>
          </p:spPr>
          <p:txBody>
            <a:bodyPr/>
            <a:lstStyle/>
            <a:p>
              <a:endParaRPr lang="en-US"/>
            </a:p>
          </p:txBody>
        </p:sp>
        <p:sp>
          <p:nvSpPr>
            <p:cNvPr id="12" name="Line 5"/>
            <p:cNvSpPr>
              <a:spLocks noChangeShapeType="1"/>
            </p:cNvSpPr>
            <p:nvPr/>
          </p:nvSpPr>
          <p:spPr bwMode="auto">
            <a:xfrm>
              <a:off x="3492" y="3245"/>
              <a:ext cx="302" cy="0"/>
            </a:xfrm>
            <a:prstGeom prst="line">
              <a:avLst/>
            </a:prstGeom>
            <a:noFill/>
            <a:ln w="28575">
              <a:solidFill>
                <a:schemeClr val="tx1"/>
              </a:solidFill>
              <a:round/>
              <a:headEnd/>
              <a:tailEnd/>
            </a:ln>
          </p:spPr>
          <p:txBody>
            <a:bodyPr/>
            <a:lstStyle/>
            <a:p>
              <a:endParaRPr lang="en-US"/>
            </a:p>
          </p:txBody>
        </p:sp>
        <p:sp>
          <p:nvSpPr>
            <p:cNvPr id="13" name="Line 6"/>
            <p:cNvSpPr>
              <a:spLocks noChangeShapeType="1"/>
            </p:cNvSpPr>
            <p:nvPr/>
          </p:nvSpPr>
          <p:spPr bwMode="auto">
            <a:xfrm>
              <a:off x="3478" y="2646"/>
              <a:ext cx="302" cy="0"/>
            </a:xfrm>
            <a:prstGeom prst="line">
              <a:avLst/>
            </a:prstGeom>
            <a:noFill/>
            <a:ln w="28575">
              <a:solidFill>
                <a:schemeClr val="tx1"/>
              </a:solidFill>
              <a:round/>
              <a:headEnd/>
              <a:tailEnd/>
            </a:ln>
          </p:spPr>
          <p:txBody>
            <a:bodyPr/>
            <a:lstStyle/>
            <a:p>
              <a:endParaRPr lang="en-US"/>
            </a:p>
          </p:txBody>
        </p:sp>
        <p:sp>
          <p:nvSpPr>
            <p:cNvPr id="14" name="Line 7"/>
            <p:cNvSpPr>
              <a:spLocks noChangeShapeType="1"/>
            </p:cNvSpPr>
            <p:nvPr/>
          </p:nvSpPr>
          <p:spPr bwMode="auto">
            <a:xfrm>
              <a:off x="3473" y="2056"/>
              <a:ext cx="302" cy="0"/>
            </a:xfrm>
            <a:prstGeom prst="line">
              <a:avLst/>
            </a:prstGeom>
            <a:noFill/>
            <a:ln w="28575">
              <a:solidFill>
                <a:schemeClr val="tx1"/>
              </a:solidFill>
              <a:round/>
              <a:headEnd/>
              <a:tailEnd/>
            </a:ln>
          </p:spPr>
          <p:txBody>
            <a:bodyPr/>
            <a:lstStyle/>
            <a:p>
              <a:endParaRPr lang="en-US"/>
            </a:p>
          </p:txBody>
        </p:sp>
        <p:sp>
          <p:nvSpPr>
            <p:cNvPr id="15" name="Text Box 8"/>
            <p:cNvSpPr txBox="1">
              <a:spLocks noChangeArrowheads="1"/>
            </p:cNvSpPr>
            <p:nvPr/>
          </p:nvSpPr>
          <p:spPr bwMode="auto">
            <a:xfrm>
              <a:off x="2846" y="2212"/>
              <a:ext cx="649" cy="288"/>
            </a:xfrm>
            <a:prstGeom prst="rect">
              <a:avLst/>
            </a:prstGeom>
            <a:noFill/>
            <a:ln w="9525">
              <a:noFill/>
              <a:prstDash val="dash"/>
              <a:miter lim="800000"/>
              <a:headEnd/>
              <a:tailEnd/>
            </a:ln>
          </p:spPr>
          <p:txBody>
            <a:bodyPr>
              <a:spAutoFit/>
            </a:bodyPr>
            <a:lstStyle/>
            <a:p>
              <a:pPr algn="ctr" eaLnBrk="1" hangingPunct="1">
                <a:spcBef>
                  <a:spcPct val="50000"/>
                </a:spcBef>
              </a:pPr>
              <a:r>
                <a:rPr lang="en-US" dirty="0"/>
                <a:t>BCC</a:t>
              </a:r>
            </a:p>
          </p:txBody>
        </p:sp>
        <p:sp>
          <p:nvSpPr>
            <p:cNvPr id="16" name="Text Box 9"/>
            <p:cNvSpPr txBox="1">
              <a:spLocks noChangeArrowheads="1"/>
            </p:cNvSpPr>
            <p:nvPr/>
          </p:nvSpPr>
          <p:spPr bwMode="auto">
            <a:xfrm>
              <a:off x="2846" y="2765"/>
              <a:ext cx="649" cy="288"/>
            </a:xfrm>
            <a:prstGeom prst="rect">
              <a:avLst/>
            </a:prstGeom>
            <a:noFill/>
            <a:ln w="9525">
              <a:noFill/>
              <a:prstDash val="dash"/>
              <a:miter lim="800000"/>
              <a:headEnd/>
              <a:tailEnd/>
            </a:ln>
          </p:spPr>
          <p:txBody>
            <a:bodyPr>
              <a:spAutoFit/>
            </a:bodyPr>
            <a:lstStyle/>
            <a:p>
              <a:pPr algn="ctr" eaLnBrk="1" hangingPunct="1">
                <a:spcBef>
                  <a:spcPct val="50000"/>
                </a:spcBef>
              </a:pPr>
              <a:r>
                <a:rPr lang="en-US" dirty="0"/>
                <a:t>FCC</a:t>
              </a:r>
            </a:p>
          </p:txBody>
        </p:sp>
        <p:sp>
          <p:nvSpPr>
            <p:cNvPr id="17" name="Text Box 10"/>
            <p:cNvSpPr txBox="1">
              <a:spLocks noChangeArrowheads="1"/>
            </p:cNvSpPr>
            <p:nvPr/>
          </p:nvSpPr>
          <p:spPr bwMode="auto">
            <a:xfrm>
              <a:off x="2846" y="3323"/>
              <a:ext cx="649" cy="288"/>
            </a:xfrm>
            <a:prstGeom prst="rect">
              <a:avLst/>
            </a:prstGeom>
            <a:noFill/>
            <a:ln w="9525">
              <a:noFill/>
              <a:prstDash val="dash"/>
              <a:miter lim="800000"/>
              <a:headEnd/>
              <a:tailEnd/>
            </a:ln>
          </p:spPr>
          <p:txBody>
            <a:bodyPr>
              <a:spAutoFit/>
            </a:bodyPr>
            <a:lstStyle/>
            <a:p>
              <a:pPr algn="ctr" eaLnBrk="1" hangingPunct="1">
                <a:spcBef>
                  <a:spcPct val="50000"/>
                </a:spcBef>
              </a:pPr>
              <a:r>
                <a:rPr lang="en-US"/>
                <a:t>BCC</a:t>
              </a:r>
            </a:p>
          </p:txBody>
        </p:sp>
        <p:sp>
          <p:nvSpPr>
            <p:cNvPr id="18" name="Text Box 11"/>
            <p:cNvSpPr txBox="1">
              <a:spLocks noChangeArrowheads="1"/>
            </p:cNvSpPr>
            <p:nvPr/>
          </p:nvSpPr>
          <p:spPr bwMode="auto">
            <a:xfrm>
              <a:off x="3733" y="1901"/>
              <a:ext cx="833" cy="288"/>
            </a:xfrm>
            <a:prstGeom prst="rect">
              <a:avLst/>
            </a:prstGeom>
            <a:noFill/>
            <a:ln w="9525">
              <a:noFill/>
              <a:prstDash val="dash"/>
              <a:miter lim="800000"/>
              <a:headEnd/>
              <a:tailEnd/>
            </a:ln>
          </p:spPr>
          <p:txBody>
            <a:bodyPr>
              <a:spAutoFit/>
            </a:bodyPr>
            <a:lstStyle/>
            <a:p>
              <a:pPr algn="ctr" eaLnBrk="1" hangingPunct="1">
                <a:spcBef>
                  <a:spcPct val="50000"/>
                </a:spcBef>
              </a:pPr>
              <a:r>
                <a:rPr lang="en-US" dirty="0"/>
                <a:t>1538</a:t>
              </a:r>
              <a:r>
                <a:rPr lang="en-US" dirty="0">
                  <a:cs typeface="Times New Roman" pitchFamily="18" charset="0"/>
                </a:rPr>
                <a:t>ºC</a:t>
              </a:r>
            </a:p>
          </p:txBody>
        </p:sp>
        <p:sp>
          <p:nvSpPr>
            <p:cNvPr id="19" name="Text Box 12"/>
            <p:cNvSpPr txBox="1">
              <a:spLocks noChangeArrowheads="1"/>
            </p:cNvSpPr>
            <p:nvPr/>
          </p:nvSpPr>
          <p:spPr bwMode="auto">
            <a:xfrm>
              <a:off x="3733" y="2481"/>
              <a:ext cx="833" cy="288"/>
            </a:xfrm>
            <a:prstGeom prst="rect">
              <a:avLst/>
            </a:prstGeom>
            <a:noFill/>
            <a:ln w="9525">
              <a:noFill/>
              <a:prstDash val="dash"/>
              <a:miter lim="800000"/>
              <a:headEnd/>
              <a:tailEnd/>
            </a:ln>
          </p:spPr>
          <p:txBody>
            <a:bodyPr>
              <a:spAutoFit/>
            </a:bodyPr>
            <a:lstStyle/>
            <a:p>
              <a:pPr algn="ctr" eaLnBrk="1" hangingPunct="1">
                <a:spcBef>
                  <a:spcPct val="50000"/>
                </a:spcBef>
              </a:pPr>
              <a:r>
                <a:rPr lang="en-US"/>
                <a:t>1394</a:t>
              </a:r>
              <a:r>
                <a:rPr lang="en-US">
                  <a:cs typeface="Times New Roman" pitchFamily="18" charset="0"/>
                </a:rPr>
                <a:t>ºC</a:t>
              </a:r>
            </a:p>
          </p:txBody>
        </p:sp>
        <p:sp>
          <p:nvSpPr>
            <p:cNvPr id="20" name="Text Box 13"/>
            <p:cNvSpPr txBox="1">
              <a:spLocks noChangeArrowheads="1"/>
            </p:cNvSpPr>
            <p:nvPr/>
          </p:nvSpPr>
          <p:spPr bwMode="auto">
            <a:xfrm>
              <a:off x="3733" y="3089"/>
              <a:ext cx="833" cy="288"/>
            </a:xfrm>
            <a:prstGeom prst="rect">
              <a:avLst/>
            </a:prstGeom>
            <a:noFill/>
            <a:ln w="9525">
              <a:noFill/>
              <a:prstDash val="dash"/>
              <a:miter lim="800000"/>
              <a:headEnd/>
              <a:tailEnd/>
            </a:ln>
          </p:spPr>
          <p:txBody>
            <a:bodyPr>
              <a:spAutoFit/>
            </a:bodyPr>
            <a:lstStyle/>
            <a:p>
              <a:pPr algn="ctr" eaLnBrk="1" hangingPunct="1">
                <a:spcBef>
                  <a:spcPct val="50000"/>
                </a:spcBef>
              </a:pPr>
              <a:r>
                <a:rPr lang="en-US" b="1">
                  <a:latin typeface="Times New Roman" pitchFamily="18" charset="0"/>
                </a:rPr>
                <a:t> </a:t>
              </a:r>
              <a:r>
                <a:rPr lang="en-US"/>
                <a:t>912</a:t>
              </a:r>
              <a:r>
                <a:rPr lang="en-US">
                  <a:cs typeface="Times New Roman" pitchFamily="18" charset="0"/>
                </a:rPr>
                <a:t>ºC</a:t>
              </a:r>
            </a:p>
          </p:txBody>
        </p:sp>
        <p:sp>
          <p:nvSpPr>
            <p:cNvPr id="21" name="Text Box 14"/>
            <p:cNvSpPr txBox="1">
              <a:spLocks noChangeArrowheads="1"/>
            </p:cNvSpPr>
            <p:nvPr/>
          </p:nvSpPr>
          <p:spPr bwMode="auto">
            <a:xfrm>
              <a:off x="3902" y="2175"/>
              <a:ext cx="659" cy="288"/>
            </a:xfrm>
            <a:prstGeom prst="rect">
              <a:avLst/>
            </a:prstGeom>
            <a:noFill/>
            <a:ln w="9525">
              <a:noFill/>
              <a:prstDash val="dash"/>
              <a:miter lim="800000"/>
              <a:headEnd/>
              <a:tailEnd/>
            </a:ln>
          </p:spPr>
          <p:txBody>
            <a:bodyPr>
              <a:spAutoFit/>
            </a:bodyPr>
            <a:lstStyle/>
            <a:p>
              <a:pPr algn="ctr" eaLnBrk="1" hangingPunct="1">
                <a:spcBef>
                  <a:spcPct val="50000"/>
                </a:spcBef>
              </a:pPr>
              <a:r>
                <a:rPr lang="en-US" b="1">
                  <a:solidFill>
                    <a:srgbClr val="FF3300"/>
                  </a:solidFill>
                  <a:latin typeface="Times New Roman" pitchFamily="18" charset="0"/>
                  <a:sym typeface="Symbol" pitchFamily="18" charset="2"/>
                </a:rPr>
                <a:t>-</a:t>
              </a:r>
              <a:r>
                <a:rPr lang="en-US">
                  <a:solidFill>
                    <a:srgbClr val="FF3300"/>
                  </a:solidFill>
                  <a:sym typeface="Symbol" pitchFamily="18" charset="2"/>
                </a:rPr>
                <a:t>Fe</a:t>
              </a:r>
              <a:endParaRPr lang="en-US">
                <a:solidFill>
                  <a:srgbClr val="FF3300"/>
                </a:solidFill>
              </a:endParaRPr>
            </a:p>
          </p:txBody>
        </p:sp>
        <p:sp>
          <p:nvSpPr>
            <p:cNvPr id="22" name="Text Box 15"/>
            <p:cNvSpPr txBox="1">
              <a:spLocks noChangeArrowheads="1"/>
            </p:cNvSpPr>
            <p:nvPr/>
          </p:nvSpPr>
          <p:spPr bwMode="auto">
            <a:xfrm>
              <a:off x="3897" y="2764"/>
              <a:ext cx="659" cy="288"/>
            </a:xfrm>
            <a:prstGeom prst="rect">
              <a:avLst/>
            </a:prstGeom>
            <a:noFill/>
            <a:ln w="9525">
              <a:noFill/>
              <a:prstDash val="dash"/>
              <a:miter lim="800000"/>
              <a:headEnd/>
              <a:tailEnd/>
            </a:ln>
          </p:spPr>
          <p:txBody>
            <a:bodyPr>
              <a:spAutoFit/>
            </a:bodyPr>
            <a:lstStyle/>
            <a:p>
              <a:pPr algn="ctr" eaLnBrk="1" hangingPunct="1">
                <a:spcBef>
                  <a:spcPct val="50000"/>
                </a:spcBef>
              </a:pPr>
              <a:r>
                <a:rPr lang="en-US" b="1">
                  <a:latin typeface="Times New Roman" pitchFamily="18" charset="0"/>
                  <a:sym typeface="Symbol" pitchFamily="18" charset="2"/>
                </a:rPr>
                <a:t>-</a:t>
              </a:r>
              <a:r>
                <a:rPr lang="en-US">
                  <a:sym typeface="Symbol" pitchFamily="18" charset="2"/>
                </a:rPr>
                <a:t>Fe</a:t>
              </a:r>
              <a:endParaRPr lang="en-US"/>
            </a:p>
          </p:txBody>
        </p:sp>
        <p:sp>
          <p:nvSpPr>
            <p:cNvPr id="23" name="Text Box 16"/>
            <p:cNvSpPr txBox="1">
              <a:spLocks noChangeArrowheads="1"/>
            </p:cNvSpPr>
            <p:nvPr/>
          </p:nvSpPr>
          <p:spPr bwMode="auto">
            <a:xfrm>
              <a:off x="3920" y="3391"/>
              <a:ext cx="659" cy="288"/>
            </a:xfrm>
            <a:prstGeom prst="rect">
              <a:avLst/>
            </a:prstGeom>
            <a:noFill/>
            <a:ln w="9525">
              <a:noFill/>
              <a:prstDash val="dash"/>
              <a:miter lim="800000"/>
              <a:headEnd/>
              <a:tailEnd/>
            </a:ln>
          </p:spPr>
          <p:txBody>
            <a:bodyPr>
              <a:spAutoFit/>
            </a:bodyPr>
            <a:lstStyle/>
            <a:p>
              <a:pPr algn="ctr" eaLnBrk="1" hangingPunct="1">
                <a:spcBef>
                  <a:spcPct val="50000"/>
                </a:spcBef>
              </a:pPr>
              <a:r>
                <a:rPr lang="en-US" b="1">
                  <a:solidFill>
                    <a:schemeClr val="accent2"/>
                  </a:solidFill>
                  <a:latin typeface="Times New Roman" pitchFamily="18" charset="0"/>
                  <a:sym typeface="Symbol" pitchFamily="18" charset="2"/>
                </a:rPr>
                <a:t>-</a:t>
              </a:r>
              <a:r>
                <a:rPr lang="en-US">
                  <a:solidFill>
                    <a:schemeClr val="accent2"/>
                  </a:solidFill>
                  <a:sym typeface="Symbol" pitchFamily="18" charset="2"/>
                </a:rPr>
                <a:t>Fe</a:t>
              </a:r>
              <a:endParaRPr lang="en-US">
                <a:solidFill>
                  <a:schemeClr val="accent2"/>
                </a:solidFill>
              </a:endParaRPr>
            </a:p>
          </p:txBody>
        </p:sp>
        <p:sp>
          <p:nvSpPr>
            <p:cNvPr id="24" name="Oval 17"/>
            <p:cNvSpPr>
              <a:spLocks noChangeArrowheads="1"/>
            </p:cNvSpPr>
            <p:nvPr/>
          </p:nvSpPr>
          <p:spPr bwMode="auto">
            <a:xfrm>
              <a:off x="3793" y="3419"/>
              <a:ext cx="924" cy="274"/>
            </a:xfrm>
            <a:prstGeom prst="ellipse">
              <a:avLst/>
            </a:prstGeom>
            <a:noFill/>
            <a:ln w="9525">
              <a:solidFill>
                <a:schemeClr val="tx1"/>
              </a:solidFill>
              <a:round/>
              <a:headEnd/>
              <a:tailEnd/>
            </a:ln>
          </p:spPr>
          <p:txBody>
            <a:bodyPr wrap="none" anchor="ctr"/>
            <a:lstStyle/>
            <a:p>
              <a:endParaRPr lang="en-US"/>
            </a:p>
          </p:txBody>
        </p:sp>
        <p:sp>
          <p:nvSpPr>
            <p:cNvPr id="25" name="Oval 18"/>
            <p:cNvSpPr>
              <a:spLocks noChangeArrowheads="1"/>
            </p:cNvSpPr>
            <p:nvPr/>
          </p:nvSpPr>
          <p:spPr bwMode="auto">
            <a:xfrm>
              <a:off x="3770" y="2792"/>
              <a:ext cx="924" cy="274"/>
            </a:xfrm>
            <a:prstGeom prst="ellipse">
              <a:avLst/>
            </a:prstGeom>
            <a:noFill/>
            <a:ln w="9525">
              <a:solidFill>
                <a:schemeClr val="tx1"/>
              </a:solidFill>
              <a:round/>
              <a:headEnd/>
              <a:tailEnd/>
            </a:ln>
          </p:spPr>
          <p:txBody>
            <a:bodyPr wrap="none" anchor="ctr"/>
            <a:lstStyle/>
            <a:p>
              <a:endParaRPr lang="en-US"/>
            </a:p>
          </p:txBody>
        </p:sp>
        <p:sp>
          <p:nvSpPr>
            <p:cNvPr id="26" name="Oval 19"/>
            <p:cNvSpPr>
              <a:spLocks noChangeArrowheads="1"/>
            </p:cNvSpPr>
            <p:nvPr/>
          </p:nvSpPr>
          <p:spPr bwMode="auto">
            <a:xfrm>
              <a:off x="3752" y="2198"/>
              <a:ext cx="924" cy="274"/>
            </a:xfrm>
            <a:prstGeom prst="ellipse">
              <a:avLst/>
            </a:prstGeom>
            <a:noFill/>
            <a:ln w="9525">
              <a:solidFill>
                <a:schemeClr val="tx1"/>
              </a:solidFill>
              <a:round/>
              <a:headEnd/>
              <a:tailEnd/>
            </a:ln>
          </p:spPr>
          <p:txBody>
            <a:bodyPr wrap="none" anchor="ctr"/>
            <a:lstStyle/>
            <a:p>
              <a:endParaRPr lang="en-US"/>
            </a:p>
          </p:txBody>
        </p:sp>
        <p:sp>
          <p:nvSpPr>
            <p:cNvPr id="27" name="Text Box 21"/>
            <p:cNvSpPr txBox="1">
              <a:spLocks noChangeArrowheads="1"/>
            </p:cNvSpPr>
            <p:nvPr/>
          </p:nvSpPr>
          <p:spPr bwMode="auto">
            <a:xfrm>
              <a:off x="2846" y="1589"/>
              <a:ext cx="768" cy="288"/>
            </a:xfrm>
            <a:prstGeom prst="rect">
              <a:avLst/>
            </a:prstGeom>
            <a:noFill/>
            <a:ln w="9525">
              <a:noFill/>
              <a:prstDash val="dash"/>
              <a:miter lim="800000"/>
              <a:headEnd/>
              <a:tailEnd/>
            </a:ln>
          </p:spPr>
          <p:txBody>
            <a:bodyPr>
              <a:spAutoFit/>
            </a:bodyPr>
            <a:lstStyle/>
            <a:p>
              <a:pPr algn="ctr" eaLnBrk="1" hangingPunct="1">
                <a:spcBef>
                  <a:spcPct val="50000"/>
                </a:spcBef>
              </a:pPr>
              <a:r>
                <a:rPr lang="en-US" dirty="0"/>
                <a:t>liquid</a:t>
              </a:r>
            </a:p>
          </p:txBody>
        </p:sp>
        <p:sp>
          <p:nvSpPr>
            <p:cNvPr id="28" name="Text Box 23"/>
            <p:cNvSpPr txBox="1">
              <a:spLocks noChangeArrowheads="1"/>
            </p:cNvSpPr>
            <p:nvPr/>
          </p:nvSpPr>
          <p:spPr bwMode="auto">
            <a:xfrm>
              <a:off x="2961" y="1261"/>
              <a:ext cx="1564" cy="253"/>
            </a:xfrm>
            <a:prstGeom prst="rect">
              <a:avLst/>
            </a:prstGeom>
            <a:noFill/>
            <a:ln w="9525">
              <a:noFill/>
              <a:prstDash val="dash"/>
              <a:miter lim="800000"/>
              <a:headEnd/>
              <a:tailEnd/>
            </a:ln>
          </p:spPr>
          <p:txBody>
            <a:bodyPr>
              <a:spAutoFit/>
            </a:bodyPr>
            <a:lstStyle/>
            <a:p>
              <a:pPr algn="ctr" eaLnBrk="1" hangingPunct="1">
                <a:spcBef>
                  <a:spcPct val="50000"/>
                </a:spcBef>
              </a:pPr>
              <a:r>
                <a:rPr lang="en-US" dirty="0" smtClean="0"/>
                <a:t>Iron </a:t>
              </a:r>
              <a:r>
                <a:rPr lang="en-US" dirty="0"/>
                <a:t>system</a:t>
              </a:r>
            </a:p>
          </p:txBody>
        </p:sp>
        <p:sp>
          <p:nvSpPr>
            <p:cNvPr id="29" name="Rectangle 24"/>
            <p:cNvSpPr>
              <a:spLocks noChangeArrowheads="1"/>
            </p:cNvSpPr>
            <p:nvPr/>
          </p:nvSpPr>
          <p:spPr bwMode="auto">
            <a:xfrm>
              <a:off x="2670" y="1536"/>
              <a:ext cx="2377" cy="2441"/>
            </a:xfrm>
            <a:prstGeom prst="rect">
              <a:avLst/>
            </a:prstGeom>
            <a:noFill/>
            <a:ln w="9525">
              <a:solidFill>
                <a:schemeClr val="tx1"/>
              </a:solidFill>
              <a:miter lim="800000"/>
              <a:headEnd/>
              <a:tailEnd/>
            </a:ln>
          </p:spPr>
          <p:txBody>
            <a:bodyPr wrap="none" anchor="ctr"/>
            <a:lstStyle/>
            <a:p>
              <a:endParaRPr lang="en-US"/>
            </a:p>
          </p:txBody>
        </p:sp>
      </p:gr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US" dirty="0" smtClean="0"/>
              <a:t>P</a:t>
            </a:r>
            <a:r>
              <a:rPr lang="en-US" dirty="0" smtClean="0"/>
              <a:t>olymorphism </a:t>
            </a:r>
            <a:r>
              <a:rPr lang="en-US" dirty="0" smtClean="0"/>
              <a:t>form of carbon</a:t>
            </a:r>
            <a:endParaRPr lang="en-IN" b="1" dirty="0"/>
          </a:p>
        </p:txBody>
      </p:sp>
      <p:sp>
        <p:nvSpPr>
          <p:cNvPr id="3" name="Content Placeholder 2"/>
          <p:cNvSpPr>
            <a:spLocks noGrp="1"/>
          </p:cNvSpPr>
          <p:nvPr>
            <p:ph idx="1"/>
          </p:nvPr>
        </p:nvSpPr>
        <p:spPr>
          <a:xfrm>
            <a:off x="609600" y="1219200"/>
            <a:ext cx="10972800" cy="5029200"/>
          </a:xfrm>
        </p:spPr>
        <p:txBody>
          <a:bodyPr>
            <a:normAutofit fontScale="92500" lnSpcReduction="20000"/>
          </a:bodyPr>
          <a:lstStyle/>
          <a:p>
            <a:pPr>
              <a:lnSpc>
                <a:spcPct val="90000"/>
              </a:lnSpc>
              <a:buFontTx/>
              <a:buNone/>
            </a:pPr>
            <a:r>
              <a:rPr lang="en-US" sz="2800" dirty="0" smtClean="0">
                <a:latin typeface="Times New Roman" pitchFamily="18" charset="0"/>
                <a:ea typeface="ＭＳ Ｐゴシック" pitchFamily="-106" charset="-128"/>
                <a:cs typeface="Times New Roman" pitchFamily="18" charset="0"/>
              </a:rPr>
              <a:t>    Diamond </a:t>
            </a:r>
            <a:r>
              <a:rPr lang="en-US" sz="2800" dirty="0" smtClean="0">
                <a:latin typeface="Times New Roman" pitchFamily="18" charset="0"/>
                <a:ea typeface="ＭＳ Ｐゴシック" pitchFamily="-106" charset="-128"/>
                <a:cs typeface="Times New Roman" pitchFamily="18" charset="0"/>
              </a:rPr>
              <a:t>and graphite are two allotropes of carbon: pure forms of the same element that differ in structure.</a:t>
            </a:r>
          </a:p>
          <a:p>
            <a:pPr>
              <a:lnSpc>
                <a:spcPct val="90000"/>
              </a:lnSpc>
              <a:buFontTx/>
              <a:buNone/>
            </a:pPr>
            <a:r>
              <a:rPr lang="en-US" sz="2800" b="1" dirty="0" smtClean="0">
                <a:latin typeface="Times New Roman" pitchFamily="18" charset="0"/>
                <a:ea typeface="ＭＳ Ｐゴシック" pitchFamily="-106" charset="-128"/>
                <a:cs typeface="Times New Roman" pitchFamily="18" charset="0"/>
              </a:rPr>
              <a:t>Diamond</a:t>
            </a:r>
            <a:endParaRPr lang="en-US" sz="2800" dirty="0" smtClean="0">
              <a:latin typeface="Times New Roman" pitchFamily="18" charset="0"/>
              <a:ea typeface="ＭＳ Ｐゴシック" pitchFamily="-106" charset="-128"/>
              <a:cs typeface="Times New Roman" pitchFamily="18" charset="0"/>
            </a:endParaRPr>
          </a:p>
          <a:p>
            <a:pPr lvl="1">
              <a:lnSpc>
                <a:spcPct val="90000"/>
              </a:lnSpc>
            </a:pPr>
            <a:r>
              <a:rPr lang="en-US" sz="2000" dirty="0" smtClean="0">
                <a:latin typeface="Times New Roman" pitchFamily="18" charset="0"/>
                <a:ea typeface="ＭＳ Ｐゴシック" pitchFamily="-106" charset="-128"/>
                <a:cs typeface="Times New Roman" pitchFamily="18" charset="0"/>
                <a:sym typeface="Wingdings" pitchFamily="2" charset="2"/>
              </a:rPr>
              <a:t>An extremely hard, transparent crystal with</a:t>
            </a:r>
          </a:p>
          <a:p>
            <a:pPr lvl="2">
              <a:lnSpc>
                <a:spcPct val="90000"/>
              </a:lnSpc>
            </a:pPr>
            <a:r>
              <a:rPr lang="en-US" sz="1800" dirty="0" smtClean="0">
                <a:latin typeface="Times New Roman" pitchFamily="18" charset="0"/>
                <a:ea typeface="ＭＳ Ｐゴシック" pitchFamily="-106" charset="-128"/>
                <a:cs typeface="Times New Roman" pitchFamily="18" charset="0"/>
              </a:rPr>
              <a:t>tetrahedral bonding of carbon</a:t>
            </a:r>
          </a:p>
          <a:p>
            <a:pPr lvl="2">
              <a:lnSpc>
                <a:spcPct val="90000"/>
              </a:lnSpc>
            </a:pPr>
            <a:r>
              <a:rPr lang="en-US" sz="1800" dirty="0" smtClean="0">
                <a:latin typeface="Times New Roman" pitchFamily="18" charset="0"/>
                <a:ea typeface="ＭＳ Ｐゴシック" pitchFamily="-106" charset="-128"/>
                <a:cs typeface="Times New Roman" pitchFamily="18" charset="0"/>
                <a:sym typeface="Wingdings" pitchFamily="2" charset="2"/>
              </a:rPr>
              <a:t>very high thermal conductivity</a:t>
            </a:r>
          </a:p>
          <a:p>
            <a:pPr lvl="2">
              <a:lnSpc>
                <a:spcPct val="90000"/>
              </a:lnSpc>
            </a:pPr>
            <a:r>
              <a:rPr lang="en-US" sz="1800" dirty="0" smtClean="0">
                <a:latin typeface="Times New Roman" pitchFamily="18" charset="0"/>
                <a:ea typeface="ＭＳ Ｐゴシック" pitchFamily="-106" charset="-128"/>
                <a:cs typeface="Times New Roman" pitchFamily="18" charset="0"/>
                <a:sym typeface="Wingdings" pitchFamily="2" charset="2"/>
              </a:rPr>
              <a:t>very low electric conductivity.</a:t>
            </a:r>
          </a:p>
          <a:p>
            <a:pPr lvl="1">
              <a:lnSpc>
                <a:spcPct val="90000"/>
              </a:lnSpc>
            </a:pPr>
            <a:r>
              <a:rPr lang="en-US" sz="2000" dirty="0" smtClean="0">
                <a:latin typeface="Times New Roman" pitchFamily="18" charset="0"/>
                <a:ea typeface="ＭＳ Ｐゴシック" pitchFamily="-106" charset="-128"/>
                <a:cs typeface="Times New Roman" pitchFamily="18" charset="0"/>
                <a:sym typeface="Wingdings" pitchFamily="2" charset="2"/>
              </a:rPr>
              <a:t>The large single crystals are typically used as gem stones</a:t>
            </a:r>
          </a:p>
          <a:p>
            <a:pPr lvl="1">
              <a:lnSpc>
                <a:spcPct val="90000"/>
              </a:lnSpc>
            </a:pPr>
            <a:r>
              <a:rPr lang="en-US" sz="2000" dirty="0" smtClean="0">
                <a:latin typeface="Times New Roman" pitchFamily="18" charset="0"/>
                <a:ea typeface="ＭＳ Ｐゴシック" pitchFamily="-106" charset="-128"/>
                <a:cs typeface="Times New Roman" pitchFamily="18" charset="0"/>
                <a:sym typeface="Wingdings" pitchFamily="2" charset="2"/>
              </a:rPr>
              <a:t>The small crystals are used to grind/cut other materials </a:t>
            </a:r>
            <a:endParaRPr lang="en-US" sz="2000" dirty="0" smtClean="0">
              <a:latin typeface="Times New Roman" pitchFamily="18" charset="0"/>
              <a:ea typeface="ＭＳ Ｐゴシック" pitchFamily="-106" charset="-128"/>
              <a:cs typeface="Times New Roman" pitchFamily="18" charset="0"/>
            </a:endParaRPr>
          </a:p>
          <a:p>
            <a:pPr lvl="1">
              <a:lnSpc>
                <a:spcPct val="90000"/>
              </a:lnSpc>
            </a:pPr>
            <a:r>
              <a:rPr lang="en-US" sz="2000" dirty="0" smtClean="0">
                <a:latin typeface="Times New Roman" pitchFamily="18" charset="0"/>
                <a:ea typeface="ＭＳ Ｐゴシック" pitchFamily="-106" charset="-128"/>
                <a:cs typeface="Times New Roman" pitchFamily="18" charset="0"/>
              </a:rPr>
              <a:t>diamond thin films</a:t>
            </a:r>
          </a:p>
          <a:p>
            <a:pPr>
              <a:lnSpc>
                <a:spcPct val="80000"/>
              </a:lnSpc>
              <a:buFontTx/>
              <a:buNone/>
            </a:pPr>
            <a:r>
              <a:rPr lang="en-US" sz="2000" dirty="0" smtClean="0">
                <a:latin typeface="Times New Roman" pitchFamily="18" charset="0"/>
                <a:ea typeface="ＭＳ Ｐゴシック" pitchFamily="-106" charset="-128"/>
                <a:cs typeface="Times New Roman" pitchFamily="18" charset="0"/>
              </a:rPr>
              <a:t>hard surface coatings – used for cutting tools, medical devices</a:t>
            </a:r>
          </a:p>
          <a:p>
            <a:pPr>
              <a:lnSpc>
                <a:spcPct val="80000"/>
              </a:lnSpc>
              <a:buFontTx/>
              <a:buNone/>
            </a:pPr>
            <a:endParaRPr lang="en-US" sz="2000" b="1" dirty="0" smtClean="0">
              <a:latin typeface="Times New Roman" pitchFamily="18" charset="0"/>
              <a:ea typeface="ＭＳ Ｐゴシック" pitchFamily="-106" charset="-128"/>
              <a:cs typeface="Times New Roman" pitchFamily="18" charset="0"/>
            </a:endParaRPr>
          </a:p>
          <a:p>
            <a:pPr>
              <a:lnSpc>
                <a:spcPct val="80000"/>
              </a:lnSpc>
              <a:buFontTx/>
              <a:buNone/>
            </a:pPr>
            <a:r>
              <a:rPr lang="en-US" sz="2800" b="1" dirty="0" smtClean="0">
                <a:latin typeface="Times New Roman" pitchFamily="18" charset="0"/>
                <a:ea typeface="ＭＳ Ｐゴシック" pitchFamily="-106" charset="-128"/>
                <a:cs typeface="Times New Roman" pitchFamily="18" charset="0"/>
              </a:rPr>
              <a:t>Graphite</a:t>
            </a:r>
            <a:endParaRPr lang="en-US" dirty="0" smtClean="0">
              <a:latin typeface="Times New Roman" pitchFamily="18" charset="0"/>
              <a:ea typeface="ＭＳ Ｐゴシック" pitchFamily="-106" charset="-128"/>
              <a:cs typeface="Times New Roman" pitchFamily="18" charset="0"/>
            </a:endParaRPr>
          </a:p>
          <a:p>
            <a:pPr lvl="1">
              <a:lnSpc>
                <a:spcPct val="80000"/>
              </a:lnSpc>
            </a:pPr>
            <a:r>
              <a:rPr lang="en-US" sz="2400" dirty="0" smtClean="0">
                <a:latin typeface="Times New Roman" pitchFamily="18" charset="0"/>
                <a:ea typeface="ＭＳ Ｐゴシック" pitchFamily="-106" charset="-128"/>
                <a:cs typeface="Times New Roman" pitchFamily="18" charset="0"/>
              </a:rPr>
              <a:t>a soft, black, flaky solid, with a layered structure – parallel hexagonal arrays of carbon atoms </a:t>
            </a:r>
          </a:p>
          <a:p>
            <a:pPr lvl="1">
              <a:lnSpc>
                <a:spcPct val="80000"/>
              </a:lnSpc>
              <a:buNone/>
            </a:pPr>
            <a:endParaRPr lang="en-US" sz="2400" dirty="0" smtClean="0">
              <a:latin typeface="Times New Roman" pitchFamily="18" charset="0"/>
              <a:ea typeface="ＭＳ Ｐゴシック" pitchFamily="-106" charset="-128"/>
              <a:cs typeface="Times New Roman" pitchFamily="18" charset="0"/>
            </a:endParaRPr>
          </a:p>
          <a:p>
            <a:pPr lvl="1">
              <a:lnSpc>
                <a:spcPct val="80000"/>
              </a:lnSpc>
            </a:pPr>
            <a:r>
              <a:rPr lang="en-US" sz="2400" dirty="0" smtClean="0">
                <a:latin typeface="Times New Roman" pitchFamily="18" charset="0"/>
                <a:ea typeface="ＭＳ Ｐゴシック" pitchFamily="-106" charset="-128"/>
                <a:cs typeface="Times New Roman" pitchFamily="18" charset="0"/>
              </a:rPr>
              <a:t>planes slide easily over one anoth</a:t>
            </a:r>
            <a:r>
              <a:rPr lang="en-US" sz="2400" dirty="0" smtClean="0">
                <a:ea typeface="ＭＳ Ｐゴシック" pitchFamily="-106" charset="-128"/>
              </a:rPr>
              <a:t>er</a:t>
            </a:r>
          </a:p>
          <a:p>
            <a:pPr lvl="2">
              <a:lnSpc>
                <a:spcPct val="90000"/>
              </a:lnSpc>
            </a:pPr>
            <a:endParaRPr lang="en-US" dirty="0" smtClean="0"/>
          </a:p>
          <a:p>
            <a:pPr>
              <a:buNone/>
            </a:pPr>
            <a:endParaRPr lang="en-US" dirty="0" smtClean="0"/>
          </a:p>
          <a:p>
            <a:pPr>
              <a:buNone/>
            </a:pPr>
            <a:endParaRPr lang="en-IN"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10439400" cy="487362"/>
          </a:xfrm>
        </p:spPr>
        <p:txBody>
          <a:bodyPr>
            <a:normAutofit fontScale="90000"/>
          </a:bodyPr>
          <a:lstStyle/>
          <a:p>
            <a:r>
              <a:rPr lang="en-US" dirty="0" smtClean="0">
                <a:latin typeface="Times New Roman" pitchFamily="18" charset="0"/>
                <a:cs typeface="Times New Roman" pitchFamily="18" charset="0"/>
              </a:rPr>
              <a:t>Imperfection in solids</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200"/>
            <a:ext cx="10972800" cy="5029200"/>
          </a:xfrm>
        </p:spPr>
        <p:txBody>
          <a:bodyPr>
            <a:normAutofit/>
          </a:bodyPr>
          <a:lstStyle/>
          <a:p>
            <a:pPr>
              <a:lnSpc>
                <a:spcPct val="90000"/>
              </a:lnSpc>
              <a:buFontTx/>
              <a:buNone/>
            </a:pPr>
            <a:endParaRPr lang="en-US" sz="2400" dirty="0" smtClean="0"/>
          </a:p>
          <a:p>
            <a:pPr>
              <a:lnSpc>
                <a:spcPct val="90000"/>
              </a:lnSpc>
            </a:pPr>
            <a:r>
              <a:rPr lang="en-US" dirty="0" smtClean="0">
                <a:latin typeface="Times New Roman" pitchFamily="18" charset="0"/>
                <a:cs typeface="Times New Roman" pitchFamily="18" charset="0"/>
              </a:rPr>
              <a:t>The properties of materials are profoundly influenced by the presence of imperfections.</a:t>
            </a:r>
          </a:p>
          <a:p>
            <a:pPr>
              <a:lnSpc>
                <a:spcPct val="90000"/>
              </a:lnSpc>
            </a:pPr>
            <a:r>
              <a:rPr lang="en-US" dirty="0" smtClean="0">
                <a:latin typeface="Times New Roman" pitchFamily="18" charset="0"/>
                <a:cs typeface="Times New Roman" pitchFamily="18" charset="0"/>
              </a:rPr>
              <a:t>It is important to have knowledge about the types of imperfections that exist and the roles they play in affecting the behavior of materials.</a:t>
            </a:r>
          </a:p>
          <a:p>
            <a:pPr>
              <a:lnSpc>
                <a:spcPct val="90000"/>
              </a:lnSpc>
            </a:pPr>
            <a:r>
              <a:rPr lang="en-US" dirty="0" smtClean="0">
                <a:latin typeface="Times New Roman" pitchFamily="18" charset="0"/>
                <a:cs typeface="Times New Roman" pitchFamily="18" charset="0"/>
              </a:rPr>
              <a:t>Crystal imperfections have strong influence upon many properties of crystals, such as strength, electrical conductivity and hysteresis loss of </a:t>
            </a:r>
            <a:r>
              <a:rPr lang="en-US" dirty="0" err="1" smtClean="0">
                <a:latin typeface="Times New Roman" pitchFamily="18" charset="0"/>
                <a:cs typeface="Times New Roman" pitchFamily="18" charset="0"/>
              </a:rPr>
              <a:t>ferromagnets</a:t>
            </a:r>
            <a:endParaRPr lang="en-US" dirty="0" smtClean="0">
              <a:latin typeface="Times New Roman" pitchFamily="18" charset="0"/>
              <a:ea typeface="ＭＳ Ｐゴシック" pitchFamily="-106" charset="-128"/>
              <a:cs typeface="Times New Roman" pitchFamily="18" charset="0"/>
            </a:endParaRPr>
          </a:p>
          <a:p>
            <a:pPr lvl="2">
              <a:lnSpc>
                <a:spcPct val="90000"/>
              </a:lnSpc>
            </a:pPr>
            <a:endParaRPr lang="en-US" sz="3200" dirty="0" smtClean="0">
              <a:latin typeface="Times New Roman" pitchFamily="18" charset="0"/>
              <a:cs typeface="Times New Roman" pitchFamily="18" charset="0"/>
            </a:endParaRPr>
          </a:p>
          <a:p>
            <a:pPr>
              <a:buNone/>
            </a:pPr>
            <a:endParaRPr lang="en-US" dirty="0" smtClean="0"/>
          </a:p>
          <a:p>
            <a:pPr>
              <a:buNone/>
            </a:pPr>
            <a:endParaRPr lang="en-IN"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US" dirty="0" smtClean="0">
                <a:latin typeface="Times New Roman" pitchFamily="18" charset="0"/>
                <a:cs typeface="Times New Roman" pitchFamily="18" charset="0"/>
              </a:rPr>
              <a:t>Imperfection in solids</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914400"/>
            <a:ext cx="10972800" cy="5334000"/>
          </a:xfrm>
        </p:spPr>
        <p:txBody>
          <a:bodyPr>
            <a:normAutofit/>
          </a:bodyPr>
          <a:lstStyle/>
          <a:p>
            <a:pPr>
              <a:lnSpc>
                <a:spcPct val="90000"/>
              </a:lnSpc>
              <a:buNone/>
            </a:pPr>
            <a:endParaRPr lang="en-US" sz="2400" dirty="0" smtClean="0"/>
          </a:p>
          <a:p>
            <a:pPr>
              <a:lnSpc>
                <a:spcPct val="90000"/>
              </a:lnSpc>
            </a:pPr>
            <a:r>
              <a:rPr lang="en-US" sz="2800" dirty="0" smtClean="0">
                <a:latin typeface="Times New Roman" pitchFamily="18" charset="0"/>
                <a:cs typeface="Times New Roman" pitchFamily="18" charset="0"/>
              </a:rPr>
              <a:t>Imperfections in crystalline solids are normally classified according to their dimension as follows </a:t>
            </a:r>
          </a:p>
          <a:p>
            <a:pPr>
              <a:lnSpc>
                <a:spcPct val="90000"/>
              </a:lnSpc>
              <a:buNone/>
            </a:pPr>
            <a:r>
              <a:rPr lang="en-US" sz="2800" dirty="0" smtClean="0">
                <a:latin typeface="Times New Roman" pitchFamily="18" charset="0"/>
                <a:cs typeface="Times New Roman" pitchFamily="18" charset="0"/>
              </a:rPr>
              <a:t>     1. Point imperfections (Zero dimensional defects) </a:t>
            </a:r>
          </a:p>
          <a:p>
            <a:pPr>
              <a:lnSpc>
                <a:spcPct val="90000"/>
              </a:lnSpc>
              <a:buNone/>
            </a:pPr>
            <a:r>
              <a:rPr lang="en-US" sz="2800" dirty="0" smtClean="0">
                <a:latin typeface="Times New Roman" pitchFamily="18" charset="0"/>
                <a:cs typeface="Times New Roman" pitchFamily="18" charset="0"/>
              </a:rPr>
              <a:t>     2. Line imperfections (one dimensional defects)</a:t>
            </a:r>
          </a:p>
          <a:p>
            <a:pPr>
              <a:lnSpc>
                <a:spcPct val="90000"/>
              </a:lnSpc>
              <a:buNone/>
            </a:pPr>
            <a:r>
              <a:rPr lang="en-US" sz="2800" dirty="0" smtClean="0">
                <a:latin typeface="Times New Roman" pitchFamily="18" charset="0"/>
                <a:cs typeface="Times New Roman" pitchFamily="18" charset="0"/>
              </a:rPr>
              <a:t>     3. Plane or surface imperfections (Two dimensional defects)</a:t>
            </a:r>
          </a:p>
          <a:p>
            <a:pPr>
              <a:lnSpc>
                <a:spcPct val="90000"/>
              </a:lnSpc>
              <a:buNone/>
            </a:pPr>
            <a:r>
              <a:rPr lang="en-US" sz="2800" dirty="0" smtClean="0">
                <a:latin typeface="Times New Roman" pitchFamily="18" charset="0"/>
                <a:cs typeface="Times New Roman" pitchFamily="18" charset="0"/>
              </a:rPr>
              <a:t>     4. Volume imperfections (three dimensional defects)</a:t>
            </a:r>
          </a:p>
          <a:p>
            <a:pPr>
              <a:lnSpc>
                <a:spcPct val="90000"/>
              </a:lnSpc>
            </a:pPr>
            <a:endParaRPr lang="en-US" sz="2800" u="sng" dirty="0" smtClean="0">
              <a:latin typeface="Times New Roman" pitchFamily="18" charset="0"/>
              <a:cs typeface="Times New Roman" pitchFamily="18" charset="0"/>
            </a:endParaRPr>
          </a:p>
          <a:p>
            <a:pPr>
              <a:lnSpc>
                <a:spcPct val="90000"/>
              </a:lnSpc>
            </a:pPr>
            <a:r>
              <a:rPr lang="en-US" sz="2800" u="sng" dirty="0" smtClean="0">
                <a:latin typeface="Times New Roman" pitchFamily="18" charset="0"/>
                <a:cs typeface="Times New Roman" pitchFamily="18" charset="0"/>
              </a:rPr>
              <a:t>Point Defects</a:t>
            </a:r>
            <a:r>
              <a:rPr lang="en-US" sz="2800" dirty="0" smtClean="0">
                <a:latin typeface="Times New Roman" pitchFamily="18" charset="0"/>
                <a:cs typeface="Times New Roman" pitchFamily="18" charset="0"/>
              </a:rPr>
              <a:t>: Point defects are where an atom is missing or is in an irregular place in the lattice structure. Point defects include self interstitial atoms, interstitial impurity atoms, </a:t>
            </a:r>
            <a:r>
              <a:rPr lang="en-US" sz="2800" dirty="0" err="1" smtClean="0">
                <a:latin typeface="Times New Roman" pitchFamily="18" charset="0"/>
                <a:cs typeface="Times New Roman" pitchFamily="18" charset="0"/>
              </a:rPr>
              <a:t>substitutional</a:t>
            </a:r>
            <a:r>
              <a:rPr lang="en-US" sz="2800" dirty="0" smtClean="0">
                <a:latin typeface="Times New Roman" pitchFamily="18" charset="0"/>
                <a:cs typeface="Times New Roman" pitchFamily="18" charset="0"/>
              </a:rPr>
              <a:t> atoms and vacancies</a:t>
            </a:r>
            <a:r>
              <a:rPr lang="en-US" sz="2800" dirty="0" smtClean="0"/>
              <a:t>. </a:t>
            </a:r>
            <a:endParaRPr lang="en-US" sz="2800" dirty="0" smtClean="0">
              <a:ea typeface="ＭＳ Ｐゴシック" pitchFamily="-106" charset="-128"/>
            </a:endParaRPr>
          </a:p>
          <a:p>
            <a:pPr lvl="2">
              <a:lnSpc>
                <a:spcPct val="90000"/>
              </a:lnSpc>
            </a:pPr>
            <a:endParaRPr lang="en-US" dirty="0" smtClean="0"/>
          </a:p>
          <a:p>
            <a:pPr>
              <a:buNone/>
            </a:pPr>
            <a:endParaRPr lang="en-US" dirty="0" smtClean="0"/>
          </a:p>
          <a:p>
            <a:pPr>
              <a:buNone/>
            </a:pPr>
            <a:endParaRPr lang="en-IN"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9982200" cy="1600200"/>
          </a:xfrm>
        </p:spPr>
        <p:txBody>
          <a:bodyPr>
            <a:normAutofit/>
          </a:bodyPr>
          <a:lstStyle/>
          <a:p>
            <a:r>
              <a:rPr lang="en-US" sz="3600" dirty="0" smtClean="0">
                <a:latin typeface="Times New Roman" pitchFamily="18" charset="0"/>
                <a:cs typeface="Times New Roman" pitchFamily="18" charset="0"/>
              </a:rPr>
              <a:t>Atomic structure of metals and crystalline structures</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9" name="Content Placeholder 8"/>
          <p:cNvSpPr>
            <a:spLocks noGrp="1"/>
          </p:cNvSpPr>
          <p:nvPr>
            <p:ph idx="1"/>
          </p:nvPr>
        </p:nvSpPr>
        <p:spPr>
          <a:xfrm>
            <a:off x="609600" y="2209800"/>
            <a:ext cx="10972800" cy="3916366"/>
          </a:xfrm>
        </p:spPr>
        <p:txBody>
          <a:bodyPr>
            <a:normAutofit/>
          </a:bodyPr>
          <a:lstStyle/>
          <a:p>
            <a:r>
              <a:rPr lang="en-US" dirty="0" smtClean="0">
                <a:latin typeface="Times New Roman" pitchFamily="18" charset="0"/>
                <a:cs typeface="Times New Roman" pitchFamily="18" charset="0"/>
              </a:rPr>
              <a:t>Metals have giant structures. Metals crystallize in closely packed arrays </a:t>
            </a:r>
          </a:p>
          <a:p>
            <a:r>
              <a:rPr lang="en-US" dirty="0" smtClean="0">
                <a:latin typeface="Times New Roman" pitchFamily="18" charset="0"/>
                <a:cs typeface="Times New Roman" pitchFamily="18" charset="0"/>
              </a:rPr>
              <a:t> Metallic bonding is strong and layers are able to slide over each other, which means that metals can be bent and shaped</a:t>
            </a:r>
          </a:p>
          <a:p>
            <a:r>
              <a:rPr lang="en-US" dirty="0" smtClean="0">
                <a:latin typeface="Times New Roman" pitchFamily="18" charset="0"/>
                <a:cs typeface="Times New Roman" pitchFamily="18" charset="0"/>
              </a:rPr>
              <a:t> Three most common crystalline structures in metal are face-centered cubic, body-centered cubic and hexagonal close-packed.</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US" dirty="0" smtClean="0">
                <a:latin typeface="Times New Roman" pitchFamily="18" charset="0"/>
                <a:cs typeface="Times New Roman" pitchFamily="18" charset="0"/>
              </a:rPr>
              <a:t>Imperfection in solids</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838200"/>
            <a:ext cx="10134600" cy="5410200"/>
          </a:xfrm>
        </p:spPr>
        <p:txBody>
          <a:bodyPr>
            <a:normAutofit lnSpcReduction="10000"/>
          </a:bodyPr>
          <a:lstStyle/>
          <a:p>
            <a:pPr lvl="2">
              <a:lnSpc>
                <a:spcPct val="90000"/>
              </a:lnSpc>
            </a:pPr>
            <a:r>
              <a:rPr lang="en-US" sz="2800" u="sng" dirty="0" smtClean="0"/>
              <a:t>line Imperfections</a:t>
            </a:r>
            <a:r>
              <a:rPr lang="en-US" sz="2800" dirty="0" smtClean="0"/>
              <a:t>: In linear defects groups of atoms are in irregular positions. Linear defects are commonly called dislocations. Any deviation from perfectly periodic arrangement of atoms along a line is called the line imperfection</a:t>
            </a:r>
          </a:p>
          <a:p>
            <a:pPr lvl="2">
              <a:lnSpc>
                <a:spcPct val="90000"/>
              </a:lnSpc>
            </a:pPr>
            <a:r>
              <a:rPr lang="en-US" sz="2800" u="sng" dirty="0" smtClean="0"/>
              <a:t>Planar defects</a:t>
            </a:r>
            <a:r>
              <a:rPr lang="en-US" sz="2800" dirty="0" smtClean="0"/>
              <a:t>: which are interfaces between homogeneous regions of the material. Planar defects include grain boundaries, stacking faults and external surfaces.</a:t>
            </a:r>
          </a:p>
          <a:p>
            <a:pPr lvl="2">
              <a:lnSpc>
                <a:spcPct val="90000"/>
              </a:lnSpc>
            </a:pPr>
            <a:r>
              <a:rPr lang="en-US" sz="2800" u="sng" dirty="0" smtClean="0"/>
              <a:t>Volume or Bulk Defects</a:t>
            </a:r>
            <a:r>
              <a:rPr lang="en-US" sz="2800" dirty="0" smtClean="0"/>
              <a:t>: Bulk defects occur on a much bigger scale than the rest of the crystal defects discussed in this section. However, for the sake of completeness and since they do affect the movement of dislocations, a few of the more common bulk defects will be mentioned. Voids are regions where there are a large number of atoms missing from the lattice</a:t>
            </a:r>
          </a:p>
          <a:p>
            <a:pPr>
              <a:buNone/>
            </a:pPr>
            <a:endParaRPr lang="en-US" dirty="0" smtClean="0"/>
          </a:p>
          <a:p>
            <a:pPr>
              <a:buNone/>
            </a:pPr>
            <a:endParaRPr lang="en-IN"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US" b="1" dirty="0" smtClean="0">
                <a:latin typeface="Times New Roman" pitchFamily="18" charset="0"/>
                <a:cs typeface="Times New Roman" pitchFamily="18" charset="0"/>
              </a:rPr>
              <a:t>Diffusion</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200"/>
            <a:ext cx="10134600" cy="5029200"/>
          </a:xfrm>
        </p:spPr>
        <p:txBody>
          <a:bodyPr>
            <a:normAutofit fontScale="47500" lnSpcReduction="20000"/>
          </a:bodyPr>
          <a:lstStyle/>
          <a:p>
            <a:r>
              <a:rPr lang="en-US" sz="5100" dirty="0" smtClean="0">
                <a:latin typeface="Times New Roman" pitchFamily="18" charset="0"/>
                <a:cs typeface="Times New Roman" pitchFamily="18" charset="0"/>
              </a:rPr>
              <a:t>Diffusion refers to the transport of atoms in a medium along a given direction, It takes place in solid liquid or gas. It occurs even in the absence of any external force. Diffusion processes play a crucial role in many solid-state phenomena and in the kinetics of </a:t>
            </a:r>
            <a:r>
              <a:rPr lang="en-US" sz="5100" dirty="0" err="1" smtClean="0">
                <a:latin typeface="Times New Roman" pitchFamily="18" charset="0"/>
                <a:cs typeface="Times New Roman" pitchFamily="18" charset="0"/>
              </a:rPr>
              <a:t>microstructural</a:t>
            </a:r>
            <a:r>
              <a:rPr lang="en-US" sz="5100" dirty="0" smtClean="0">
                <a:latin typeface="Times New Roman" pitchFamily="18" charset="0"/>
                <a:cs typeface="Times New Roman" pitchFamily="18" charset="0"/>
              </a:rPr>
              <a:t> changes during metallurgical processing and applications. </a:t>
            </a:r>
          </a:p>
          <a:p>
            <a:pPr>
              <a:buNone/>
            </a:pPr>
            <a:r>
              <a:rPr lang="en-US" sz="5100" dirty="0" smtClean="0">
                <a:latin typeface="Times New Roman" pitchFamily="18" charset="0"/>
                <a:cs typeface="Times New Roman" pitchFamily="18" charset="0"/>
              </a:rPr>
              <a:t>           Typical examples include phase transformations : </a:t>
            </a:r>
          </a:p>
          <a:p>
            <a:r>
              <a:rPr lang="en-US" sz="5100" dirty="0" smtClean="0">
                <a:latin typeface="Times New Roman" pitchFamily="18" charset="0"/>
                <a:cs typeface="Times New Roman" pitchFamily="18" charset="0"/>
              </a:rPr>
              <a:t>Nucleation</a:t>
            </a:r>
            <a:r>
              <a:rPr lang="en-US" sz="5100" dirty="0" smtClean="0">
                <a:latin typeface="Times New Roman" pitchFamily="18" charset="0"/>
                <a:cs typeface="Times New Roman" pitchFamily="18" charset="0"/>
              </a:rPr>
              <a:t>. </a:t>
            </a:r>
          </a:p>
          <a:p>
            <a:r>
              <a:rPr lang="en-US" sz="5100" dirty="0" err="1" smtClean="0">
                <a:latin typeface="Times New Roman" pitchFamily="18" charset="0"/>
                <a:cs typeface="Times New Roman" pitchFamily="18" charset="0"/>
              </a:rPr>
              <a:t>Recrystallization</a:t>
            </a:r>
            <a:r>
              <a:rPr lang="en-US" sz="5100" dirty="0" smtClean="0">
                <a:latin typeface="Times New Roman" pitchFamily="18" charset="0"/>
                <a:cs typeface="Times New Roman" pitchFamily="18" charset="0"/>
              </a:rPr>
              <a:t>. </a:t>
            </a:r>
          </a:p>
          <a:p>
            <a:r>
              <a:rPr lang="en-US" sz="5100" dirty="0" smtClean="0">
                <a:latin typeface="Times New Roman" pitchFamily="18" charset="0"/>
                <a:cs typeface="Times New Roman" pitchFamily="18" charset="0"/>
              </a:rPr>
              <a:t> </a:t>
            </a:r>
            <a:r>
              <a:rPr lang="en-US" sz="5100" dirty="0" smtClean="0">
                <a:latin typeface="Times New Roman" pitchFamily="18" charset="0"/>
                <a:cs typeface="Times New Roman" pitchFamily="18" charset="0"/>
              </a:rPr>
              <a:t>Oxidation. </a:t>
            </a:r>
          </a:p>
          <a:p>
            <a:r>
              <a:rPr lang="en-US" sz="5100" dirty="0" smtClean="0">
                <a:latin typeface="Times New Roman" pitchFamily="18" charset="0"/>
                <a:cs typeface="Times New Roman" pitchFamily="18" charset="0"/>
              </a:rPr>
              <a:t> </a:t>
            </a:r>
            <a:r>
              <a:rPr lang="en-US" sz="5100" dirty="0" smtClean="0">
                <a:latin typeface="Times New Roman" pitchFamily="18" charset="0"/>
                <a:cs typeface="Times New Roman" pitchFamily="18" charset="0"/>
              </a:rPr>
              <a:t>Creep. </a:t>
            </a:r>
          </a:p>
          <a:p>
            <a:r>
              <a:rPr lang="en-US" sz="5100" dirty="0" smtClean="0">
                <a:latin typeface="Times New Roman" pitchFamily="18" charset="0"/>
                <a:cs typeface="Times New Roman" pitchFamily="18" charset="0"/>
              </a:rPr>
              <a:t> </a:t>
            </a:r>
            <a:r>
              <a:rPr lang="en-US" sz="5100" dirty="0" smtClean="0">
                <a:latin typeface="Times New Roman" pitchFamily="18" charset="0"/>
                <a:cs typeface="Times New Roman" pitchFamily="18" charset="0"/>
              </a:rPr>
              <a:t>Sintering. </a:t>
            </a:r>
          </a:p>
          <a:p>
            <a:r>
              <a:rPr lang="en-US" sz="5100" dirty="0" smtClean="0">
                <a:latin typeface="Times New Roman" pitchFamily="18" charset="0"/>
                <a:cs typeface="Times New Roman" pitchFamily="18" charset="0"/>
              </a:rPr>
              <a:t> </a:t>
            </a:r>
            <a:r>
              <a:rPr lang="en-US" sz="5100" dirty="0" smtClean="0">
                <a:latin typeface="Times New Roman" pitchFamily="18" charset="0"/>
                <a:cs typeface="Times New Roman" pitchFamily="18" charset="0"/>
              </a:rPr>
              <a:t>ionic conductivity. </a:t>
            </a:r>
          </a:p>
          <a:p>
            <a:r>
              <a:rPr lang="en-US" sz="5100" dirty="0" smtClean="0">
                <a:latin typeface="Times New Roman" pitchFamily="18" charset="0"/>
                <a:cs typeface="Times New Roman" pitchFamily="18" charset="0"/>
              </a:rPr>
              <a:t> </a:t>
            </a:r>
            <a:r>
              <a:rPr lang="en-US" sz="5100" dirty="0" smtClean="0">
                <a:latin typeface="Times New Roman" pitchFamily="18" charset="0"/>
                <a:cs typeface="Times New Roman" pitchFamily="18" charset="0"/>
              </a:rPr>
              <a:t>intermixing in thin film devices. </a:t>
            </a:r>
          </a:p>
          <a:p>
            <a:r>
              <a:rPr lang="en-US" sz="5100" dirty="0" smtClean="0">
                <a:latin typeface="Times New Roman" pitchFamily="18" charset="0"/>
                <a:cs typeface="Times New Roman" pitchFamily="18" charset="0"/>
              </a:rPr>
              <a:t> </a:t>
            </a:r>
            <a:r>
              <a:rPr lang="en-US" sz="5100" dirty="0" smtClean="0">
                <a:latin typeface="Times New Roman" pitchFamily="18" charset="0"/>
                <a:cs typeface="Times New Roman" pitchFamily="18" charset="0"/>
              </a:rPr>
              <a:t>Surface hardening of steels through carburization</a:t>
            </a:r>
          </a:p>
          <a:p>
            <a:pPr>
              <a:buNone/>
            </a:pPr>
            <a:endParaRPr lang="en-IN"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US" dirty="0" smtClean="0"/>
              <a:t>Diffusion mechanisms</a:t>
            </a:r>
            <a:endParaRPr lang="en-IN" b="1" dirty="0"/>
          </a:p>
        </p:txBody>
      </p:sp>
      <p:sp>
        <p:nvSpPr>
          <p:cNvPr id="3" name="Content Placeholder 2"/>
          <p:cNvSpPr>
            <a:spLocks noGrp="1"/>
          </p:cNvSpPr>
          <p:nvPr>
            <p:ph idx="1"/>
          </p:nvPr>
        </p:nvSpPr>
        <p:spPr>
          <a:xfrm>
            <a:off x="609600" y="1219200"/>
            <a:ext cx="10134600" cy="5029200"/>
          </a:xfrm>
        </p:spPr>
        <p:txBody>
          <a:bodyPr>
            <a:normAutofit/>
          </a:bodyPr>
          <a:lstStyle/>
          <a:p>
            <a:r>
              <a:rPr lang="en-US" sz="2800" u="sng" dirty="0" smtClean="0">
                <a:latin typeface="Times New Roman" pitchFamily="18" charset="0"/>
                <a:cs typeface="Times New Roman" pitchFamily="18" charset="0"/>
              </a:rPr>
              <a:t>Vacancy Mechanism </a:t>
            </a:r>
            <a:r>
              <a:rPr lang="en-US" sz="2800" dirty="0" smtClean="0">
                <a:latin typeface="Times New Roman" pitchFamily="18" charset="0"/>
                <a:cs typeface="Times New Roman" pitchFamily="18" charset="0"/>
              </a:rPr>
              <a:t>: This mechanism is a very dominant process for diffusion in FCC, BCC and HCP metals and solid solution alloy. Diffusion by the vacancy mechanism can occur by atoms moving into adjacent sites that are vacant.</a:t>
            </a:r>
          </a:p>
          <a:p>
            <a:r>
              <a:rPr lang="en-US" sz="2800" dirty="0" smtClean="0">
                <a:latin typeface="Times New Roman" pitchFamily="18" charset="0"/>
                <a:cs typeface="Times New Roman" pitchFamily="18" charset="0"/>
              </a:rPr>
              <a:t>There are two type of vacancy mechanism for atomic diffusion : </a:t>
            </a:r>
          </a:p>
          <a:p>
            <a:pPr>
              <a:buNone/>
            </a:pPr>
            <a:r>
              <a:rPr lang="en-US" sz="2800" dirty="0" smtClean="0">
                <a:latin typeface="Times New Roman" pitchFamily="18" charset="0"/>
                <a:cs typeface="Times New Roman" pitchFamily="18" charset="0"/>
              </a:rPr>
              <a:t>    1. Pure solid solution    2. </a:t>
            </a:r>
            <a:r>
              <a:rPr lang="en-US" sz="2800" dirty="0" err="1" smtClean="0">
                <a:latin typeface="Times New Roman" pitchFamily="18" charset="0"/>
                <a:cs typeface="Times New Roman" pitchFamily="18" charset="0"/>
              </a:rPr>
              <a:t>Substitutional</a:t>
            </a:r>
            <a:r>
              <a:rPr lang="en-US" sz="2800" dirty="0" smtClean="0">
                <a:latin typeface="Times New Roman" pitchFamily="18" charset="0"/>
                <a:cs typeface="Times New Roman" pitchFamily="18" charset="0"/>
              </a:rPr>
              <a:t> solid solutions.</a:t>
            </a:r>
            <a:endParaRPr lang="en-IN" sz="2800" dirty="0" smtClean="0">
              <a:latin typeface="Times New Roman" pitchFamily="18" charset="0"/>
              <a:cs typeface="Times New Roman" pitchFamily="18" charset="0"/>
            </a:endParaRP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pic>
        <p:nvPicPr>
          <p:cNvPr id="2050" name="Picture 2"/>
          <p:cNvPicPr>
            <a:picLocks noChangeAspect="1" noChangeArrowheads="1"/>
          </p:cNvPicPr>
          <p:nvPr/>
        </p:nvPicPr>
        <p:blipFill>
          <a:blip r:embed="rId4"/>
          <a:srcRect/>
          <a:stretch>
            <a:fillRect/>
          </a:stretch>
        </p:blipFill>
        <p:spPr bwMode="auto">
          <a:xfrm>
            <a:off x="3429000" y="4267200"/>
            <a:ext cx="4667250" cy="1981200"/>
          </a:xfrm>
          <a:prstGeom prst="rect">
            <a:avLst/>
          </a:prstGeom>
          <a:noFill/>
          <a:ln w="9525">
            <a:noFill/>
            <a:miter lim="800000"/>
            <a:headEnd/>
            <a:tailEnd/>
          </a:ln>
          <a:effectLst/>
        </p:spPr>
      </p:pic>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US" dirty="0" smtClean="0"/>
              <a:t>Diffusion mechanisms</a:t>
            </a:r>
            <a:endParaRPr lang="en-IN" b="1" dirty="0"/>
          </a:p>
        </p:txBody>
      </p:sp>
      <p:sp>
        <p:nvSpPr>
          <p:cNvPr id="3" name="Content Placeholder 2"/>
          <p:cNvSpPr>
            <a:spLocks noGrp="1"/>
          </p:cNvSpPr>
          <p:nvPr>
            <p:ph idx="1"/>
          </p:nvPr>
        </p:nvSpPr>
        <p:spPr>
          <a:xfrm>
            <a:off x="609600" y="1219200"/>
            <a:ext cx="10134600" cy="5029200"/>
          </a:xfrm>
        </p:spPr>
        <p:txBody>
          <a:bodyPr>
            <a:normAutofit/>
          </a:bodyPr>
          <a:lstStyle/>
          <a:p>
            <a:r>
              <a:rPr lang="en-US" u="sng" dirty="0" smtClean="0">
                <a:latin typeface="Times New Roman" pitchFamily="18" charset="0"/>
                <a:cs typeface="Times New Roman" pitchFamily="18" charset="0"/>
              </a:rPr>
              <a:t>The Interstitial Mechanism: </a:t>
            </a:r>
            <a:r>
              <a:rPr lang="en-US" dirty="0" smtClean="0">
                <a:latin typeface="Times New Roman" pitchFamily="18" charset="0"/>
                <a:cs typeface="Times New Roman" pitchFamily="18" charset="0"/>
              </a:rPr>
              <a:t>The interstitial mechanism where an atom changes positions using an interstitial site does not usually occur in metals for self-diffusion but is favored when interstitial impurities are present because of the low activation energy</a:t>
            </a:r>
            <a:endParaRPr lang="en-US" u="sng" dirty="0" smtClean="0">
              <a:latin typeface="Times New Roman" pitchFamily="18" charset="0"/>
              <a:cs typeface="Times New Roman" pitchFamily="18" charset="0"/>
            </a:endParaRP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pic>
        <p:nvPicPr>
          <p:cNvPr id="3074" name="Picture 2"/>
          <p:cNvPicPr>
            <a:picLocks noChangeAspect="1" noChangeArrowheads="1"/>
          </p:cNvPicPr>
          <p:nvPr/>
        </p:nvPicPr>
        <p:blipFill>
          <a:blip r:embed="rId4"/>
          <a:srcRect/>
          <a:stretch>
            <a:fillRect/>
          </a:stretch>
        </p:blipFill>
        <p:spPr bwMode="auto">
          <a:xfrm>
            <a:off x="3276600" y="3810000"/>
            <a:ext cx="4972050" cy="2438400"/>
          </a:xfrm>
          <a:prstGeom prst="rect">
            <a:avLst/>
          </a:prstGeom>
          <a:noFill/>
          <a:ln w="9525">
            <a:noFill/>
            <a:miter lim="800000"/>
            <a:headEnd/>
            <a:tailEnd/>
          </a:ln>
          <a:effectLst/>
        </p:spPr>
      </p:pic>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US" dirty="0" smtClean="0">
                <a:latin typeface="Times New Roman" pitchFamily="18" charset="0"/>
                <a:cs typeface="Times New Roman" pitchFamily="18" charset="0"/>
              </a:rPr>
              <a:t>Diffusion mechanisms</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200"/>
            <a:ext cx="10134600" cy="5029200"/>
          </a:xfrm>
        </p:spPr>
        <p:txBody>
          <a:bodyPr>
            <a:normAutofit/>
          </a:bodyPr>
          <a:lstStyle/>
          <a:p>
            <a:r>
              <a:rPr lang="en-US" u="sng" dirty="0" smtClean="0">
                <a:latin typeface="Times New Roman" pitchFamily="18" charset="0"/>
                <a:cs typeface="Times New Roman" pitchFamily="18" charset="0"/>
              </a:rPr>
              <a:t>Interchange Mechanism: </a:t>
            </a:r>
            <a:r>
              <a:rPr lang="en-US" dirty="0" smtClean="0">
                <a:latin typeface="Times New Roman" pitchFamily="18" charset="0"/>
                <a:cs typeface="Times New Roman" pitchFamily="18" charset="0"/>
              </a:rPr>
              <a:t>In this type of mechanism, the atoms exchange places through rotation about a mid point. The activation energy for the process is very high and hence this mechanism is highly unlikely in most systems. Two or more adjacent atoms jump past each other and exchange positions, but the number of sites remains </a:t>
            </a:r>
            <a:r>
              <a:rPr lang="en-US" dirty="0" smtClean="0">
                <a:latin typeface="Times New Roman" pitchFamily="18" charset="0"/>
                <a:cs typeface="Times New Roman" pitchFamily="18" charset="0"/>
              </a:rPr>
              <a:t>constant.</a:t>
            </a:r>
            <a:endParaRPr lang="en-US" sz="2400" u="sng"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Autofit/>
          </a:bodyPr>
          <a:lstStyle/>
          <a:p>
            <a:r>
              <a:rPr lang="en-IN" sz="3600" b="1" dirty="0" smtClean="0">
                <a:latin typeface="Times New Roman" pitchFamily="18" charset="0"/>
                <a:cs typeface="Times New Roman" pitchFamily="18" charset="0"/>
              </a:rPr>
              <a:t>Plastic Deformation</a:t>
            </a:r>
            <a:endParaRPr lang="en-IN"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990600"/>
            <a:ext cx="10134600" cy="5257800"/>
          </a:xfrm>
        </p:spPr>
        <p:txBody>
          <a:bodyPr>
            <a:normAutofit lnSpcReduction="10000"/>
          </a:bodyPr>
          <a:lstStyle/>
          <a:p>
            <a:pPr>
              <a:buNone/>
            </a:pPr>
            <a:r>
              <a:rPr lang="en-US" sz="2400" dirty="0" smtClean="0"/>
              <a:t> </a:t>
            </a:r>
            <a:r>
              <a:rPr lang="en-US" sz="2400" dirty="0" smtClean="0"/>
              <a:t>   </a:t>
            </a:r>
            <a:r>
              <a:rPr lang="en-US" sz="2400" dirty="0" smtClean="0"/>
              <a:t> </a:t>
            </a:r>
            <a:r>
              <a:rPr lang="en-US" sz="2800" dirty="0" smtClean="0">
                <a:latin typeface="Times New Roman" pitchFamily="18" charset="0"/>
                <a:cs typeface="Times New Roman" pitchFamily="18" charset="0"/>
              </a:rPr>
              <a:t>When metal is subjected to hot working and cold working processes, plastic deformation occurs which is an important phenomenon. Plastic deformation of metal distorts the crystal lattice. It breaks up the blocks of initial </a:t>
            </a:r>
            <a:r>
              <a:rPr lang="en-US" sz="2800" dirty="0" err="1" smtClean="0">
                <a:latin typeface="Times New Roman" pitchFamily="18" charset="0"/>
                <a:cs typeface="Times New Roman" pitchFamily="18" charset="0"/>
              </a:rPr>
              <a:t>equiaxed</a:t>
            </a:r>
            <a:r>
              <a:rPr lang="en-US" sz="2800" dirty="0" smtClean="0">
                <a:latin typeface="Times New Roman" pitchFamily="18" charset="0"/>
                <a:cs typeface="Times New Roman" pitchFamily="18" charset="0"/>
              </a:rPr>
              <a:t> grains to produce fibrous structure and increases the energy level of metal. Deformed metal, during comparison with its un-deformed state, is in non-equilibrium, thermodynamically unstable state. </a:t>
            </a:r>
            <a:r>
              <a:rPr lang="en-US" sz="2800" dirty="0" smtClean="0">
                <a:latin typeface="Times New Roman" pitchFamily="18" charset="0"/>
                <a:cs typeface="Times New Roman" pitchFamily="18" charset="0"/>
              </a:rPr>
              <a:t>When </a:t>
            </a:r>
            <a:r>
              <a:rPr lang="en-US" sz="2800" dirty="0" smtClean="0">
                <a:latin typeface="Times New Roman" pitchFamily="18" charset="0"/>
                <a:cs typeface="Times New Roman" pitchFamily="18" charset="0"/>
              </a:rPr>
              <a:t>the temperature of metal is increased, the metal attempts to approach equilibrium through three processes:</a:t>
            </a:r>
          </a:p>
          <a:p>
            <a:pPr>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a:t>
            </a:r>
            <a:r>
              <a:rPr lang="en-US" sz="2800" dirty="0" smtClean="0">
                <a:latin typeface="Times New Roman" pitchFamily="18" charset="0"/>
                <a:cs typeface="Times New Roman" pitchFamily="18" charset="0"/>
              </a:rPr>
              <a:t>) recovery,</a:t>
            </a:r>
          </a:p>
          <a:p>
            <a:pPr>
              <a:buNone/>
            </a:pP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ii) </a:t>
            </a:r>
            <a:r>
              <a:rPr lang="en-US" sz="2800" dirty="0" smtClean="0">
                <a:latin typeface="Times New Roman" pitchFamily="18" charset="0"/>
                <a:cs typeface="Times New Roman" pitchFamily="18" charset="0"/>
              </a:rPr>
              <a:t>recrystallisation</a:t>
            </a: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iii) grain growth.</a:t>
            </a:r>
          </a:p>
          <a:p>
            <a:endParaRPr lang="en-US" sz="2400" u="sng"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IN" b="1" dirty="0" smtClean="0"/>
              <a:t>Plastic Deformation</a:t>
            </a:r>
            <a:endParaRPr lang="en-IN"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pic>
        <p:nvPicPr>
          <p:cNvPr id="1026" name="Picture 2"/>
          <p:cNvPicPr>
            <a:picLocks noGrp="1" noChangeAspect="1" noChangeArrowheads="1"/>
          </p:cNvPicPr>
          <p:nvPr>
            <p:ph idx="1"/>
          </p:nvPr>
        </p:nvPicPr>
        <p:blipFill>
          <a:blip r:embed="rId4"/>
          <a:srcRect/>
          <a:stretch>
            <a:fillRect/>
          </a:stretch>
        </p:blipFill>
        <p:spPr bwMode="auto">
          <a:xfrm>
            <a:off x="2362201" y="1143001"/>
            <a:ext cx="6081712" cy="2438400"/>
          </a:xfrm>
          <a:prstGeom prst="rect">
            <a:avLst/>
          </a:prstGeom>
          <a:noFill/>
          <a:ln w="9525">
            <a:noFill/>
            <a:miter lim="800000"/>
            <a:headEnd/>
            <a:tailEnd/>
          </a:ln>
          <a:effectLst/>
        </p:spPr>
      </p:pic>
      <p:sp>
        <p:nvSpPr>
          <p:cNvPr id="11" name="Rectangle 10"/>
          <p:cNvSpPr/>
          <p:nvPr/>
        </p:nvSpPr>
        <p:spPr>
          <a:xfrm>
            <a:off x="990600" y="3657600"/>
            <a:ext cx="9753600" cy="2677656"/>
          </a:xfrm>
          <a:prstGeom prst="rect">
            <a:avLst/>
          </a:prstGeom>
        </p:spPr>
        <p:txBody>
          <a:bodyPr wrap="square">
            <a:spAutoFit/>
          </a:bodyPr>
          <a:lstStyle/>
          <a:p>
            <a:r>
              <a:rPr lang="en-US" sz="2800" dirty="0" smtClean="0">
                <a:latin typeface="Times New Roman" pitchFamily="18" charset="0"/>
                <a:cs typeface="Times New Roman" pitchFamily="18" charset="0"/>
              </a:rPr>
              <a:t>In fig it shows </a:t>
            </a:r>
            <a:r>
              <a:rPr lang="en-US" sz="2800" dirty="0" smtClean="0">
                <a:latin typeface="Times New Roman" pitchFamily="18" charset="0"/>
                <a:cs typeface="Times New Roman" pitchFamily="18" charset="0"/>
              </a:rPr>
              <a:t>a </a:t>
            </a:r>
            <a:r>
              <a:rPr lang="en-US" sz="2800" dirty="0" err="1" smtClean="0">
                <a:latin typeface="Times New Roman" pitchFamily="18" charset="0"/>
                <a:cs typeface="Times New Roman" pitchFamily="18" charset="0"/>
              </a:rPr>
              <a:t>systematics</a:t>
            </a:r>
            <a:r>
              <a:rPr lang="en-US" sz="2800" dirty="0" smtClean="0">
                <a:latin typeface="Times New Roman" pitchFamily="18" charset="0"/>
                <a:cs typeface="Times New Roman" pitchFamily="18" charset="0"/>
              </a:rPr>
              <a:t> of these processes with the variation of time. At time T</a:t>
            </a:r>
            <a:r>
              <a:rPr lang="en-US" sz="2800" baseline="-25000" dirty="0" smtClean="0">
                <a:latin typeface="Times New Roman" pitchFamily="18" charset="0"/>
                <a:cs typeface="Times New Roman" pitchFamily="18" charset="0"/>
              </a:rPr>
              <a:t>1</a:t>
            </a:r>
            <a:r>
              <a:rPr lang="en-US" sz="2800" dirty="0" smtClean="0">
                <a:latin typeface="Times New Roman" pitchFamily="18" charset="0"/>
                <a:cs typeface="Times New Roman" pitchFamily="18" charset="0"/>
              </a:rPr>
              <a:t>, new grains begin to nucleate from cold worked grains; the nucleating of grains will continue and grow </a:t>
            </a:r>
            <a:r>
              <a:rPr lang="en-US" sz="2800" dirty="0" err="1" smtClean="0">
                <a:latin typeface="Times New Roman" pitchFamily="18" charset="0"/>
                <a:cs typeface="Times New Roman" pitchFamily="18" charset="0"/>
              </a:rPr>
              <a:t>upto</a:t>
            </a:r>
            <a:r>
              <a:rPr lang="en-US" sz="2800" dirty="0" smtClean="0">
                <a:latin typeface="Times New Roman" pitchFamily="18" charset="0"/>
                <a:cs typeface="Times New Roman" pitchFamily="18" charset="0"/>
              </a:rPr>
              <a:t> time T</a:t>
            </a:r>
            <a:r>
              <a:rPr lang="en-US" sz="2800" baseline="-25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By this time all the cold worked grains will nucleate to from new grains. The size of these new grains increases at slower rate at time T</a:t>
            </a:r>
            <a:r>
              <a:rPr lang="en-US" sz="2800" baseline="-25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IN" b="1" dirty="0" smtClean="0"/>
              <a:t>Plastic Deformation</a:t>
            </a:r>
            <a:endParaRPr lang="en-IN" b="1" dirty="0"/>
          </a:p>
        </p:txBody>
      </p:sp>
      <p:sp>
        <p:nvSpPr>
          <p:cNvPr id="3" name="Content Placeholder 2"/>
          <p:cNvSpPr>
            <a:spLocks noGrp="1"/>
          </p:cNvSpPr>
          <p:nvPr>
            <p:ph idx="1"/>
          </p:nvPr>
        </p:nvSpPr>
        <p:spPr>
          <a:xfrm>
            <a:off x="609600" y="1219200"/>
            <a:ext cx="10134600" cy="5029200"/>
          </a:xfrm>
        </p:spPr>
        <p:txBody>
          <a:bodyPr>
            <a:normAutofit fontScale="85000" lnSpcReduction="10000"/>
          </a:bodyPr>
          <a:lstStyle/>
          <a:p>
            <a:pPr>
              <a:buNone/>
            </a:pPr>
            <a:r>
              <a:rPr lang="en-US" sz="3000" dirty="0" smtClean="0"/>
              <a:t> </a:t>
            </a:r>
            <a:r>
              <a:rPr lang="en-US" sz="3000" dirty="0" smtClean="0"/>
              <a:t>   Recovery</a:t>
            </a:r>
            <a:endParaRPr lang="en-US" sz="3000" dirty="0" smtClean="0"/>
          </a:p>
          <a:p>
            <a:r>
              <a:rPr lang="en-US" sz="3000" dirty="0" smtClean="0">
                <a:latin typeface="Times New Roman" pitchFamily="18" charset="0"/>
                <a:cs typeface="Times New Roman" pitchFamily="18" charset="0"/>
              </a:rPr>
              <a:t> When </a:t>
            </a:r>
            <a:r>
              <a:rPr lang="en-US" sz="3000" dirty="0" smtClean="0">
                <a:latin typeface="Times New Roman" pitchFamily="18" charset="0"/>
                <a:cs typeface="Times New Roman" pitchFamily="18" charset="0"/>
              </a:rPr>
              <a:t>a strain-hardened metal is heated to a low temperature, the elastic distortions of the crystal lattice are reduced due to the increase in amplitude of thermal oscillation of the atoms. </a:t>
            </a:r>
            <a:endParaRPr lang="en-US" sz="3000" dirty="0" smtClean="0">
              <a:latin typeface="Times New Roman" pitchFamily="18" charset="0"/>
              <a:cs typeface="Times New Roman" pitchFamily="18" charset="0"/>
            </a:endParaRPr>
          </a:p>
          <a:p>
            <a:r>
              <a:rPr lang="en-US" sz="3000" dirty="0" smtClean="0">
                <a:latin typeface="Times New Roman" pitchFamily="18" charset="0"/>
                <a:cs typeface="Times New Roman" pitchFamily="18" charset="0"/>
              </a:rPr>
              <a:t>The </a:t>
            </a:r>
            <a:r>
              <a:rPr lang="en-US" sz="3000" dirty="0" smtClean="0">
                <a:latin typeface="Times New Roman" pitchFamily="18" charset="0"/>
                <a:cs typeface="Times New Roman" pitchFamily="18" charset="0"/>
              </a:rPr>
              <a:t>partial restoration of the original characteristics, produced by reducing the distortion of the crystal lattice without remarkable changes in microstructure, is called recovery. </a:t>
            </a:r>
            <a:r>
              <a:rPr lang="en-US" sz="3000" dirty="0" smtClean="0">
                <a:latin typeface="Times New Roman" pitchFamily="18" charset="0"/>
                <a:cs typeface="Times New Roman" pitchFamily="18" charset="0"/>
              </a:rPr>
              <a:t> </a:t>
            </a:r>
          </a:p>
          <a:p>
            <a:r>
              <a:rPr lang="en-US" sz="3000" dirty="0" smtClean="0">
                <a:latin typeface="Times New Roman" pitchFamily="18" charset="0"/>
                <a:cs typeface="Times New Roman" pitchFamily="18" charset="0"/>
              </a:rPr>
              <a:t>At the initial state, the rate of the recovery is fastest and it drops off at longer times at given temperature. Hence the amount of recovery that occurs in a practical time increases with increasing temperature. The individual characteristic recover at different rates and gain various degrees of completion in a given cold worked metal.</a:t>
            </a:r>
          </a:p>
          <a:p>
            <a:pPr>
              <a:buNone/>
            </a:pPr>
            <a:r>
              <a:rPr lang="en-US" sz="2400" dirty="0" smtClean="0"/>
              <a:t> </a:t>
            </a:r>
            <a:endParaRPr lang="en-US" sz="2400" u="sng"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IN" b="1" dirty="0" smtClean="0"/>
              <a:t>Plastic Deformation</a:t>
            </a:r>
            <a:endParaRPr lang="en-IN" b="1" dirty="0"/>
          </a:p>
        </p:txBody>
      </p:sp>
      <p:sp>
        <p:nvSpPr>
          <p:cNvPr id="3" name="Content Placeholder 2"/>
          <p:cNvSpPr>
            <a:spLocks noGrp="1"/>
          </p:cNvSpPr>
          <p:nvPr>
            <p:ph idx="1"/>
          </p:nvPr>
        </p:nvSpPr>
        <p:spPr>
          <a:xfrm>
            <a:off x="609600" y="1219200"/>
            <a:ext cx="10134600" cy="5029200"/>
          </a:xfrm>
        </p:spPr>
        <p:txBody>
          <a:bodyPr>
            <a:normAutofit/>
          </a:bodyPr>
          <a:lstStyle/>
          <a:p>
            <a:pPr>
              <a:buNone/>
            </a:pPr>
            <a:r>
              <a:rPr lang="en-US" sz="3000" dirty="0" smtClean="0"/>
              <a:t> </a:t>
            </a:r>
            <a:r>
              <a:rPr lang="en-US" sz="3000" dirty="0" smtClean="0"/>
              <a:t>   </a:t>
            </a:r>
            <a:r>
              <a:rPr lang="en-US" sz="2800" dirty="0" smtClean="0"/>
              <a:t>The </a:t>
            </a:r>
            <a:r>
              <a:rPr lang="en-US" sz="2800" dirty="0" smtClean="0"/>
              <a:t>characteristics of recovery process are </a:t>
            </a:r>
            <a:r>
              <a:rPr lang="en-US" sz="2800" dirty="0" smtClean="0"/>
              <a:t>shown. </a:t>
            </a:r>
            <a:r>
              <a:rPr lang="en-US" sz="2800" dirty="0" smtClean="0"/>
              <a:t>It can be observed from the figure; (</a:t>
            </a:r>
            <a:r>
              <a:rPr lang="en-US" sz="2800" dirty="0" err="1" smtClean="0"/>
              <a:t>i</a:t>
            </a:r>
            <a:r>
              <a:rPr lang="en-US" sz="2800" dirty="0" smtClean="0"/>
              <a:t>) The rate of recovery is fast initially and drops off with time, (ii) The amount of recovery increases with increasing temperature. In metals, the individual properties, recover at different rates.</a:t>
            </a:r>
            <a:endParaRPr lang="en-US" sz="3000"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pic>
        <p:nvPicPr>
          <p:cNvPr id="2051" name="Picture 3"/>
          <p:cNvPicPr>
            <a:picLocks noChangeAspect="1" noChangeArrowheads="1"/>
          </p:cNvPicPr>
          <p:nvPr/>
        </p:nvPicPr>
        <p:blipFill>
          <a:blip r:embed="rId4"/>
          <a:srcRect/>
          <a:stretch>
            <a:fillRect/>
          </a:stretch>
        </p:blipFill>
        <p:spPr bwMode="auto">
          <a:xfrm>
            <a:off x="3124200" y="3581400"/>
            <a:ext cx="5410200" cy="2667000"/>
          </a:xfrm>
          <a:prstGeom prst="rect">
            <a:avLst/>
          </a:prstGeom>
          <a:noFill/>
          <a:ln w="9525">
            <a:noFill/>
            <a:miter lim="800000"/>
            <a:headEnd/>
            <a:tailEnd/>
          </a:ln>
          <a:effectLst/>
        </p:spPr>
      </p:pic>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Autofit/>
          </a:bodyPr>
          <a:lstStyle/>
          <a:p>
            <a:r>
              <a:rPr lang="en-IN" sz="3600" b="1" dirty="0" smtClean="0">
                <a:latin typeface="Times New Roman" pitchFamily="18" charset="0"/>
                <a:cs typeface="Times New Roman" pitchFamily="18" charset="0"/>
              </a:rPr>
              <a:t>Plastic Deformation</a:t>
            </a:r>
            <a:endParaRPr lang="en-IN"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200"/>
            <a:ext cx="10134600" cy="5029200"/>
          </a:xfrm>
        </p:spPr>
        <p:txBody>
          <a:bodyPr>
            <a:normAutofit/>
          </a:bodyPr>
          <a:lstStyle/>
          <a:p>
            <a:pPr>
              <a:buNone/>
            </a:pPr>
            <a:r>
              <a:rPr lang="en-US" dirty="0" smtClean="0"/>
              <a:t>    Recrystallisation</a:t>
            </a:r>
            <a:endParaRPr lang="en-US" dirty="0" smtClean="0"/>
          </a:p>
          <a:p>
            <a:r>
              <a:rPr lang="en-US" sz="2400" dirty="0" smtClean="0"/>
              <a:t>      </a:t>
            </a:r>
            <a:r>
              <a:rPr lang="en-US" sz="2800" dirty="0" smtClean="0">
                <a:latin typeface="Times New Roman" pitchFamily="18" charset="0"/>
                <a:cs typeface="Times New Roman" pitchFamily="18" charset="0"/>
              </a:rPr>
              <a:t>Formation </a:t>
            </a:r>
            <a:r>
              <a:rPr lang="en-US" sz="2800" dirty="0" smtClean="0">
                <a:latin typeface="Times New Roman" pitchFamily="18" charset="0"/>
                <a:cs typeface="Times New Roman" pitchFamily="18" charset="0"/>
              </a:rPr>
              <a:t>of new </a:t>
            </a:r>
            <a:r>
              <a:rPr lang="en-US" sz="2800" dirty="0" err="1" smtClean="0">
                <a:latin typeface="Times New Roman" pitchFamily="18" charset="0"/>
                <a:cs typeface="Times New Roman" pitchFamily="18" charset="0"/>
              </a:rPr>
              <a:t>equiaxed</a:t>
            </a:r>
            <a:r>
              <a:rPr lang="en-US" sz="2800" dirty="0" smtClean="0">
                <a:latin typeface="Times New Roman" pitchFamily="18" charset="0"/>
                <a:cs typeface="Times New Roman" pitchFamily="18" charset="0"/>
              </a:rPr>
              <a:t> grains in the heating process of metal, instead of the oriented fibrous structure of the deformed metal, is called recrystallisation</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The </a:t>
            </a:r>
            <a:r>
              <a:rPr lang="en-US" sz="2800" dirty="0" smtClean="0">
                <a:latin typeface="Times New Roman" pitchFamily="18" charset="0"/>
                <a:cs typeface="Times New Roman" pitchFamily="18" charset="0"/>
              </a:rPr>
              <a:t>original system of grains go out of the picture and the new crystallized structure is formed in the metal. Recrystallisation does not produce new structures however it produces new grains or crystals of the same structure in the metal. </a:t>
            </a:r>
            <a:r>
              <a:rPr lang="en-US" sz="2800" dirty="0" smtClean="0">
                <a:latin typeface="Times New Roman" pitchFamily="18" charset="0"/>
                <a:cs typeface="Times New Roman" pitchFamily="18" charset="0"/>
              </a:rPr>
              <a:t> </a:t>
            </a:r>
          </a:p>
          <a:p>
            <a:r>
              <a:rPr lang="en-US" sz="2800" dirty="0" smtClean="0">
                <a:latin typeface="Times New Roman" pitchFamily="18" charset="0"/>
                <a:cs typeface="Times New Roman" pitchFamily="18" charset="0"/>
              </a:rPr>
              <a:t>     The </a:t>
            </a:r>
            <a:r>
              <a:rPr lang="en-US" sz="2800" dirty="0" smtClean="0">
                <a:latin typeface="Times New Roman" pitchFamily="18" charset="0"/>
                <a:cs typeface="Times New Roman" pitchFamily="18" charset="0"/>
              </a:rPr>
              <a:t>temperature at which crystallization starts, that is new grains are formed, is called recrystallisation temperature. </a:t>
            </a:r>
          </a:p>
          <a:p>
            <a:pPr>
              <a:buNone/>
            </a:pPr>
            <a:endParaRPr lang="en-US" sz="2400" u="sng"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9982200" cy="1600200"/>
          </a:xfrm>
        </p:spPr>
        <p:txBody>
          <a:bodyPr>
            <a:normAutofit/>
          </a:bodyPr>
          <a:lstStyle/>
          <a:p>
            <a:r>
              <a:rPr lang="en-US" sz="3600" dirty="0" smtClean="0">
                <a:latin typeface="Times New Roman" pitchFamily="18" charset="0"/>
                <a:cs typeface="Times New Roman" pitchFamily="18" charset="0"/>
              </a:rPr>
              <a:t>Atomic structure of metals and crystalline structures</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9" name="Content Placeholder 8"/>
          <p:cNvSpPr>
            <a:spLocks noGrp="1"/>
          </p:cNvSpPr>
          <p:nvPr>
            <p:ph idx="1"/>
          </p:nvPr>
        </p:nvSpPr>
        <p:spPr>
          <a:xfrm>
            <a:off x="609600" y="2209800"/>
            <a:ext cx="10972800" cy="3916366"/>
          </a:xfrm>
        </p:spPr>
        <p:txBody>
          <a:bodyPr>
            <a:normAutofit/>
          </a:bodyPr>
          <a:lstStyle/>
          <a:p>
            <a:r>
              <a:rPr lang="en-US" dirty="0" smtClean="0">
                <a:latin typeface="Times New Roman" pitchFamily="18" charset="0"/>
                <a:cs typeface="Times New Roman" pitchFamily="18" charset="0"/>
              </a:rPr>
              <a:t>The atomic structure consist of a nucleus surrounded by oscillating electrons in orbits</a:t>
            </a:r>
          </a:p>
          <a:p>
            <a:pPr>
              <a:buNone/>
            </a:pPr>
            <a:r>
              <a:rPr lang="en-US" dirty="0" smtClean="0">
                <a:latin typeface="Times New Roman" pitchFamily="18" charset="0"/>
                <a:cs typeface="Times New Roman" pitchFamily="18" charset="0"/>
              </a:rPr>
              <a:t>       Nucleus of atom = Protons + Neutrons</a:t>
            </a:r>
          </a:p>
          <a:p>
            <a:r>
              <a:rPr lang="en-US" dirty="0" smtClean="0">
                <a:latin typeface="Times New Roman" pitchFamily="18" charset="0"/>
                <a:cs typeface="Times New Roman" pitchFamily="18" charset="0"/>
              </a:rPr>
              <a:t>Both are electrically charged</a:t>
            </a:r>
          </a:p>
          <a:p>
            <a:r>
              <a:rPr lang="en-US" dirty="0" smtClean="0">
                <a:latin typeface="Times New Roman" pitchFamily="18" charset="0"/>
                <a:cs typeface="Times New Roman" pitchFamily="18" charset="0"/>
              </a:rPr>
              <a:t>Both have approx same mass</a:t>
            </a:r>
          </a:p>
          <a:p>
            <a:pPr>
              <a:buNone/>
            </a:pP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IN" b="1" dirty="0" smtClean="0"/>
              <a:t>Plastic Deformation</a:t>
            </a:r>
            <a:endParaRPr lang="en-IN" b="1" dirty="0"/>
          </a:p>
        </p:txBody>
      </p:sp>
      <p:sp>
        <p:nvSpPr>
          <p:cNvPr id="3" name="Content Placeholder 2"/>
          <p:cNvSpPr>
            <a:spLocks noGrp="1"/>
          </p:cNvSpPr>
          <p:nvPr>
            <p:ph idx="1"/>
          </p:nvPr>
        </p:nvSpPr>
        <p:spPr>
          <a:xfrm>
            <a:off x="609600" y="1219200"/>
            <a:ext cx="10134600" cy="5029200"/>
          </a:xfrm>
        </p:spPr>
        <p:txBody>
          <a:bodyPr>
            <a:normAutofit fontScale="92500" lnSpcReduction="20000"/>
          </a:bodyPr>
          <a:lstStyle/>
          <a:p>
            <a:pPr>
              <a:buNone/>
            </a:pPr>
            <a:r>
              <a:rPr lang="en-US" sz="3000" dirty="0" smtClean="0"/>
              <a:t>    </a:t>
            </a:r>
            <a:r>
              <a:rPr lang="en-US" sz="3000" b="1" dirty="0" smtClean="0">
                <a:latin typeface="Times New Roman" pitchFamily="18" charset="0"/>
                <a:cs typeface="Times New Roman" pitchFamily="18" charset="0"/>
              </a:rPr>
              <a:t>Mechanisms </a:t>
            </a:r>
            <a:r>
              <a:rPr lang="en-US" sz="3000" b="1" dirty="0" smtClean="0">
                <a:latin typeface="Times New Roman" pitchFamily="18" charset="0"/>
                <a:cs typeface="Times New Roman" pitchFamily="18" charset="0"/>
              </a:rPr>
              <a:t>of </a:t>
            </a:r>
            <a:r>
              <a:rPr lang="en-US" sz="3000" b="1" dirty="0" err="1" smtClean="0">
                <a:latin typeface="Times New Roman" pitchFamily="18" charset="0"/>
                <a:cs typeface="Times New Roman" pitchFamily="18" charset="0"/>
              </a:rPr>
              <a:t>Recrystallization</a:t>
            </a:r>
            <a:r>
              <a:rPr lang="en-US" sz="3000" b="1" dirty="0" smtClean="0">
                <a:latin typeface="Times New Roman" pitchFamily="18" charset="0"/>
                <a:cs typeface="Times New Roman" pitchFamily="18" charset="0"/>
              </a:rPr>
              <a:t>: </a:t>
            </a:r>
          </a:p>
          <a:p>
            <a:pPr>
              <a:buNone/>
            </a:pPr>
            <a:r>
              <a:rPr lang="en-US" sz="3000" b="1" dirty="0" smtClean="0">
                <a:latin typeface="Times New Roman" pitchFamily="18" charset="0"/>
                <a:cs typeface="Times New Roman" pitchFamily="18" charset="0"/>
              </a:rPr>
              <a:t>  </a:t>
            </a:r>
            <a:r>
              <a:rPr lang="en-US" sz="3000" b="1"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Two </a:t>
            </a:r>
            <a:r>
              <a:rPr lang="en-US" sz="3000" dirty="0" smtClean="0">
                <a:latin typeface="Times New Roman" pitchFamily="18" charset="0"/>
                <a:cs typeface="Times New Roman" pitchFamily="18" charset="0"/>
              </a:rPr>
              <a:t>mechanisms have been observed depending upon metal and degree of deformation. The deformed metal has two types of interface </a:t>
            </a:r>
            <a:endParaRPr lang="en-US" sz="3000" dirty="0" smtClean="0">
              <a:latin typeface="Times New Roman" pitchFamily="18" charset="0"/>
              <a:cs typeface="Times New Roman" pitchFamily="18" charset="0"/>
            </a:endParaRPr>
          </a:p>
          <a:p>
            <a:pPr marL="457200" indent="-457200">
              <a:buAutoNum type="alphaLcParenBoth"/>
            </a:pPr>
            <a:r>
              <a:rPr lang="en-US" sz="3000" dirty="0" smtClean="0">
                <a:latin typeface="Times New Roman" pitchFamily="18" charset="0"/>
                <a:cs typeface="Times New Roman" pitchFamily="18" charset="0"/>
              </a:rPr>
              <a:t>Pre-existing </a:t>
            </a:r>
            <a:r>
              <a:rPr lang="en-US" sz="3000" dirty="0" smtClean="0">
                <a:latin typeface="Times New Roman" pitchFamily="18" charset="0"/>
                <a:cs typeface="Times New Roman" pitchFamily="18" charset="0"/>
              </a:rPr>
              <a:t>grain boundaries </a:t>
            </a:r>
            <a:endParaRPr lang="en-US" sz="3000" dirty="0" smtClean="0">
              <a:latin typeface="Times New Roman" pitchFamily="18" charset="0"/>
              <a:cs typeface="Times New Roman" pitchFamily="18" charset="0"/>
            </a:endParaRPr>
          </a:p>
          <a:p>
            <a:pPr marL="457200" indent="-457200">
              <a:buAutoNum type="alphaLcParenBoth"/>
            </a:pPr>
            <a:r>
              <a:rPr lang="en-US" sz="3000"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Sub-grain boundaries resulting from deformation</a:t>
            </a:r>
            <a:r>
              <a:rPr lang="en-US" sz="3000" dirty="0" smtClean="0">
                <a:latin typeface="Times New Roman" pitchFamily="18" charset="0"/>
                <a:cs typeface="Times New Roman" pitchFamily="18" charset="0"/>
              </a:rPr>
              <a:t>.</a:t>
            </a:r>
          </a:p>
          <a:p>
            <a:pPr>
              <a:buNone/>
            </a:pPr>
            <a:r>
              <a:rPr lang="en-US" sz="2400" b="1" dirty="0" smtClean="0"/>
              <a:t>    </a:t>
            </a:r>
            <a:r>
              <a:rPr lang="en-US" sz="3000" b="1" dirty="0" smtClean="0">
                <a:latin typeface="Times New Roman" pitchFamily="18" charset="0"/>
                <a:cs typeface="Times New Roman" pitchFamily="18" charset="0"/>
              </a:rPr>
              <a:t>The </a:t>
            </a:r>
            <a:r>
              <a:rPr lang="en-US" sz="3000" b="1" dirty="0" smtClean="0">
                <a:latin typeface="Times New Roman" pitchFamily="18" charset="0"/>
                <a:cs typeface="Times New Roman" pitchFamily="18" charset="0"/>
              </a:rPr>
              <a:t>factors which control </a:t>
            </a:r>
            <a:r>
              <a:rPr lang="en-US" sz="3000" b="1" dirty="0" err="1" smtClean="0">
                <a:latin typeface="Times New Roman" pitchFamily="18" charset="0"/>
                <a:cs typeface="Times New Roman" pitchFamily="18" charset="0"/>
              </a:rPr>
              <a:t>recrystallization</a:t>
            </a:r>
            <a:r>
              <a:rPr lang="en-US" sz="3000" b="1" dirty="0" smtClean="0">
                <a:latin typeface="Times New Roman" pitchFamily="18" charset="0"/>
                <a:cs typeface="Times New Roman" pitchFamily="18" charset="0"/>
              </a:rPr>
              <a:t> are</a:t>
            </a:r>
            <a:r>
              <a:rPr lang="en-US" sz="3000" b="1" dirty="0" smtClean="0">
                <a:latin typeface="Times New Roman" pitchFamily="18" charset="0"/>
                <a:cs typeface="Times New Roman" pitchFamily="18" charset="0"/>
              </a:rPr>
              <a:t>:</a:t>
            </a:r>
          </a:p>
          <a:p>
            <a:pPr>
              <a:buNone/>
            </a:pPr>
            <a:r>
              <a:rPr lang="en-US" sz="3000" dirty="0" smtClean="0">
                <a:latin typeface="Times New Roman" pitchFamily="18" charset="0"/>
                <a:cs typeface="Times New Roman" pitchFamily="18" charset="0"/>
              </a:rPr>
              <a:t>(</a:t>
            </a:r>
            <a:r>
              <a:rPr lang="en-US" sz="3000" dirty="0" smtClean="0">
                <a:latin typeface="Times New Roman" pitchFamily="18" charset="0"/>
                <a:cs typeface="Times New Roman" pitchFamily="18" charset="0"/>
              </a:rPr>
              <a:t>a) Nucleation of strain free grains.</a:t>
            </a:r>
          </a:p>
          <a:p>
            <a:pPr>
              <a:buNone/>
            </a:pPr>
            <a:r>
              <a:rPr lang="en-US" sz="3000" dirty="0" smtClean="0">
                <a:latin typeface="Times New Roman" pitchFamily="18" charset="0"/>
                <a:cs typeface="Times New Roman" pitchFamily="18" charset="0"/>
              </a:rPr>
              <a:t>(b) Growth of these nuclei to surround the whole specimen.</a:t>
            </a:r>
          </a:p>
          <a:p>
            <a:pPr>
              <a:buNone/>
            </a:pPr>
            <a:r>
              <a:rPr lang="en-US" sz="3000"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  The </a:t>
            </a:r>
            <a:r>
              <a:rPr lang="en-US" sz="3000" dirty="0" smtClean="0">
                <a:latin typeface="Times New Roman" pitchFamily="18" charset="0"/>
                <a:cs typeface="Times New Roman" pitchFamily="18" charset="0"/>
              </a:rPr>
              <a:t>rate of nucleation increase with increasing deformation and increasing temperature. The alloying elements present in solid solution decrease the rate of nucleation.</a:t>
            </a:r>
          </a:p>
          <a:p>
            <a:pPr marL="457200" indent="-457200">
              <a:buAutoNum type="alphaLcParenBoth"/>
            </a:pPr>
            <a:endParaRPr lang="en-US" sz="2400" u="sng"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IN" b="1" dirty="0" smtClean="0">
                <a:latin typeface="Times New Roman" pitchFamily="18" charset="0"/>
                <a:cs typeface="Times New Roman" pitchFamily="18" charset="0"/>
              </a:rPr>
              <a:t>Plastic Deformation</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200"/>
            <a:ext cx="10134600" cy="5029200"/>
          </a:xfrm>
        </p:spPr>
        <p:txBody>
          <a:bodyPr>
            <a:normAutofit lnSpcReduction="10000"/>
          </a:bodyPr>
          <a:lstStyle/>
          <a:p>
            <a:pPr>
              <a:buNone/>
            </a:pP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Grain </a:t>
            </a:r>
            <a:r>
              <a:rPr lang="en-US" sz="2800" dirty="0" smtClean="0">
                <a:latin typeface="Times New Roman" pitchFamily="18" charset="0"/>
                <a:cs typeface="Times New Roman" pitchFamily="18" charset="0"/>
              </a:rPr>
              <a:t>Growth</a:t>
            </a:r>
          </a:p>
          <a:p>
            <a:r>
              <a:rPr lang="en-US" sz="2800" dirty="0" smtClean="0">
                <a:latin typeface="Times New Roman" pitchFamily="18" charset="0"/>
                <a:cs typeface="Times New Roman" pitchFamily="18" charset="0"/>
              </a:rPr>
              <a:t>     On </a:t>
            </a:r>
            <a:r>
              <a:rPr lang="en-US" sz="2800" dirty="0" smtClean="0">
                <a:latin typeface="Times New Roman" pitchFamily="18" charset="0"/>
                <a:cs typeface="Times New Roman" pitchFamily="18" charset="0"/>
              </a:rPr>
              <a:t>recrystallisation of metal, the grains are smaller and somewhat regular in shape. The grains in metal will grow if the temperature is high </a:t>
            </a:r>
            <a:r>
              <a:rPr lang="en-US" sz="2800" dirty="0" smtClean="0">
                <a:latin typeface="Times New Roman" pitchFamily="18" charset="0"/>
                <a:cs typeface="Times New Roman" pitchFamily="18" charset="0"/>
              </a:rPr>
              <a:t>this </a:t>
            </a:r>
            <a:r>
              <a:rPr lang="en-US" sz="2800" dirty="0" smtClean="0">
                <a:latin typeface="Times New Roman" pitchFamily="18" charset="0"/>
                <a:cs typeface="Times New Roman" pitchFamily="18" charset="0"/>
              </a:rPr>
              <a:t>growth of grain is the result of a tendency to return to more stable and larger state</a:t>
            </a:r>
            <a:r>
              <a:rPr lang="en-US" sz="2800" dirty="0" smtClean="0">
                <a:latin typeface="Times New Roman" pitchFamily="18" charset="0"/>
                <a:cs typeface="Times New Roman" pitchFamily="18" charset="0"/>
              </a:rPr>
              <a:t>.. </a:t>
            </a:r>
          </a:p>
          <a:p>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For </a:t>
            </a:r>
            <a:r>
              <a:rPr lang="en-US" sz="2800" dirty="0" smtClean="0">
                <a:latin typeface="Times New Roman" pitchFamily="18" charset="0"/>
                <a:cs typeface="Times New Roman" pitchFamily="18" charset="0"/>
              </a:rPr>
              <a:t>any temperature above the </a:t>
            </a:r>
            <a:r>
              <a:rPr lang="en-US" sz="2800" dirty="0" err="1" smtClean="0">
                <a:latin typeface="Times New Roman" pitchFamily="18" charset="0"/>
                <a:cs typeface="Times New Roman" pitchFamily="18" charset="0"/>
              </a:rPr>
              <a:t>recrystallization</a:t>
            </a:r>
            <a:r>
              <a:rPr lang="en-US" sz="2800" dirty="0" smtClean="0">
                <a:latin typeface="Times New Roman" pitchFamily="18" charset="0"/>
                <a:cs typeface="Times New Roman" pitchFamily="18" charset="0"/>
              </a:rPr>
              <a:t> temperature, normally there is practical maximum size at which the grains will reach equilibrium and cease to grow significantly. However, there are certain kinds of abnormal grains growth in metal that occur as a result of applied or residual gradients of strain due to non-uniform impurity distribution, and which permits growing very large single grain in metal</a:t>
            </a:r>
          </a:p>
          <a:p>
            <a:pPr>
              <a:buNone/>
            </a:pPr>
            <a:endParaRPr lang="en-US" sz="2400" u="sng"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IN" b="1" dirty="0" smtClean="0">
                <a:latin typeface="Times New Roman" pitchFamily="18" charset="0"/>
                <a:cs typeface="Times New Roman" pitchFamily="18" charset="0"/>
              </a:rPr>
              <a:t>Plastic Deformation</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200"/>
            <a:ext cx="10134600" cy="5029200"/>
          </a:xfrm>
        </p:spPr>
        <p:txBody>
          <a:bodyPr>
            <a:normAutofit fontScale="92500"/>
          </a:bodyPr>
          <a:lstStyle/>
          <a:p>
            <a:pPr>
              <a:buNone/>
            </a:pPr>
            <a:r>
              <a:rPr lang="en-US" sz="2800" dirty="0" smtClean="0"/>
              <a:t> </a:t>
            </a:r>
            <a:r>
              <a:rPr lang="en-US" sz="2800" dirty="0" smtClean="0"/>
              <a:t>    </a:t>
            </a:r>
            <a:r>
              <a:rPr lang="en-US" sz="2800" b="1" dirty="0" smtClean="0">
                <a:latin typeface="Times New Roman" pitchFamily="18" charset="0"/>
                <a:cs typeface="Times New Roman" pitchFamily="18" charset="0"/>
              </a:rPr>
              <a:t>Factors Controlling Grain Size</a:t>
            </a:r>
            <a:r>
              <a:rPr lang="en-US" sz="2800" b="1" dirty="0" smtClean="0">
                <a:latin typeface="Times New Roman" pitchFamily="18" charset="0"/>
                <a:cs typeface="Times New Roman" pitchFamily="18" charset="0"/>
              </a:rPr>
              <a:t>:</a:t>
            </a:r>
          </a:p>
          <a:p>
            <a:pPr marL="457200" indent="-457200">
              <a:buAutoNum type="alphaLcParenBoth"/>
            </a:pPr>
            <a:r>
              <a:rPr lang="en-US" sz="2800" b="1" dirty="0" smtClean="0">
                <a:latin typeface="Times New Roman" pitchFamily="18" charset="0"/>
                <a:cs typeface="Times New Roman" pitchFamily="18" charset="0"/>
              </a:rPr>
              <a:t>Degree </a:t>
            </a:r>
            <a:r>
              <a:rPr lang="en-US" sz="2800" b="1" dirty="0" smtClean="0">
                <a:latin typeface="Times New Roman" pitchFamily="18" charset="0"/>
                <a:cs typeface="Times New Roman" pitchFamily="18" charset="0"/>
              </a:rPr>
              <a:t>of Prior Deformation:</a:t>
            </a:r>
            <a:endParaRPr lang="en-US" sz="2800" dirty="0" smtClean="0">
              <a:latin typeface="Times New Roman" pitchFamily="18" charset="0"/>
              <a:cs typeface="Times New Roman" pitchFamily="18" charset="0"/>
            </a:endParaRPr>
          </a:p>
          <a:p>
            <a:pPr marL="457200" indent="-457200">
              <a:buNone/>
            </a:pPr>
            <a:r>
              <a:rPr lang="en-US" sz="2800" dirty="0" smtClean="0">
                <a:latin typeface="Times New Roman" pitchFamily="18" charset="0"/>
                <a:cs typeface="Times New Roman" pitchFamily="18" charset="0"/>
              </a:rPr>
              <a:t>     A </a:t>
            </a:r>
            <a:r>
              <a:rPr lang="en-US" sz="2800" dirty="0" smtClean="0">
                <a:latin typeface="Times New Roman" pitchFamily="18" charset="0"/>
                <a:cs typeface="Times New Roman" pitchFamily="18" charset="0"/>
              </a:rPr>
              <a:t>minimum amount of deformation is required before </a:t>
            </a:r>
            <a:r>
              <a:rPr lang="en-US" sz="2800" dirty="0" err="1" smtClean="0">
                <a:latin typeface="Times New Roman" pitchFamily="18" charset="0"/>
                <a:cs typeface="Times New Roman" pitchFamily="18" charset="0"/>
              </a:rPr>
              <a:t>recrystallization</a:t>
            </a:r>
            <a:r>
              <a:rPr lang="en-US" sz="2800" dirty="0" smtClean="0">
                <a:latin typeface="Times New Roman" pitchFamily="18" charset="0"/>
                <a:cs typeface="Times New Roman" pitchFamily="18" charset="0"/>
              </a:rPr>
              <a:t> takes place. This is generally 2.8% of deformation. When deformation is small (but above the minimum deformation), the grain size is coarse because small number of nuclei are formed. As the deformation increases, the number of distorted points also increases and thus grain size decreases</a:t>
            </a:r>
            <a:r>
              <a:rPr lang="en-US" sz="2800" dirty="0" smtClean="0">
                <a:latin typeface="Times New Roman" pitchFamily="18" charset="0"/>
                <a:cs typeface="Times New Roman" pitchFamily="18" charset="0"/>
              </a:rPr>
              <a:t>.</a:t>
            </a:r>
          </a:p>
          <a:p>
            <a:pPr>
              <a:buNone/>
            </a:pPr>
            <a:r>
              <a:rPr lang="en-US"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b) Temperature:</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There is some minimum temperature below which </a:t>
            </a:r>
            <a:r>
              <a:rPr lang="en-US" sz="2800" dirty="0" err="1" smtClean="0">
                <a:latin typeface="Times New Roman" pitchFamily="18" charset="0"/>
                <a:cs typeface="Times New Roman" pitchFamily="18" charset="0"/>
              </a:rPr>
              <a:t>recrystallization</a:t>
            </a:r>
            <a:r>
              <a:rPr lang="en-US" sz="2800" dirty="0" smtClean="0">
                <a:latin typeface="Times New Roman" pitchFamily="18" charset="0"/>
                <a:cs typeface="Times New Roman" pitchFamily="18" charset="0"/>
              </a:rPr>
              <a:t> does not take place. Above this temperature, the grain size increases slowly</a:t>
            </a:r>
          </a:p>
          <a:p>
            <a:pPr marL="457200" indent="-457200">
              <a:buNone/>
            </a:pPr>
            <a:endParaRPr lang="en-US" sz="2400" dirty="0" smtClean="0"/>
          </a:p>
          <a:p>
            <a:pPr>
              <a:buNone/>
            </a:pPr>
            <a:endParaRPr lang="en-US" sz="2400" u="sng"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487362"/>
          </a:xfrm>
        </p:spPr>
        <p:txBody>
          <a:bodyPr>
            <a:normAutofit fontScale="90000"/>
          </a:bodyPr>
          <a:lstStyle/>
          <a:p>
            <a:r>
              <a:rPr lang="en-IN" b="1" dirty="0" smtClean="0">
                <a:latin typeface="Times New Roman" pitchFamily="18" charset="0"/>
                <a:cs typeface="Times New Roman" pitchFamily="18" charset="0"/>
              </a:rPr>
              <a:t>Plastic Deformation</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914400"/>
            <a:ext cx="10134600" cy="5486400"/>
          </a:xfrm>
        </p:spPr>
        <p:txBody>
          <a:bodyPr>
            <a:normAutofit lnSpcReduction="10000"/>
          </a:bodyPr>
          <a:lstStyle/>
          <a:p>
            <a:pPr>
              <a:buNone/>
            </a:pPr>
            <a:r>
              <a:rPr lang="en-US" sz="2800" b="1" dirty="0" smtClean="0">
                <a:latin typeface="Times New Roman" pitchFamily="18" charset="0"/>
                <a:cs typeface="Times New Roman" pitchFamily="18" charset="0"/>
              </a:rPr>
              <a:t>(c) Heating Time:</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effect of time of heating on grain size depends upon temperature at which the </a:t>
            </a:r>
            <a:r>
              <a:rPr lang="en-US" sz="2800" dirty="0" err="1" smtClean="0">
                <a:latin typeface="Times New Roman" pitchFamily="18" charset="0"/>
                <a:cs typeface="Times New Roman" pitchFamily="18" charset="0"/>
              </a:rPr>
              <a:t>recrystallization</a:t>
            </a:r>
            <a:r>
              <a:rPr lang="en-US" sz="2800" dirty="0" smtClean="0">
                <a:latin typeface="Times New Roman" pitchFamily="18" charset="0"/>
                <a:cs typeface="Times New Roman" pitchFamily="18" charset="0"/>
              </a:rPr>
              <a:t> is taking place. A certain amount of time is required in which </a:t>
            </a:r>
            <a:r>
              <a:rPr lang="en-US" sz="2800" dirty="0" err="1" smtClean="0">
                <a:latin typeface="Times New Roman" pitchFamily="18" charset="0"/>
                <a:cs typeface="Times New Roman" pitchFamily="18" charset="0"/>
              </a:rPr>
              <a:t>recrystallization</a:t>
            </a:r>
            <a:r>
              <a:rPr lang="en-US" sz="2800" dirty="0" smtClean="0">
                <a:latin typeface="Times New Roman" pitchFamily="18" charset="0"/>
                <a:cs typeface="Times New Roman" pitchFamily="18" charset="0"/>
              </a:rPr>
              <a:t> is to be completed but this amount of time decreases as temperature increases. The shorter the time of annealing, the finer is the grain size. For longer time of annealing, the grain is coarse. Slow heating will form new nuclei, </a:t>
            </a:r>
            <a:r>
              <a:rPr lang="en-US" sz="2800" dirty="0" smtClean="0">
                <a:latin typeface="Times New Roman" pitchFamily="18" charset="0"/>
                <a:cs typeface="Times New Roman" pitchFamily="18" charset="0"/>
              </a:rPr>
              <a:t>favoring </a:t>
            </a:r>
            <a:r>
              <a:rPr lang="en-US" sz="2800" dirty="0" smtClean="0">
                <a:latin typeface="Times New Roman" pitchFamily="18" charset="0"/>
                <a:cs typeface="Times New Roman" pitchFamily="18" charset="0"/>
              </a:rPr>
              <a:t>grain growth and hence the grain will be coarse.</a:t>
            </a:r>
          </a:p>
          <a:p>
            <a:pPr>
              <a:buNone/>
            </a:pPr>
            <a:r>
              <a:rPr lang="en-US" sz="2800" b="1" dirty="0" smtClean="0">
                <a:latin typeface="Times New Roman" pitchFamily="18" charset="0"/>
                <a:cs typeface="Times New Roman" pitchFamily="18" charset="0"/>
              </a:rPr>
              <a:t>(d) Impurities:</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With greater amount and finer distribution of impurities, finer grain size will be there. The impurities increase nucleation and also act as barrier for grains to grow.</a:t>
            </a:r>
          </a:p>
          <a:p>
            <a:pPr marL="457200" indent="-457200">
              <a:buNone/>
            </a:pPr>
            <a:endParaRPr lang="en-US" sz="2400" dirty="0" smtClean="0"/>
          </a:p>
          <a:p>
            <a:pPr>
              <a:buNone/>
            </a:pPr>
            <a:endParaRPr lang="en-US" sz="2400" u="sng"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439400" cy="944562"/>
          </a:xfrm>
        </p:spPr>
        <p:txBody>
          <a:bodyPr>
            <a:normAutofit/>
          </a:bodyPr>
          <a:lstStyle/>
          <a:p>
            <a:r>
              <a:rPr lang="en-IN" b="1" dirty="0" smtClean="0">
                <a:latin typeface="Times New Roman" pitchFamily="18" charset="0"/>
                <a:cs typeface="Times New Roman" pitchFamily="18" charset="0"/>
              </a:rPr>
              <a:t>SUMMARY</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762000" y="1676400"/>
            <a:ext cx="10134600" cy="4495800"/>
          </a:xfrm>
        </p:spPr>
        <p:txBody>
          <a:bodyPr>
            <a:normAutofit/>
          </a:bodyPr>
          <a:lstStyle/>
          <a:p>
            <a:pPr marL="457200" indent="-457200">
              <a:buFont typeface="+mj-lt"/>
              <a:buAutoNum type="arabicPeriod"/>
            </a:pPr>
            <a:r>
              <a:rPr lang="en-US" sz="2800" dirty="0" smtClean="0">
                <a:latin typeface="Times New Roman" pitchFamily="18" charset="0"/>
                <a:cs typeface="Times New Roman" pitchFamily="18" charset="0"/>
              </a:rPr>
              <a:t>Crystallography play significant role in ensuring accurate and precise measurements in various industries</a:t>
            </a:r>
          </a:p>
          <a:p>
            <a:pPr marL="457200" indent="-457200">
              <a:buFont typeface="+mj-lt"/>
              <a:buAutoNum type="arabicPeriod"/>
            </a:pPr>
            <a:r>
              <a:rPr lang="en-US" sz="2800" dirty="0" smtClean="0">
                <a:latin typeface="Times New Roman" pitchFamily="18" charset="0"/>
                <a:cs typeface="Times New Roman" pitchFamily="18" charset="0"/>
              </a:rPr>
              <a:t>It is the study of crystal structures , their properties and atomic arrangement within the materials which is crucial for evaluating the mechanical and thermal properties as well as for ensuring quality and reliability of manufactured components.</a:t>
            </a:r>
          </a:p>
          <a:p>
            <a:pPr marL="457200" indent="-457200">
              <a:buFont typeface="+mj-lt"/>
              <a:buAutoNum type="arabicPeriod"/>
            </a:pP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Crystallography </a:t>
            </a:r>
            <a:r>
              <a:rPr lang="en-US" sz="2800" dirty="0" smtClean="0">
                <a:latin typeface="Times New Roman" pitchFamily="18" charset="0"/>
                <a:cs typeface="Times New Roman" pitchFamily="18" charset="0"/>
              </a:rPr>
              <a:t>also helps in identification of crystal defects and analysis material behavior under different conditions</a:t>
            </a:r>
            <a:endParaRPr lang="en-US" sz="2800" dirty="0" smtClean="0">
              <a:latin typeface="Times New Roman" pitchFamily="18" charset="0"/>
              <a:cs typeface="Times New Roman" pitchFamily="18" charset="0"/>
            </a:endParaRPr>
          </a:p>
          <a:p>
            <a:pPr>
              <a:buNone/>
            </a:pPr>
            <a:endParaRPr lang="en-US" sz="2400" u="sng"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latin typeface="Times New Roman" pitchFamily="18" charset="0"/>
                <a:cs typeface="Times New Roman" pitchFamily="18" charset="0"/>
              </a:rPr>
              <a:t>Atomic</a:t>
            </a:r>
            <a:r>
              <a:rPr lang="en-US" dirty="0" smtClean="0"/>
              <a:t> structure of metals and crystalline structures</a:t>
            </a:r>
            <a:endParaRPr lang="en-IN" dirty="0"/>
          </a:p>
        </p:txBody>
      </p:sp>
      <p:sp>
        <p:nvSpPr>
          <p:cNvPr id="9" name="Content Placeholder 8"/>
          <p:cNvSpPr>
            <a:spLocks noGrp="1"/>
          </p:cNvSpPr>
          <p:nvPr>
            <p:ph idx="1"/>
          </p:nvPr>
        </p:nvSpPr>
        <p:spPr/>
        <p:txBody>
          <a:bodyPr/>
          <a:lstStyle/>
          <a:p>
            <a:pPr>
              <a:buNone/>
            </a:pPr>
            <a:r>
              <a:rPr lang="en-US" dirty="0" smtClean="0"/>
              <a:t> </a:t>
            </a:r>
            <a:r>
              <a:rPr lang="en-US" dirty="0" smtClean="0">
                <a:latin typeface="Times New Roman" pitchFamily="18" charset="0"/>
                <a:cs typeface="Times New Roman" pitchFamily="18" charset="0"/>
              </a:rPr>
              <a:t>LATTICE</a:t>
            </a:r>
          </a:p>
          <a:p>
            <a:r>
              <a:rPr lang="en-US" dirty="0" smtClean="0">
                <a:latin typeface="Times New Roman" pitchFamily="18" charset="0"/>
                <a:cs typeface="Times New Roman" pitchFamily="18" charset="0"/>
              </a:rPr>
              <a:t>It is infinite arrangements of point in three dimensions in which every lattice point has identical surrounding</a:t>
            </a:r>
          </a:p>
          <a:p>
            <a:pPr>
              <a:buNone/>
            </a:pPr>
            <a:r>
              <a:rPr lang="en-US" dirty="0" smtClean="0">
                <a:latin typeface="Times New Roman" pitchFamily="18" charset="0"/>
                <a:cs typeface="Times New Roman" pitchFamily="18" charset="0"/>
              </a:rPr>
              <a:t>BASIS</a:t>
            </a:r>
          </a:p>
          <a:p>
            <a:r>
              <a:rPr lang="en-US" dirty="0" smtClean="0">
                <a:latin typeface="Times New Roman" pitchFamily="18" charset="0"/>
                <a:cs typeface="Times New Roman" pitchFamily="18" charset="0"/>
              </a:rPr>
              <a:t>It may be a single atom or group of atom when basis is attached to every lattice point crystal structure is formed</a:t>
            </a:r>
          </a:p>
          <a:p>
            <a:pPr>
              <a:buNone/>
            </a:pPr>
            <a:r>
              <a:rPr lang="en-US" dirty="0" smtClean="0">
                <a:latin typeface="Times New Roman" pitchFamily="18" charset="0"/>
                <a:cs typeface="Times New Roman" pitchFamily="18" charset="0"/>
              </a:rPr>
              <a:t>      LATTICE + BASIS = CRYSTAL STRUCTURE</a:t>
            </a:r>
            <a:endParaRPr lang="en-US" dirty="0">
              <a:latin typeface="Times New Roman" pitchFamily="18" charset="0"/>
              <a:cs typeface="Times New Roman" pitchFamily="18" charset="0"/>
            </a:endParaRP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Atomic bonding in solids</a:t>
            </a:r>
            <a:endParaRPr lang="en-IN" sz="3600" dirty="0">
              <a:latin typeface="Times New Roman" pitchFamily="18" charset="0"/>
              <a:cs typeface="Times New Roman" pitchFamily="18" charset="0"/>
            </a:endParaRPr>
          </a:p>
        </p:txBody>
      </p:sp>
      <p:sp>
        <p:nvSpPr>
          <p:cNvPr id="9" name="Content Placeholder 8"/>
          <p:cNvSpPr>
            <a:spLocks noGrp="1"/>
          </p:cNvSpPr>
          <p:nvPr>
            <p:ph idx="1"/>
          </p:nvPr>
        </p:nvSpPr>
        <p:spPr/>
        <p:txBody>
          <a:bodyPr/>
          <a:lstStyle/>
          <a:p>
            <a:pPr>
              <a:buNone/>
            </a:pPr>
            <a:r>
              <a:rPr lang="en-US" dirty="0" smtClean="0">
                <a:latin typeface="Times New Roman" pitchFamily="18" charset="0"/>
                <a:cs typeface="Times New Roman" pitchFamily="18" charset="0"/>
              </a:rPr>
              <a:t> Primary inter atomic bonds</a:t>
            </a:r>
          </a:p>
          <a:p>
            <a:r>
              <a:rPr lang="en-US" dirty="0" smtClean="0">
                <a:latin typeface="Times New Roman" pitchFamily="18" charset="0"/>
                <a:cs typeface="Times New Roman" pitchFamily="18" charset="0"/>
              </a:rPr>
              <a:t>Ionic</a:t>
            </a:r>
          </a:p>
          <a:p>
            <a:r>
              <a:rPr lang="en-US" dirty="0" err="1" smtClean="0">
                <a:latin typeface="Times New Roman" pitchFamily="18" charset="0"/>
                <a:cs typeface="Times New Roman" pitchFamily="18" charset="0"/>
              </a:rPr>
              <a:t>Covelent</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Metallic</a:t>
            </a:r>
          </a:p>
          <a:p>
            <a:pPr>
              <a:buNone/>
            </a:pPr>
            <a:r>
              <a:rPr lang="en-US" dirty="0" smtClean="0">
                <a:latin typeface="Times New Roman" pitchFamily="18" charset="0"/>
                <a:cs typeface="Times New Roman" pitchFamily="18" charset="0"/>
              </a:rPr>
              <a:t> Secondary bond </a:t>
            </a:r>
          </a:p>
          <a:p>
            <a:r>
              <a:rPr lang="en-US" dirty="0" smtClean="0">
                <a:latin typeface="Times New Roman" pitchFamily="18" charset="0"/>
                <a:cs typeface="Times New Roman" pitchFamily="18" charset="0"/>
              </a:rPr>
              <a:t>Vander Waal Forces</a:t>
            </a:r>
          </a:p>
          <a:p>
            <a:r>
              <a:rPr lang="en-US" dirty="0" smtClean="0">
                <a:latin typeface="Times New Roman" pitchFamily="18" charset="0"/>
                <a:cs typeface="Times New Roman" pitchFamily="18" charset="0"/>
              </a:rPr>
              <a:t>Hydrogen bonds</a:t>
            </a:r>
            <a:endParaRPr lang="en-US" dirty="0">
              <a:latin typeface="Times New Roman" pitchFamily="18" charset="0"/>
              <a:cs typeface="Times New Roman" pitchFamily="18" charset="0"/>
            </a:endParaRP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Atomic bonding in solids</a:t>
            </a:r>
            <a:endParaRPr lang="en-IN" sz="4000" dirty="0">
              <a:latin typeface="Times New Roman" pitchFamily="18" charset="0"/>
              <a:cs typeface="Times New Roman" pitchFamily="18" charset="0"/>
            </a:endParaRPr>
          </a:p>
        </p:txBody>
      </p:sp>
      <p:sp>
        <p:nvSpPr>
          <p:cNvPr id="9" name="Content Placeholder 8"/>
          <p:cNvSpPr>
            <a:spLocks noGrp="1"/>
          </p:cNvSpPr>
          <p:nvPr>
            <p:ph idx="1"/>
          </p:nvPr>
        </p:nvSpPr>
        <p:spPr/>
        <p:txBody>
          <a:bodyPr/>
          <a:lstStyle/>
          <a:p>
            <a:pPr marL="514350" indent="-514350">
              <a:buNone/>
            </a:pPr>
            <a:r>
              <a:rPr lang="en-US" dirty="0" smtClean="0"/>
              <a:t>  </a:t>
            </a:r>
            <a:r>
              <a:rPr lang="en-US" dirty="0" smtClean="0">
                <a:latin typeface="Times New Roman" pitchFamily="18" charset="0"/>
                <a:cs typeface="Times New Roman" pitchFamily="18" charset="0"/>
              </a:rPr>
              <a:t>IONIC BOND </a:t>
            </a:r>
          </a:p>
          <a:p>
            <a:pPr marL="514350" indent="-514350"/>
            <a:r>
              <a:rPr lang="en-US" dirty="0" smtClean="0">
                <a:latin typeface="Times New Roman" pitchFamily="18" charset="0"/>
                <a:cs typeface="Times New Roman" pitchFamily="18" charset="0"/>
              </a:rPr>
              <a:t>Ionic bond found in compound composed of both metallic and non metallic bonds </a:t>
            </a:r>
          </a:p>
          <a:p>
            <a:pPr marL="514350" indent="-514350"/>
            <a:r>
              <a:rPr lang="en-US" dirty="0" smtClean="0">
                <a:latin typeface="Times New Roman" pitchFamily="18" charset="0"/>
                <a:cs typeface="Times New Roman" pitchFamily="18" charset="0"/>
              </a:rPr>
              <a:t>Atoms of metallic elements give their valency electron to non metallic atoms</a:t>
            </a:r>
          </a:p>
          <a:p>
            <a:pPr marL="514350" indent="-514350"/>
            <a:r>
              <a:rPr lang="en-US" dirty="0" smtClean="0">
                <a:latin typeface="Times New Roman" pitchFamily="18" charset="0"/>
                <a:cs typeface="Times New Roman" pitchFamily="18" charset="0"/>
              </a:rPr>
              <a:t>By giving electron it becomes an ion (cat ion) and by accepting electron it becomes another ion (anion) </a:t>
            </a:r>
            <a:endParaRPr lang="en-US" dirty="0">
              <a:latin typeface="Times New Roman" pitchFamily="18" charset="0"/>
              <a:cs typeface="Times New Roman" pitchFamily="18" charset="0"/>
            </a:endParaRP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Atomic bonding in solids</a:t>
            </a:r>
            <a:endParaRPr lang="en-IN" dirty="0"/>
          </a:p>
        </p:txBody>
      </p:sp>
      <p:sp>
        <p:nvSpPr>
          <p:cNvPr id="9" name="Content Placeholder 8"/>
          <p:cNvSpPr>
            <a:spLocks noGrp="1"/>
          </p:cNvSpPr>
          <p:nvPr>
            <p:ph idx="1"/>
          </p:nvPr>
        </p:nvSpPr>
        <p:spPr/>
        <p:txBody>
          <a:bodyPr/>
          <a:lstStyle/>
          <a:p>
            <a:pPr marL="514350" indent="-514350">
              <a:buNone/>
            </a:pPr>
            <a:r>
              <a:rPr lang="en-US" dirty="0" smtClean="0"/>
              <a:t> COVALENTBOND </a:t>
            </a:r>
          </a:p>
          <a:p>
            <a:pPr marL="514350" indent="-514350"/>
            <a:r>
              <a:rPr lang="en-US" dirty="0" smtClean="0"/>
              <a:t>In this type atoms share their valence electron to get stable configuration</a:t>
            </a:r>
          </a:p>
          <a:p>
            <a:pPr marL="514350" indent="-514350"/>
            <a:r>
              <a:rPr lang="en-US" dirty="0" smtClean="0"/>
              <a:t>Formed between atoms of similar electro negativity</a:t>
            </a:r>
          </a:p>
          <a:p>
            <a:pPr marL="514350" indent="-514350"/>
            <a:r>
              <a:rPr lang="en-US" dirty="0" smtClean="0"/>
              <a:t>It is formed by sharing of electrons between two or more adjacent atoms </a:t>
            </a:r>
          </a:p>
          <a:p>
            <a:pPr marL="514350" indent="-514350">
              <a:buNone/>
            </a:pPr>
            <a:r>
              <a:rPr lang="en-US" dirty="0" smtClean="0"/>
              <a:t>       </a:t>
            </a:r>
            <a:r>
              <a:rPr lang="en-US" dirty="0" err="1" smtClean="0"/>
              <a:t>Eg</a:t>
            </a:r>
            <a:r>
              <a:rPr lang="en-US" dirty="0" smtClean="0"/>
              <a:t>- CH4 (where carbon has four valency electron and hydrogen has single valency electron)</a:t>
            </a: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Atomic bonding in solids</a:t>
            </a:r>
            <a:endParaRPr lang="en-IN" dirty="0"/>
          </a:p>
        </p:txBody>
      </p:sp>
      <p:sp>
        <p:nvSpPr>
          <p:cNvPr id="9" name="Content Placeholder 8"/>
          <p:cNvSpPr>
            <a:spLocks noGrp="1"/>
          </p:cNvSpPr>
          <p:nvPr>
            <p:ph idx="1"/>
          </p:nvPr>
        </p:nvSpPr>
        <p:spPr/>
        <p:txBody>
          <a:bodyPr/>
          <a:lstStyle/>
          <a:p>
            <a:pPr marL="514350" indent="-514350">
              <a:buNone/>
            </a:pPr>
            <a:r>
              <a:rPr lang="en-US" dirty="0" smtClean="0"/>
              <a:t> METALLIC BOND </a:t>
            </a:r>
          </a:p>
          <a:p>
            <a:pPr marL="514350" indent="-514350"/>
            <a:r>
              <a:rPr lang="en-US" dirty="0" smtClean="0"/>
              <a:t>In metallic bonding crystal valency electrons are free to move in crystal are called free electrons</a:t>
            </a:r>
          </a:p>
          <a:p>
            <a:pPr marL="514350" indent="-514350"/>
            <a:r>
              <a:rPr lang="en-US" dirty="0" smtClean="0"/>
              <a:t>This free electrons make bond with </a:t>
            </a:r>
            <a:r>
              <a:rPr lang="en-US" dirty="0" err="1" smtClean="0"/>
              <a:t>cation</a:t>
            </a:r>
            <a:r>
              <a:rPr lang="en-US" dirty="0" smtClean="0"/>
              <a:t> +charged present in crystal lattice</a:t>
            </a:r>
          </a:p>
          <a:p>
            <a:pPr marL="514350" indent="-514350"/>
            <a:r>
              <a:rPr lang="en-US" dirty="0" smtClean="0"/>
              <a:t>Free electrons act as adhesive to hold ion cores together.</a:t>
            </a: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Atomic bonding in solids</a:t>
            </a:r>
            <a:endParaRPr lang="en-IN" dirty="0">
              <a:latin typeface="Times New Roman" pitchFamily="18" charset="0"/>
              <a:cs typeface="Times New Roman" pitchFamily="18" charset="0"/>
            </a:endParaRPr>
          </a:p>
        </p:txBody>
      </p:sp>
      <p:sp>
        <p:nvSpPr>
          <p:cNvPr id="9" name="Content Placeholder 8"/>
          <p:cNvSpPr>
            <a:spLocks noGrp="1"/>
          </p:cNvSpPr>
          <p:nvPr>
            <p:ph idx="1"/>
          </p:nvPr>
        </p:nvSpPr>
        <p:spPr/>
        <p:txBody>
          <a:bodyPr/>
          <a:lstStyle/>
          <a:p>
            <a:pPr marL="514350" indent="-514350">
              <a:buNone/>
            </a:pPr>
            <a:r>
              <a:rPr lang="en-US" dirty="0" smtClean="0"/>
              <a:t> </a:t>
            </a:r>
            <a:r>
              <a:rPr lang="en-US" dirty="0" smtClean="0">
                <a:latin typeface="Times New Roman" pitchFamily="18" charset="0"/>
                <a:cs typeface="Times New Roman" pitchFamily="18" charset="0"/>
              </a:rPr>
              <a:t>VANDER WALL BONDING </a:t>
            </a:r>
          </a:p>
          <a:p>
            <a:pPr marL="514350" indent="-514350"/>
            <a:r>
              <a:rPr lang="en-US" dirty="0" smtClean="0">
                <a:latin typeface="Times New Roman" pitchFamily="18" charset="0"/>
                <a:cs typeface="Times New Roman" pitchFamily="18" charset="0"/>
              </a:rPr>
              <a:t>Present in gas molecules formed due to de poles forces. </a:t>
            </a:r>
          </a:p>
          <a:p>
            <a:pPr marL="514350" indent="-514350"/>
            <a:r>
              <a:rPr lang="en-US" dirty="0" smtClean="0">
                <a:latin typeface="Times New Roman" pitchFamily="18" charset="0"/>
                <a:cs typeface="Times New Roman" pitchFamily="18" charset="0"/>
              </a:rPr>
              <a:t>It joins molecules by weak electrostatic attraction</a:t>
            </a:r>
          </a:p>
          <a:p>
            <a:pPr marL="514350" indent="-514350">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Plastic , Water (H2O)</a:t>
            </a:r>
          </a:p>
          <a:p>
            <a:pPr marL="514350" indent="-514350"/>
            <a:r>
              <a:rPr lang="en-US" dirty="0" smtClean="0">
                <a:latin typeface="Times New Roman" pitchFamily="18" charset="0"/>
                <a:cs typeface="Times New Roman" pitchFamily="18" charset="0"/>
              </a:rPr>
              <a:t>Nucleus of hydrogen (proton) is attracted towards unshared negatively charged electron of oxygen</a:t>
            </a:r>
          </a:p>
          <a:p>
            <a:pPr marL="514350" indent="-514350">
              <a:buNone/>
            </a:pPr>
            <a:endParaRPr lang="en-US"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1390</TotalTime>
  <Words>2141</Words>
  <Application>Microsoft Office PowerPoint</Application>
  <PresentationFormat>Custom</PresentationFormat>
  <Paragraphs>303</Paragraphs>
  <Slides>34</Slides>
  <Notes>13</Notes>
  <HiddenSlides>0</HiddenSlides>
  <MMClips>2</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   Engineering Materials &amp; Metallurgy  BMEC-2306    </vt:lpstr>
      <vt:lpstr>Atomic structure of metals and crystalline structures</vt:lpstr>
      <vt:lpstr>Atomic structure of metals and crystalline structures</vt:lpstr>
      <vt:lpstr>Atomic structure of metals and crystalline structures</vt:lpstr>
      <vt:lpstr>Atomic bonding in solids</vt:lpstr>
      <vt:lpstr>Atomic bonding in solids</vt:lpstr>
      <vt:lpstr>Atomic bonding in solids</vt:lpstr>
      <vt:lpstr>Atomic bonding in solids</vt:lpstr>
      <vt:lpstr>Atomic bonding in solids</vt:lpstr>
      <vt:lpstr>Body Centered Cubic Structure (BCC)</vt:lpstr>
      <vt:lpstr>Face Centered Cubic Structure (FCC)</vt:lpstr>
      <vt:lpstr>Hexagonal Close-Packed Structure (HCP)</vt:lpstr>
      <vt:lpstr>Crystalline and non crystalline materials</vt:lpstr>
      <vt:lpstr>Crystalline and non crystalline materials</vt:lpstr>
      <vt:lpstr>Polymorphism and allotropy</vt:lpstr>
      <vt:lpstr>Polymorphism </vt:lpstr>
      <vt:lpstr>Polymorphism form of carbon</vt:lpstr>
      <vt:lpstr>Imperfection in solids</vt:lpstr>
      <vt:lpstr>Imperfection in solids</vt:lpstr>
      <vt:lpstr>Imperfection in solids</vt:lpstr>
      <vt:lpstr>Diffusion</vt:lpstr>
      <vt:lpstr>Diffusion mechanisms</vt:lpstr>
      <vt:lpstr>Diffusion mechanisms</vt:lpstr>
      <vt:lpstr>Diffusion mechanisms</vt:lpstr>
      <vt:lpstr>Plastic Deformation</vt:lpstr>
      <vt:lpstr>Plastic Deformation</vt:lpstr>
      <vt:lpstr>Plastic Deformation</vt:lpstr>
      <vt:lpstr>Plastic Deformation</vt:lpstr>
      <vt:lpstr>Plastic Deformation</vt:lpstr>
      <vt:lpstr>Plastic Deformation</vt:lpstr>
      <vt:lpstr>Plastic Deformation</vt:lpstr>
      <vt:lpstr>Plastic Deformation</vt:lpstr>
      <vt:lpstr>Plastic Deformation</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admin</cp:lastModifiedBy>
  <cp:revision>194</cp:revision>
  <dcterms:created xsi:type="dcterms:W3CDTF">2020-11-12T04:35:12Z</dcterms:created>
  <dcterms:modified xsi:type="dcterms:W3CDTF">2023-07-31T09:49:15Z</dcterms:modified>
</cp:coreProperties>
</file>