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2" r:id="rId3"/>
    <p:sldId id="349" r:id="rId4"/>
    <p:sldId id="353" r:id="rId5"/>
    <p:sldId id="352" r:id="rId6"/>
    <p:sldId id="351" r:id="rId7"/>
    <p:sldId id="350" r:id="rId8"/>
    <p:sldId id="344" r:id="rId9"/>
    <p:sldId id="356" r:id="rId10"/>
    <p:sldId id="34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/>
    <p:restoredTop sz="94729"/>
  </p:normalViewPr>
  <p:slideViewPr>
    <p:cSldViewPr>
      <p:cViewPr>
        <p:scale>
          <a:sx n="72" d="100"/>
          <a:sy n="72" d="100"/>
        </p:scale>
        <p:origin x="-552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COMMUNICATIVE ENGLISH / BENG-1101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</a:t>
            </a:r>
            <a:r>
              <a:rPr lang="en-US" dirty="0"/>
              <a:t> </a:t>
            </a:r>
            <a:r>
              <a:rPr lang="en-US" b="1" dirty="0" smtClean="0"/>
              <a:t>AMIT MOHAN </a:t>
            </a:r>
          </a:p>
          <a:p>
            <a:pPr algn="l"/>
            <a:r>
              <a:rPr lang="en-US" dirty="0" smtClean="0"/>
              <a:t>    </a:t>
            </a:r>
            <a:r>
              <a:rPr lang="en-US" sz="3800" dirty="0" smtClean="0"/>
              <a:t>Head &amp; Assistant Professor </a:t>
            </a:r>
          </a:p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 </a:t>
            </a:r>
            <a:r>
              <a:rPr lang="en-US" sz="4800" dirty="0" smtClean="0">
                <a:latin typeface="+mn-lt"/>
              </a:rPr>
              <a:t>(Common to all branches)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First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/>
              <a:t> </a:t>
            </a:r>
            <a:r>
              <a:rPr lang="en-IN" sz="4000" b="1" dirty="0" smtClean="0"/>
              <a:t>Communication</a:t>
            </a:r>
          </a:p>
          <a:p>
            <a:pPr marL="0" indent="0" algn="ctr">
              <a:buNone/>
            </a:pPr>
            <a:endParaRPr lang="en-IN" sz="4000" b="1" dirty="0" smtClean="0"/>
          </a:p>
          <a:p>
            <a:r>
              <a:rPr lang="en-IN" b="1" dirty="0" smtClean="0"/>
              <a:t>Objectives of Communication</a:t>
            </a:r>
          </a:p>
          <a:p>
            <a:r>
              <a:rPr lang="en-IN" b="1" dirty="0" smtClean="0"/>
              <a:t>Types of Communication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>
                <a:latin typeface="Algerian" pitchFamily="82" charset="0"/>
              </a:rPr>
              <a:t>Communication Skills </a:t>
            </a:r>
          </a:p>
          <a:p>
            <a:pPr marL="0" indent="0" algn="ctr">
              <a:buNone/>
            </a:pPr>
            <a:endParaRPr lang="en-IN" dirty="0" smtClean="0">
              <a:latin typeface="Algerian" pitchFamily="82" charset="0"/>
            </a:endParaRPr>
          </a:p>
          <a:p>
            <a:r>
              <a:rPr lang="en-IN" dirty="0" smtClean="0"/>
              <a:t>Introduction, Meaning &amp; Definition</a:t>
            </a:r>
          </a:p>
          <a:p>
            <a:r>
              <a:rPr lang="en-IN" dirty="0" smtClean="0"/>
              <a:t>Process of Communication</a:t>
            </a:r>
            <a:endParaRPr lang="en-IN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INTRODUCTION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8458200" cy="4525963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n-US" sz="3000" dirty="0">
                <a:solidFill>
                  <a:prstClr val="black"/>
                </a:solidFill>
              </a:rPr>
              <a:t>Communication is the name we give to countless </a:t>
            </a:r>
            <a:r>
              <a:rPr lang="en-US" sz="3000" dirty="0" smtClean="0">
                <a:solidFill>
                  <a:prstClr val="black"/>
                </a:solidFill>
              </a:rPr>
              <a:t>ways </a:t>
            </a:r>
            <a:r>
              <a:rPr lang="en-US" sz="3000" dirty="0">
                <a:solidFill>
                  <a:prstClr val="black"/>
                </a:solidFill>
              </a:rPr>
              <a:t>the human beings, birds, animals, and other creatures come across : the singing and chirping of birds; every music and sound that resonates our ears; every word, picture, posture and body movement that catches our eyes; etc. </a:t>
            </a:r>
            <a:r>
              <a:rPr lang="en-US" sz="3000" dirty="0" smtClean="0">
                <a:solidFill>
                  <a:prstClr val="black"/>
                </a:solidFill>
              </a:rPr>
              <a:t>​</a:t>
            </a:r>
            <a:endParaRPr lang="en-US" sz="3000" dirty="0">
              <a:solidFill>
                <a:prstClr val="black"/>
              </a:solidFill>
            </a:endParaRPr>
          </a:p>
          <a:p>
            <a:pPr lvl="0" algn="just"/>
            <a:r>
              <a:rPr lang="en-US" sz="3000" dirty="0">
                <a:solidFill>
                  <a:prstClr val="black"/>
                </a:solidFill>
              </a:rPr>
              <a:t>Communication is not limited to </a:t>
            </a:r>
            <a:r>
              <a:rPr lang="en-US" sz="3000" dirty="0" smtClean="0">
                <a:solidFill>
                  <a:prstClr val="black"/>
                </a:solidFill>
              </a:rPr>
              <a:t>human </a:t>
            </a:r>
            <a:r>
              <a:rPr lang="en-US" sz="3000" dirty="0">
                <a:solidFill>
                  <a:prstClr val="black"/>
                </a:solidFill>
              </a:rPr>
              <a:t>beings only, but extends beyond it as well. Birds and animals communicate, plants co-communicate; In short, every living being communicates in its own language style. No one can live without communication</a:t>
            </a:r>
            <a:r>
              <a:rPr lang="en-US" sz="3000" dirty="0" smtClean="0">
                <a:solidFill>
                  <a:prstClr val="black"/>
                </a:solidFill>
              </a:rPr>
              <a:t>. </a:t>
            </a:r>
          </a:p>
          <a:p>
            <a:pPr lvl="0" algn="just"/>
            <a:r>
              <a:rPr lang="en-US" sz="3000" dirty="0" smtClean="0">
                <a:solidFill>
                  <a:prstClr val="black"/>
                </a:solidFill>
              </a:rPr>
              <a:t>Everyone </a:t>
            </a:r>
            <a:r>
              <a:rPr lang="en-US" sz="3000" dirty="0">
                <a:solidFill>
                  <a:prstClr val="black"/>
                </a:solidFill>
              </a:rPr>
              <a:t>conveys information, thoughts, ideas, feelings, emotions etc. - whether they are conscious about it or not.</a:t>
            </a:r>
          </a:p>
          <a:p>
            <a:pPr marL="0" indent="0" algn="ctr">
              <a:buNone/>
            </a:pPr>
            <a:endParaRPr lang="en-IN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005" y="1371600"/>
            <a:ext cx="200501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006" y="3886200"/>
            <a:ext cx="2133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9291"/>
            <a:ext cx="1752600" cy="119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MEANING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13455"/>
            <a:ext cx="9132997" cy="4525963"/>
          </a:xfrm>
        </p:spPr>
        <p:txBody>
          <a:bodyPr>
            <a:normAutofit fontScale="92500"/>
          </a:bodyPr>
          <a:lstStyle/>
          <a:p>
            <a:pPr fontAlgn="base">
              <a:buFont typeface="Arial"/>
              <a:buChar char="•"/>
            </a:pPr>
            <a:r>
              <a:rPr lang="en-US" b="1" dirty="0">
                <a:solidFill>
                  <a:srgbClr val="404040"/>
                </a:solidFill>
                <a:latin typeface="+mj-lt"/>
              </a:rPr>
              <a:t>English word ‘</a:t>
            </a:r>
            <a:r>
              <a:rPr lang="en-US" b="1" u="sng" dirty="0">
                <a:solidFill>
                  <a:srgbClr val="00B050"/>
                </a:solidFill>
                <a:latin typeface="+mj-lt"/>
              </a:rPr>
              <a:t>Communication</a:t>
            </a:r>
            <a:r>
              <a:rPr lang="en-US" b="1" dirty="0">
                <a:solidFill>
                  <a:srgbClr val="404040"/>
                </a:solidFill>
                <a:latin typeface="+mj-lt"/>
              </a:rPr>
              <a:t>’ has been derived from the </a:t>
            </a:r>
            <a:r>
              <a:rPr lang="en-US" b="1" dirty="0" smtClean="0">
                <a:solidFill>
                  <a:srgbClr val="404040"/>
                </a:solidFill>
                <a:latin typeface="+mj-lt"/>
              </a:rPr>
              <a:t>Latin word -       </a:t>
            </a:r>
            <a:r>
              <a:rPr lang="en-US" b="1" dirty="0">
                <a:solidFill>
                  <a:srgbClr val="404040"/>
                </a:solidFill>
                <a:latin typeface="+mj-lt"/>
              </a:rPr>
              <a:t> </a:t>
            </a:r>
            <a:r>
              <a:rPr lang="en-US" b="1" dirty="0" smtClean="0">
                <a:solidFill>
                  <a:srgbClr val="404040"/>
                </a:solidFill>
                <a:latin typeface="+mj-lt"/>
              </a:rPr>
              <a:t>   </a:t>
            </a:r>
            <a:r>
              <a:rPr lang="en-US" b="1" i="1" u="sng" dirty="0" smtClean="0">
                <a:solidFill>
                  <a:srgbClr val="404040"/>
                </a:solidFill>
                <a:latin typeface="+mj-lt"/>
              </a:rPr>
              <a:t>‘</a:t>
            </a:r>
            <a:r>
              <a:rPr lang="en-US" b="1" i="1" u="sng" dirty="0" err="1">
                <a:solidFill>
                  <a:srgbClr val="FF0000"/>
                </a:solidFill>
                <a:latin typeface="+mj-lt"/>
              </a:rPr>
              <a:t>communis</a:t>
            </a:r>
            <a:r>
              <a:rPr lang="en-US" b="1" i="1" u="sng" dirty="0">
                <a:solidFill>
                  <a:srgbClr val="404040"/>
                </a:solidFill>
                <a:latin typeface="+mj-lt"/>
              </a:rPr>
              <a:t>’ </a:t>
            </a:r>
            <a:r>
              <a:rPr lang="en-US" b="1" dirty="0">
                <a:solidFill>
                  <a:srgbClr val="404040"/>
                </a:solidFill>
                <a:latin typeface="+mj-lt"/>
              </a:rPr>
              <a:t>or </a:t>
            </a:r>
            <a:r>
              <a:rPr lang="en-US" b="1" i="1" u="sng" dirty="0">
                <a:solidFill>
                  <a:srgbClr val="404040"/>
                </a:solidFill>
                <a:latin typeface="+mj-lt"/>
              </a:rPr>
              <a:t>‘</a:t>
            </a:r>
            <a:r>
              <a:rPr lang="en-US" b="1" i="1" u="sng" dirty="0" err="1">
                <a:solidFill>
                  <a:srgbClr val="FF0000"/>
                </a:solidFill>
                <a:latin typeface="+mj-lt"/>
              </a:rPr>
              <a:t>communicare</a:t>
            </a:r>
            <a:r>
              <a:rPr lang="en-US" b="1" i="1" u="sng" dirty="0">
                <a:solidFill>
                  <a:srgbClr val="404040"/>
                </a:solidFill>
                <a:latin typeface="+mj-lt"/>
              </a:rPr>
              <a:t>’ </a:t>
            </a:r>
            <a:r>
              <a:rPr lang="en-US" b="1" dirty="0">
                <a:solidFill>
                  <a:srgbClr val="404040"/>
                </a:solidFill>
                <a:latin typeface="+mj-lt"/>
              </a:rPr>
              <a:t>; </a:t>
            </a:r>
            <a:r>
              <a:rPr lang="en-US" b="1" dirty="0" smtClean="0">
                <a:solidFill>
                  <a:srgbClr val="404040"/>
                </a:solidFill>
                <a:latin typeface="+mj-lt"/>
              </a:rPr>
              <a:t>       which </a:t>
            </a:r>
            <a:r>
              <a:rPr lang="en-US" b="1" dirty="0">
                <a:solidFill>
                  <a:srgbClr val="404040"/>
                </a:solidFill>
                <a:latin typeface="+mj-lt"/>
              </a:rPr>
              <a:t>means ‘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to share’, ‘to impart’ ‘to convey’ or ‘to transmit’</a:t>
            </a:r>
            <a:r>
              <a:rPr lang="en-US" b="1" dirty="0">
                <a:solidFill>
                  <a:srgbClr val="404040"/>
                </a:solidFill>
                <a:latin typeface="+mj-lt"/>
              </a:rPr>
              <a:t>.</a:t>
            </a:r>
            <a:r>
              <a:rPr lang="en-US" dirty="0">
                <a:solidFill>
                  <a:srgbClr val="404040"/>
                </a:solidFill>
                <a:latin typeface="+mj-lt"/>
              </a:rPr>
              <a:t>​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fontAlgn="base">
              <a:buFont typeface="Arial"/>
              <a:buChar char="•"/>
            </a:pPr>
            <a:r>
              <a:rPr lang="en-US" b="1" dirty="0">
                <a:solidFill>
                  <a:srgbClr val="404040"/>
                </a:solidFill>
                <a:latin typeface="+mj-lt"/>
              </a:rPr>
              <a:t>Communication is an 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exchange of facts, ideas, opinions, or emotions 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by</a:t>
            </a:r>
            <a:r>
              <a:rPr lang="en-US" b="1" dirty="0">
                <a:solidFill>
                  <a:srgbClr val="404040"/>
                </a:solidFill>
                <a:latin typeface="+mj-lt"/>
              </a:rPr>
              <a:t> two or more persons.</a:t>
            </a:r>
            <a:r>
              <a:rPr lang="en-US" dirty="0">
                <a:solidFill>
                  <a:srgbClr val="404040"/>
                </a:solidFill>
                <a:latin typeface="+mj-lt"/>
              </a:rPr>
              <a:t>​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fontAlgn="base">
              <a:buFont typeface="Arial"/>
              <a:buChar char="•"/>
            </a:pPr>
            <a:r>
              <a:rPr lang="en-US" b="1" dirty="0">
                <a:solidFill>
                  <a:srgbClr val="404040"/>
                </a:solidFill>
                <a:latin typeface="+mj-lt"/>
              </a:rPr>
              <a:t>It is a 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two-way</a:t>
            </a:r>
            <a:r>
              <a:rPr lang="en-US" b="1" dirty="0">
                <a:solidFill>
                  <a:srgbClr val="404040"/>
                </a:solidFill>
                <a:latin typeface="+mj-lt"/>
              </a:rPr>
              <a:t> process. </a:t>
            </a:r>
            <a:r>
              <a:rPr lang="en-US" dirty="0">
                <a:solidFill>
                  <a:srgbClr val="404040"/>
                </a:solidFill>
                <a:latin typeface="+mj-lt"/>
              </a:rPr>
              <a:t>​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fontAlgn="base">
              <a:buFont typeface="Arial"/>
              <a:buChar char="•"/>
            </a:pPr>
            <a:r>
              <a:rPr lang="en-US" b="1" dirty="0">
                <a:solidFill>
                  <a:srgbClr val="404040"/>
                </a:solidFill>
                <a:latin typeface="+mj-lt"/>
              </a:rPr>
              <a:t>It can be 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Verbal and Non-verbal</a:t>
            </a:r>
            <a:r>
              <a:rPr lang="en-US" b="1" dirty="0">
                <a:solidFill>
                  <a:srgbClr val="404040"/>
                </a:solidFill>
                <a:latin typeface="+mj-lt"/>
              </a:rPr>
              <a:t>. It is a language of signs &amp; gestures.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endParaRPr lang="en-IN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9" y="2286000"/>
            <a:ext cx="2514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DEFINITIONS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Arial"/>
              <a:buChar char="•"/>
            </a:pPr>
            <a:r>
              <a:rPr lang="en-US" b="1" dirty="0">
                <a:solidFill>
                  <a:srgbClr val="404040"/>
                </a:solidFill>
                <a:latin typeface="+mj-lt"/>
              </a:rPr>
              <a:t>“Communication is the process of meaningful interaction among human beings…”   </a:t>
            </a:r>
            <a:r>
              <a:rPr lang="en-US" b="1" dirty="0" smtClean="0">
                <a:solidFill>
                  <a:srgbClr val="404040"/>
                </a:solidFill>
                <a:latin typeface="+mj-lt"/>
              </a:rPr>
              <a:t>  </a:t>
            </a:r>
            <a:r>
              <a:rPr lang="en-US" b="1" dirty="0">
                <a:solidFill>
                  <a:srgbClr val="404040"/>
                </a:solidFill>
                <a:latin typeface="+mj-lt"/>
              </a:rPr>
              <a:t>- 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McFarland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​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fontAlgn="base">
              <a:buFont typeface="Arial"/>
              <a:buChar char="•"/>
            </a:pPr>
            <a:r>
              <a:rPr lang="en-US" b="1" dirty="0">
                <a:solidFill>
                  <a:srgbClr val="404040"/>
                </a:solidFill>
                <a:latin typeface="+mj-lt"/>
              </a:rPr>
              <a:t>Communication is the process by which information is transmitted between individuals &amp; organizations</a:t>
            </a:r>
            <a:r>
              <a:rPr lang="en-US" b="1" dirty="0" smtClean="0">
                <a:solidFill>
                  <a:srgbClr val="404040"/>
                </a:solidFill>
                <a:latin typeface="+mj-lt"/>
              </a:rPr>
              <a:t>…”</a:t>
            </a:r>
          </a:p>
          <a:p>
            <a:pPr marL="0" indent="0" fontAlgn="base">
              <a:buNone/>
            </a:pPr>
            <a:r>
              <a:rPr lang="en-US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rgbClr val="404040"/>
                </a:solidFill>
                <a:latin typeface="+mj-lt"/>
              </a:rPr>
              <a:t>                                                                      -</a:t>
            </a:r>
            <a:r>
              <a:rPr lang="en-US" b="1" dirty="0">
                <a:solidFill>
                  <a:srgbClr val="404040"/>
                </a:solidFill>
                <a:latin typeface="+mj-lt"/>
              </a:rPr>
              <a:t> 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Peter Little 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​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fontAlgn="base">
              <a:buFont typeface="Arial"/>
              <a:buChar char="•"/>
            </a:pPr>
            <a:r>
              <a:rPr lang="en-US" b="1" dirty="0">
                <a:solidFill>
                  <a:srgbClr val="404040"/>
                </a:solidFill>
                <a:latin typeface="+mj-lt"/>
              </a:rPr>
              <a:t>Communication is a process of transmitting ideas or thoughts from one person to another for the purpose of creating understanding.”              </a:t>
            </a:r>
            <a:r>
              <a:rPr lang="en-US" b="1" dirty="0" smtClean="0">
                <a:solidFill>
                  <a:srgbClr val="404040"/>
                </a:solidFill>
                <a:latin typeface="+mj-lt"/>
              </a:rPr>
              <a:t>       -</a:t>
            </a:r>
            <a:r>
              <a:rPr lang="en-US" b="1" dirty="0">
                <a:solidFill>
                  <a:srgbClr val="404040"/>
                </a:solidFill>
                <a:latin typeface="+mj-lt"/>
              </a:rPr>
              <a:t> 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Brown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endParaRPr lang="en-IN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0"/>
          <a:stretch/>
        </p:blipFill>
        <p:spPr bwMode="auto">
          <a:xfrm>
            <a:off x="2438400" y="119270"/>
            <a:ext cx="216246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PROCESS OF COMMUNICATION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7419975" cy="385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N" sz="3600" b="1" dirty="0" smtClean="0"/>
              <a:t>Elements </a:t>
            </a:r>
            <a:r>
              <a:rPr lang="en-IN" sz="3600" b="1" dirty="0"/>
              <a:t>/ Components of Communication  </a:t>
            </a:r>
            <a:r>
              <a:rPr lang="en-IN" sz="3600" b="1" dirty="0" smtClean="0"/>
              <a:t>Process</a:t>
            </a:r>
            <a:r>
              <a:rPr lang="en-IN" b="1" dirty="0"/>
              <a:t/>
            </a:r>
            <a:br>
              <a:rPr lang="en-IN" b="1" dirty="0"/>
            </a:b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27432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Message​</a:t>
            </a:r>
          </a:p>
          <a:p>
            <a:endParaRPr lang="en-US" dirty="0"/>
          </a:p>
          <a:p>
            <a:r>
              <a:rPr lang="en-US" dirty="0"/>
              <a:t>Sender ​</a:t>
            </a:r>
          </a:p>
          <a:p>
            <a:endParaRPr lang="en-US" dirty="0"/>
          </a:p>
          <a:p>
            <a:r>
              <a:rPr lang="en-US" dirty="0"/>
              <a:t>Encoding ​</a:t>
            </a:r>
          </a:p>
          <a:p>
            <a:endParaRPr lang="en-US" dirty="0"/>
          </a:p>
          <a:p>
            <a:r>
              <a:rPr lang="en-US" dirty="0"/>
              <a:t>Medium / Channel ​</a:t>
            </a:r>
          </a:p>
          <a:p>
            <a:endParaRPr lang="en-US" dirty="0"/>
          </a:p>
          <a:p>
            <a:r>
              <a:rPr lang="en-US" dirty="0"/>
              <a:t>Receiver ​</a:t>
            </a:r>
          </a:p>
          <a:p>
            <a:endParaRPr lang="en-US" dirty="0"/>
          </a:p>
          <a:p>
            <a:r>
              <a:rPr lang="en-US" dirty="0"/>
              <a:t>Decoding  ​</a:t>
            </a:r>
          </a:p>
          <a:p>
            <a:endParaRPr lang="en-US" dirty="0"/>
          </a:p>
          <a:p>
            <a:r>
              <a:rPr lang="en-US" dirty="0"/>
              <a:t>Feedback</a:t>
            </a:r>
            <a:endParaRPr lang="en-IN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/>
          <a:stretch/>
        </p:blipFill>
        <p:spPr bwMode="auto">
          <a:xfrm>
            <a:off x="5062330" y="1209261"/>
            <a:ext cx="504301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0237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/>
              <a:t>PROCESS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9290898" cy="497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pPr algn="ctr"/>
            <a:r>
              <a:rPr lang="en-IN" b="1" dirty="0" smtClean="0"/>
              <a:t>CONCLUSION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11201400" cy="48006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/>
              <a:t>In short, Being </a:t>
            </a:r>
            <a:r>
              <a:rPr lang="en-US" dirty="0"/>
              <a:t>an effective communicator means that you correctly interpret the received message and respond appropriately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Communication </a:t>
            </a:r>
            <a:r>
              <a:rPr lang="en-US" dirty="0"/>
              <a:t>is the exchange of information and ideas, whether written or verbal. </a:t>
            </a:r>
            <a:endParaRPr lang="en-US" dirty="0" smtClean="0"/>
          </a:p>
          <a:p>
            <a:pPr fontAlgn="base"/>
            <a:r>
              <a:rPr lang="en-US" dirty="0" smtClean="0"/>
              <a:t>It is a two-way process.</a:t>
            </a:r>
          </a:p>
          <a:p>
            <a:pPr fontAlgn="base"/>
            <a:r>
              <a:rPr lang="en-US" dirty="0" smtClean="0"/>
              <a:t>Effective </a:t>
            </a:r>
            <a:r>
              <a:rPr lang="en-US" dirty="0"/>
              <a:t>communication skills are about conveying your message to others clearly. </a:t>
            </a:r>
            <a:endParaRPr lang="en-US" dirty="0" smtClean="0"/>
          </a:p>
          <a:p>
            <a:pPr fontAlgn="base"/>
            <a:r>
              <a:rPr lang="en-US" dirty="0" smtClean="0"/>
              <a:t>Communication </a:t>
            </a:r>
            <a:r>
              <a:rPr lang="en-US" dirty="0"/>
              <a:t>is an important skill for successful businesses and for building relationships by influencing interactions either positively or negatively. </a:t>
            </a:r>
            <a:endParaRPr lang="en-US" dirty="0" smtClean="0"/>
          </a:p>
          <a:p>
            <a:pPr fontAlgn="base"/>
            <a:r>
              <a:rPr lang="en-US" dirty="0" smtClean="0"/>
              <a:t>Effective </a:t>
            </a:r>
            <a:r>
              <a:rPr lang="en-US" dirty="0"/>
              <a:t>communication engages the choice and use of an effective communication channel and presentation of information to the target audience.</a:t>
            </a:r>
            <a:endParaRPr lang="en-IN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361</Words>
  <Application>Microsoft Office PowerPoint</Application>
  <PresentationFormat>Custom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COMMUNICATIVE ENGLISH / BENG-1101    </vt:lpstr>
      <vt:lpstr>Topic Discussed</vt:lpstr>
      <vt:lpstr>INTRODUCTION</vt:lpstr>
      <vt:lpstr>MEANING</vt:lpstr>
      <vt:lpstr>DEFINITIONS</vt:lpstr>
      <vt:lpstr>PROCESS OF COMMUNICATION</vt:lpstr>
      <vt:lpstr>Elements / Components of Communication  Process </vt:lpstr>
      <vt:lpstr>PROCESS</vt:lpstr>
      <vt:lpstr>CONCLUSION</vt:lpstr>
      <vt:lpstr>Topics Discussed in Next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amit</cp:lastModifiedBy>
  <cp:revision>91</cp:revision>
  <dcterms:created xsi:type="dcterms:W3CDTF">2020-11-12T04:35:12Z</dcterms:created>
  <dcterms:modified xsi:type="dcterms:W3CDTF">2023-07-27T08:43:16Z</dcterms:modified>
</cp:coreProperties>
</file>