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383" r:id="rId2"/>
    <p:sldId id="282" r:id="rId3"/>
    <p:sldId id="347" r:id="rId4"/>
    <p:sldId id="361" r:id="rId5"/>
    <p:sldId id="362" r:id="rId6"/>
    <p:sldId id="363" r:id="rId7"/>
    <p:sldId id="364" r:id="rId8"/>
    <p:sldId id="365" r:id="rId9"/>
    <p:sldId id="366" r:id="rId10"/>
    <p:sldId id="367" r:id="rId11"/>
    <p:sldId id="368" r:id="rId12"/>
    <p:sldId id="369" r:id="rId13"/>
    <p:sldId id="370" r:id="rId14"/>
    <p:sldId id="371" r:id="rId15"/>
    <p:sldId id="372" r:id="rId16"/>
    <p:sldId id="373" r:id="rId17"/>
    <p:sldId id="374" r:id="rId18"/>
    <p:sldId id="375" r:id="rId19"/>
    <p:sldId id="376" r:id="rId20"/>
    <p:sldId id="377" r:id="rId21"/>
    <p:sldId id="378" r:id="rId22"/>
    <p:sldId id="379" r:id="rId23"/>
    <p:sldId id="380" r:id="rId24"/>
    <p:sldId id="345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541"/>
    <p:restoredTop sz="94729"/>
  </p:normalViewPr>
  <p:slideViewPr>
    <p:cSldViewPr>
      <p:cViewPr>
        <p:scale>
          <a:sx n="72" d="100"/>
          <a:sy n="72" d="100"/>
        </p:scale>
        <p:origin x="-72" y="19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4" Type="http://schemas.openxmlformats.org/officeDocument/2006/relationships/image" Target="../media/image44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2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9.wmf"/><Relationship Id="rId4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2.wmf"/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E0460-E654-42CE-A030-2BB41F91300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93022-06E1-473B-909F-B1570F9712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0356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2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image" Target="../media/image1.jpeg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0.bin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Relationship Id="rId9" Type="http://schemas.openxmlformats.org/officeDocument/2006/relationships/oleObject" Target="../embeddings/oleObject33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3" Type="http://schemas.openxmlformats.org/officeDocument/2006/relationships/image" Target="../media/image1.jpeg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6.bin"/><Relationship Id="rId5" Type="http://schemas.openxmlformats.org/officeDocument/2006/relationships/oleObject" Target="../embeddings/oleObject35.bin"/><Relationship Id="rId4" Type="http://schemas.openxmlformats.org/officeDocument/2006/relationships/oleObject" Target="../embeddings/oleObject34.bin"/><Relationship Id="rId9" Type="http://schemas.openxmlformats.org/officeDocument/2006/relationships/oleObject" Target="../embeddings/oleObject39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3" Type="http://schemas.openxmlformats.org/officeDocument/2006/relationships/image" Target="../media/image1.jpeg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42.bin"/><Relationship Id="rId5" Type="http://schemas.openxmlformats.org/officeDocument/2006/relationships/oleObject" Target="../embeddings/oleObject41.bin"/><Relationship Id="rId4" Type="http://schemas.openxmlformats.org/officeDocument/2006/relationships/oleObject" Target="../embeddings/oleObject40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47.bin"/><Relationship Id="rId5" Type="http://schemas.openxmlformats.org/officeDocument/2006/relationships/oleObject" Target="../embeddings/oleObject46.bin"/><Relationship Id="rId4" Type="http://schemas.openxmlformats.org/officeDocument/2006/relationships/oleObject" Target="../embeddings/oleObject4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50.bin"/><Relationship Id="rId5" Type="http://schemas.openxmlformats.org/officeDocument/2006/relationships/oleObject" Target="../embeddings/oleObject49.bin"/><Relationship Id="rId4" Type="http://schemas.openxmlformats.org/officeDocument/2006/relationships/oleObject" Target="../embeddings/oleObject48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oleObject" Target="../embeddings/oleObject5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53.bin"/><Relationship Id="rId5" Type="http://schemas.openxmlformats.org/officeDocument/2006/relationships/oleObject" Target="../embeddings/oleObject52.bin"/><Relationship Id="rId4" Type="http://schemas.openxmlformats.org/officeDocument/2006/relationships/oleObject" Target="../embeddings/oleObject5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57.bin"/><Relationship Id="rId5" Type="http://schemas.openxmlformats.org/officeDocument/2006/relationships/oleObject" Target="../embeddings/oleObject56.bin"/><Relationship Id="rId4" Type="http://schemas.openxmlformats.org/officeDocument/2006/relationships/oleObject" Target="../embeddings/oleObject55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oleObject" Target="../embeddings/oleObject59.bin"/><Relationship Id="rId4" Type="http://schemas.openxmlformats.org/officeDocument/2006/relationships/oleObject" Target="../embeddings/oleObject58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5" Type="http://schemas.openxmlformats.org/officeDocument/2006/relationships/oleObject" Target="../embeddings/oleObject61.bin"/><Relationship Id="rId4" Type="http://schemas.openxmlformats.org/officeDocument/2006/relationships/oleObject" Target="../embeddings/oleObject60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oleObject62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762000"/>
            <a:ext cx="10513168" cy="2024058"/>
          </a:xfrm>
        </p:spPr>
        <p:txBody>
          <a:bodyPr>
            <a:noAutofit/>
          </a:bodyPr>
          <a:lstStyle/>
          <a:p>
            <a:r>
              <a:rPr lang="en-IN" sz="54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4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4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4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4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4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4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Engineering Mathematics-III</a:t>
            </a:r>
            <a:br>
              <a:rPr lang="en-IN" sz="54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4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(BTEC-2301)</a:t>
            </a: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/>
              <a:t/>
            </a:r>
            <a:br>
              <a:rPr lang="en-US" sz="6000" dirty="0"/>
            </a:br>
            <a:endParaRPr lang="en-US" sz="6000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="" xmlns:a16="http://schemas.microsoft.com/office/drawing/2014/main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00" y="6365229"/>
            <a:ext cx="41148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="" xmlns:a16="http://schemas.microsoft.com/office/drawing/2014/main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64FE491C-50AE-C347-9BEA-9FF9A5452B72}"/>
              </a:ext>
            </a:extLst>
          </p:cNvPr>
          <p:cNvSpPr/>
          <p:nvPr/>
        </p:nvSpPr>
        <p:spPr>
          <a:xfrm>
            <a:off x="-1295400" y="6330244"/>
            <a:ext cx="85852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6167438" y="4038600"/>
            <a:ext cx="57485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3600" dirty="0"/>
              <a:t>Prepared by</a:t>
            </a:r>
            <a:r>
              <a:rPr lang="en-IN" sz="3600" dirty="0" smtClean="0"/>
              <a:t>: Sachin Syan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380960" y="2590800"/>
            <a:ext cx="6357982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1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1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+mn-lt"/>
              </a:rPr>
            </a:br>
            <a:r>
              <a:rPr lang="en-US" sz="4000" dirty="0">
                <a:latin typeface="+mn-lt"/>
              </a:rPr>
              <a:t>Course Name</a:t>
            </a:r>
            <a:r>
              <a:rPr lang="en-US" sz="4000" dirty="0" smtClean="0">
                <a:latin typeface="+mn-lt"/>
              </a:rPr>
              <a:t>: B.Tech. (ECE) </a:t>
            </a:r>
            <a:r>
              <a:rPr lang="en-US" sz="4000" dirty="0">
                <a:latin typeface="+mn-lt"/>
              </a:rPr>
              <a:t/>
            </a:r>
            <a:br>
              <a:rPr lang="en-US" sz="4000" dirty="0">
                <a:latin typeface="+mn-lt"/>
              </a:rPr>
            </a:br>
            <a:r>
              <a:rPr lang="en-US" sz="4000" dirty="0">
                <a:latin typeface="+mn-lt"/>
              </a:rPr>
              <a:t>Semester</a:t>
            </a:r>
            <a:r>
              <a:rPr lang="en-US" sz="4000" dirty="0" smtClean="0">
                <a:latin typeface="+mn-lt"/>
              </a:rPr>
              <a:t>: 3rd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071546"/>
          </a:xfrm>
        </p:spPr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</a:t>
            </a:r>
            <a:r>
              <a:rPr lang="en-US" sz="1400" b="1" dirty="0" err="1" smtClean="0">
                <a:solidFill>
                  <a:schemeClr val="tx1"/>
                </a:solidFill>
              </a:rPr>
              <a:t>ofDepartment</a:t>
            </a:r>
            <a:r>
              <a:rPr lang="en-US" sz="1400" b="1" dirty="0" smtClean="0">
                <a:solidFill>
                  <a:schemeClr val="tx1"/>
                </a:solidFill>
              </a:rPr>
              <a:t>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39938" name="Object 3"/>
          <p:cNvGraphicFramePr>
            <a:graphicFrameLocks noChangeAspect="1"/>
          </p:cNvGraphicFramePr>
          <p:nvPr/>
        </p:nvGraphicFramePr>
        <p:xfrm>
          <a:off x="1176358" y="1066792"/>
          <a:ext cx="6491278" cy="1147762"/>
        </p:xfrm>
        <a:graphic>
          <a:graphicData uri="http://schemas.openxmlformats.org/presentationml/2006/ole">
            <p:oleObj spid="_x0000_s39938" name="Equation" r:id="rId4" imgW="2044440" imgH="457200" progId="Equation.3">
              <p:embed/>
            </p:oleObj>
          </a:graphicData>
        </a:graphic>
      </p:graphicFrame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938234" y="2214554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>
                <a:cs typeface="Arial" charset="0"/>
              </a:rPr>
              <a:t>At </a:t>
            </a:r>
            <a:r>
              <a:rPr lang="en-US" sz="3600" i="1" dirty="0">
                <a:cs typeface="Arial" charset="0"/>
              </a:rPr>
              <a:t>x</a:t>
            </a:r>
            <a:r>
              <a:rPr lang="en-US" sz="3600" dirty="0">
                <a:cs typeface="Arial" charset="0"/>
              </a:rPr>
              <a:t>=0 the above series reduces to</a:t>
            </a:r>
          </a:p>
        </p:txBody>
      </p:sp>
      <p:graphicFrame>
        <p:nvGraphicFramePr>
          <p:cNvPr id="39939" name="Object 4"/>
          <p:cNvGraphicFramePr>
            <a:graphicFrameLocks noChangeAspect="1"/>
          </p:cNvGraphicFramePr>
          <p:nvPr/>
        </p:nvGraphicFramePr>
        <p:xfrm>
          <a:off x="2571760" y="3000372"/>
          <a:ext cx="4953000" cy="1371600"/>
        </p:xfrm>
        <a:graphic>
          <a:graphicData uri="http://schemas.openxmlformats.org/presentationml/2006/ole">
            <p:oleObj spid="_x0000_s39939" name="Equation" r:id="rId5" imgW="1206360" imgH="68580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09600" y="4144963"/>
            <a:ext cx="1034418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i="1" spc="300" dirty="0">
                <a:latin typeface="Times New Roman" pitchFamily="18" charset="0"/>
                <a:cs typeface="Arial" pitchFamily="34" charset="0"/>
              </a:rPr>
              <a:t>x</a:t>
            </a:r>
            <a:r>
              <a:rPr lang="en-US" sz="3200" spc="300" dirty="0" smtClean="0">
                <a:latin typeface="Arial" pitchFamily="34" charset="0"/>
                <a:cs typeface="Arial" pitchFamily="34" charset="0"/>
              </a:rPr>
              <a:t>=0 </a:t>
            </a:r>
            <a:r>
              <a:rPr lang="en-US" sz="3200" spc="300" dirty="0">
                <a:latin typeface="Arial" pitchFamily="34" charset="0"/>
                <a:cs typeface="Arial" pitchFamily="34" charset="0"/>
              </a:rPr>
              <a:t>is a point of continuity, by Dirichlet condition the Fourier series converges to </a:t>
            </a:r>
            <a:r>
              <a:rPr lang="en-US" sz="3200" i="1" spc="300" dirty="0" smtClean="0">
                <a:latin typeface="Times New Roman" pitchFamily="18" charset="0"/>
                <a:cs typeface="Arial" pitchFamily="34" charset="0"/>
              </a:rPr>
              <a:t>f </a:t>
            </a:r>
            <a:r>
              <a:rPr lang="en-US" sz="3200" spc="3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3200" spc="300" dirty="0">
                <a:latin typeface="Arial" pitchFamily="34" charset="0"/>
                <a:cs typeface="Arial" pitchFamily="34" charset="0"/>
              </a:rPr>
              <a:t>0) and </a:t>
            </a:r>
            <a:r>
              <a:rPr lang="en-US" sz="3200" i="1" spc="300" dirty="0">
                <a:latin typeface="Times New Roman" pitchFamily="18" charset="0"/>
                <a:cs typeface="Arial" pitchFamily="34" charset="0"/>
              </a:rPr>
              <a:t>f</a:t>
            </a:r>
            <a:r>
              <a:rPr lang="en-US" sz="3200" spc="300" dirty="0">
                <a:latin typeface="Arial" pitchFamily="34" charset="0"/>
                <a:cs typeface="Arial" pitchFamily="34" charset="0"/>
              </a:rPr>
              <a:t>(0)=0</a:t>
            </a: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857232"/>
          </a:xfrm>
        </p:spPr>
        <p:txBody>
          <a:bodyPr>
            <a:normAutofit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</a:t>
            </a:r>
            <a:r>
              <a:rPr lang="en-US" sz="1400" b="1" dirty="0" err="1" smtClean="0">
                <a:solidFill>
                  <a:schemeClr val="tx1"/>
                </a:solidFill>
              </a:rPr>
              <a:t>ofDepartment</a:t>
            </a:r>
            <a:r>
              <a:rPr lang="en-US" sz="1400" b="1" dirty="0" smtClean="0">
                <a:solidFill>
                  <a:schemeClr val="tx1"/>
                </a:solidFill>
              </a:rPr>
              <a:t>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2257436" y="1214422"/>
          <a:ext cx="6981836" cy="3500462"/>
        </p:xfrm>
        <a:graphic>
          <a:graphicData uri="http://schemas.openxmlformats.org/presentationml/2006/ole">
            <p:oleObj spid="_x0000_s40962" name="Equation" r:id="rId4" imgW="1815840" imgH="138420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714356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</a:t>
            </a:r>
            <a:r>
              <a:rPr lang="en-US" sz="1400" b="1" dirty="0" err="1" smtClean="0">
                <a:solidFill>
                  <a:schemeClr val="tx1"/>
                </a:solidFill>
              </a:rPr>
              <a:t>ofDepartment</a:t>
            </a:r>
            <a:r>
              <a:rPr lang="en-US" sz="1400" b="1" dirty="0" smtClean="0">
                <a:solidFill>
                  <a:schemeClr val="tx1"/>
                </a:solidFill>
              </a:rPr>
              <a:t>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41986" name="Object 3"/>
          <p:cNvGraphicFramePr>
            <a:graphicFrameLocks noChangeAspect="1"/>
          </p:cNvGraphicFramePr>
          <p:nvPr/>
        </p:nvGraphicFramePr>
        <p:xfrm>
          <a:off x="2990864" y="566726"/>
          <a:ext cx="5105400" cy="1219200"/>
        </p:xfrm>
        <a:graphic>
          <a:graphicData uri="http://schemas.openxmlformats.org/presentationml/2006/ole">
            <p:oleObj spid="_x0000_s41986" name="Equation" r:id="rId4" imgW="1803240" imgH="45720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2398" y="1643050"/>
            <a:ext cx="11430080" cy="10779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spc="300" dirty="0">
                <a:latin typeface="Arial" pitchFamily="34" charset="0"/>
                <a:cs typeface="Arial" pitchFamily="34" charset="0"/>
              </a:rPr>
              <a:t>Is the function even or </a:t>
            </a:r>
            <a:r>
              <a:rPr lang="en-US" sz="3200" spc="300" dirty="0" err="1" smtClean="0">
                <a:latin typeface="Arial" pitchFamily="34" charset="0"/>
                <a:cs typeface="Arial" pitchFamily="34" charset="0"/>
              </a:rPr>
              <a:t>odd.Find</a:t>
            </a:r>
            <a:r>
              <a:rPr lang="en-US" sz="3200" spc="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300" dirty="0">
                <a:latin typeface="Arial" pitchFamily="34" charset="0"/>
                <a:cs typeface="Arial" pitchFamily="34" charset="0"/>
              </a:rPr>
              <a:t>the Fourier series of </a:t>
            </a:r>
            <a:r>
              <a:rPr lang="en-US" sz="3200" i="1" spc="300" dirty="0" smtClean="0">
                <a:latin typeface="Times New Roman" pitchFamily="18" charset="0"/>
                <a:cs typeface="Arial" pitchFamily="34" charset="0"/>
              </a:rPr>
              <a:t>f</a:t>
            </a:r>
            <a:r>
              <a:rPr lang="en-US" sz="3200" spc="3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3200" i="1" spc="300" dirty="0" smtClean="0">
                <a:latin typeface="Times New Roman" pitchFamily="18" charset="0"/>
                <a:cs typeface="Arial" pitchFamily="34" charset="0"/>
              </a:rPr>
              <a:t>x</a:t>
            </a:r>
            <a:r>
              <a:rPr lang="en-US" sz="3200" spc="300" dirty="0"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4334" y="772523"/>
            <a:ext cx="253839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spc="300" dirty="0" smtClean="0">
                <a:latin typeface="Arial" pitchFamily="34" charset="0"/>
                <a:cs typeface="Arial" pitchFamily="34" charset="0"/>
              </a:rPr>
              <a:t>Example2:</a:t>
            </a:r>
            <a:endParaRPr lang="en-US" sz="3200" spc="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457200" y="2779715"/>
            <a:ext cx="849632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smtClean="0">
                <a:cs typeface="Arial" charset="0"/>
              </a:rPr>
              <a:t>SOLUTION:   </a:t>
            </a:r>
            <a:r>
              <a:rPr lang="en-US" sz="3600" dirty="0" smtClean="0">
                <a:cs typeface="Arial" charset="0"/>
              </a:rPr>
              <a:t>Because         is </a:t>
            </a:r>
            <a:r>
              <a:rPr lang="en-US" sz="3600" dirty="0">
                <a:cs typeface="Arial" charset="0"/>
              </a:rPr>
              <a:t>odd function</a:t>
            </a:r>
            <a:endParaRPr lang="en-US" sz="3200" dirty="0">
              <a:cs typeface="Arial" charset="0"/>
            </a:endParaRPr>
          </a:p>
        </p:txBody>
      </p:sp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4238612" y="2857496"/>
          <a:ext cx="914400" cy="528638"/>
        </p:xfrm>
        <a:graphic>
          <a:graphicData uri="http://schemas.openxmlformats.org/presentationml/2006/ole">
            <p:oleObj spid="_x0000_s41987" name="Equation" r:id="rId5" imgW="342720" imgH="203040" progId="Equation.3">
              <p:embed/>
            </p:oleObj>
          </a:graphicData>
        </a:graphic>
      </p:graphicFrame>
      <p:graphicFrame>
        <p:nvGraphicFramePr>
          <p:cNvPr id="41988" name="Object 2"/>
          <p:cNvGraphicFramePr>
            <a:graphicFrameLocks noChangeAspect="1"/>
          </p:cNvGraphicFramePr>
          <p:nvPr/>
        </p:nvGraphicFramePr>
        <p:xfrm>
          <a:off x="2809900" y="3509994"/>
          <a:ext cx="4929174" cy="4419600"/>
        </p:xfrm>
        <a:graphic>
          <a:graphicData uri="http://schemas.openxmlformats.org/presentationml/2006/ole">
            <p:oleObj spid="_x0000_s41988" name="Equation" r:id="rId6" imgW="1473120" imgH="187956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714356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</a:t>
            </a:r>
            <a:r>
              <a:rPr lang="en-US" sz="1400" b="1" dirty="0" err="1" smtClean="0">
                <a:solidFill>
                  <a:schemeClr val="tx1"/>
                </a:solidFill>
              </a:rPr>
              <a:t>ofDepartment</a:t>
            </a:r>
            <a:r>
              <a:rPr lang="en-US" sz="1400" b="1" dirty="0" smtClean="0">
                <a:solidFill>
                  <a:schemeClr val="tx1"/>
                </a:solidFill>
              </a:rPr>
              <a:t>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43010" name="Object 3"/>
          <p:cNvGraphicFramePr>
            <a:graphicFrameLocks noChangeAspect="1"/>
          </p:cNvGraphicFramePr>
          <p:nvPr/>
        </p:nvGraphicFramePr>
        <p:xfrm>
          <a:off x="2981340" y="1000108"/>
          <a:ext cx="5043486" cy="3000396"/>
        </p:xfrm>
        <a:graphic>
          <a:graphicData uri="http://schemas.openxmlformats.org/presentationml/2006/ole">
            <p:oleObj spid="_x0000_s43010" name="Equation" r:id="rId4" imgW="1384200" imgH="1460160" progId="Equation.3">
              <p:embed/>
            </p:oleObj>
          </a:graphicData>
        </a:graphic>
      </p:graphicFrame>
      <p:graphicFrame>
        <p:nvGraphicFramePr>
          <p:cNvPr id="43011" name="Object 2"/>
          <p:cNvGraphicFramePr>
            <a:graphicFrameLocks noChangeAspect="1"/>
          </p:cNvGraphicFramePr>
          <p:nvPr/>
        </p:nvGraphicFramePr>
        <p:xfrm>
          <a:off x="2538434" y="4310066"/>
          <a:ext cx="5772144" cy="1547826"/>
        </p:xfrm>
        <a:graphic>
          <a:graphicData uri="http://schemas.openxmlformats.org/presentationml/2006/ole">
            <p:oleObj spid="_x0000_s43011" name="Equation" r:id="rId5" imgW="1968480" imgH="66024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857232"/>
          </a:xfrm>
        </p:spPr>
        <p:txBody>
          <a:bodyPr>
            <a:normAutofit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</a:t>
            </a:r>
            <a:r>
              <a:rPr lang="en-US" sz="1400" b="1" dirty="0" err="1" smtClean="0">
                <a:solidFill>
                  <a:schemeClr val="tx1"/>
                </a:solidFill>
              </a:rPr>
              <a:t>ofDepartment</a:t>
            </a:r>
            <a:r>
              <a:rPr lang="en-US" sz="1400" b="1" dirty="0" smtClean="0">
                <a:solidFill>
                  <a:schemeClr val="tx1"/>
                </a:solidFill>
              </a:rPr>
              <a:t>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TextBox 11"/>
          <p:cNvSpPr txBox="1">
            <a:spLocks noGrp="1" noChangeArrowheads="1"/>
          </p:cNvSpPr>
          <p:nvPr>
            <p:ph idx="1"/>
          </p:nvPr>
        </p:nvSpPr>
        <p:spPr bwMode="auto">
          <a:xfrm>
            <a:off x="609600" y="642919"/>
            <a:ext cx="10972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b="1" dirty="0"/>
              <a:t>HALF RANGE SERIES</a:t>
            </a:r>
          </a:p>
        </p:txBody>
      </p:sp>
      <p:sp>
        <p:nvSpPr>
          <p:cNvPr id="9" name="TextBox 12"/>
          <p:cNvSpPr txBox="1">
            <a:spLocks noChangeArrowheads="1"/>
          </p:cNvSpPr>
          <p:nvPr/>
        </p:nvSpPr>
        <p:spPr bwMode="auto">
          <a:xfrm>
            <a:off x="952464" y="1295400"/>
            <a:ext cx="3657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dirty="0"/>
              <a:t>COSINE SERIES</a:t>
            </a:r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1023902" y="1905000"/>
            <a:ext cx="1050138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2800" dirty="0"/>
              <a:t>A  function        defined in       </a:t>
            </a:r>
            <a:r>
              <a:rPr lang="en-US" sz="2800" dirty="0" smtClean="0"/>
              <a:t>  can </a:t>
            </a:r>
            <a:r>
              <a:rPr lang="en-US" sz="2800" dirty="0"/>
              <a:t>be expanded as a Fourier series of period  </a:t>
            </a:r>
            <a:r>
              <a:rPr lang="en-US" sz="2800" dirty="0" smtClean="0"/>
              <a:t>   containing </a:t>
            </a:r>
            <a:r>
              <a:rPr lang="en-US" sz="2800" dirty="0"/>
              <a:t>only cosine terms by extending          suitably in          </a:t>
            </a:r>
            <a:r>
              <a:rPr lang="en-US" sz="2800" dirty="0" smtClean="0"/>
              <a:t>                     </a:t>
            </a:r>
          </a:p>
          <a:p>
            <a:pPr algn="just"/>
            <a:r>
              <a:rPr lang="en-US" sz="2800" dirty="0" smtClean="0"/>
              <a:t>          . (</a:t>
            </a:r>
            <a:r>
              <a:rPr lang="en-US" sz="2800" dirty="0"/>
              <a:t>As an even function)</a:t>
            </a:r>
          </a:p>
        </p:txBody>
      </p:sp>
      <p:graphicFrame>
        <p:nvGraphicFramePr>
          <p:cNvPr id="44034" name="Object 11"/>
          <p:cNvGraphicFramePr>
            <a:graphicFrameLocks noChangeAspect="1"/>
          </p:cNvGraphicFramePr>
          <p:nvPr/>
        </p:nvGraphicFramePr>
        <p:xfrm>
          <a:off x="2686032" y="1971668"/>
          <a:ext cx="838200" cy="457200"/>
        </p:xfrm>
        <a:graphic>
          <a:graphicData uri="http://schemas.openxmlformats.org/presentationml/2006/ole">
            <p:oleObj spid="_x0000_s44034" name="Equation" r:id="rId4" imgW="342720" imgH="203040" progId="Equation.3">
              <p:embed/>
            </p:oleObj>
          </a:graphicData>
        </a:graphic>
      </p:graphicFrame>
      <p:graphicFrame>
        <p:nvGraphicFramePr>
          <p:cNvPr id="44035" name="Object 13"/>
          <p:cNvGraphicFramePr>
            <a:graphicFrameLocks noChangeAspect="1"/>
          </p:cNvGraphicFramePr>
          <p:nvPr/>
        </p:nvGraphicFramePr>
        <p:xfrm>
          <a:off x="5014910" y="1981200"/>
          <a:ext cx="795338" cy="450850"/>
        </p:xfrm>
        <a:graphic>
          <a:graphicData uri="http://schemas.openxmlformats.org/presentationml/2006/ole">
            <p:oleObj spid="_x0000_s44035" name="Equation" r:id="rId5" imgW="330120" imgH="203040" progId="Equation.3">
              <p:embed/>
            </p:oleObj>
          </a:graphicData>
        </a:graphic>
      </p:graphicFrame>
      <p:graphicFrame>
        <p:nvGraphicFramePr>
          <p:cNvPr id="44036" name="Object 14"/>
          <p:cNvGraphicFramePr>
            <a:graphicFrameLocks noChangeAspect="1"/>
          </p:cNvGraphicFramePr>
          <p:nvPr/>
        </p:nvGraphicFramePr>
        <p:xfrm>
          <a:off x="2024034" y="2357430"/>
          <a:ext cx="457200" cy="428628"/>
        </p:xfrm>
        <a:graphic>
          <a:graphicData uri="http://schemas.openxmlformats.org/presentationml/2006/ole">
            <p:oleObj spid="_x0000_s44036" name="Equation" r:id="rId6" imgW="177480" imgH="177480" progId="Equation.3">
              <p:embed/>
            </p:oleObj>
          </a:graphicData>
        </a:graphic>
      </p:graphicFrame>
      <p:graphicFrame>
        <p:nvGraphicFramePr>
          <p:cNvPr id="44037" name="Object 12"/>
          <p:cNvGraphicFramePr>
            <a:graphicFrameLocks noChangeAspect="1"/>
          </p:cNvGraphicFramePr>
          <p:nvPr/>
        </p:nvGraphicFramePr>
        <p:xfrm>
          <a:off x="8453454" y="2400296"/>
          <a:ext cx="914400" cy="457200"/>
        </p:xfrm>
        <a:graphic>
          <a:graphicData uri="http://schemas.openxmlformats.org/presentationml/2006/ole">
            <p:oleObj spid="_x0000_s44037" name="Equation" r:id="rId7" imgW="342720" imgH="203040" progId="Equation.3">
              <p:embed/>
            </p:oleObj>
          </a:graphicData>
        </a:graphic>
      </p:graphicFrame>
      <p:graphicFrame>
        <p:nvGraphicFramePr>
          <p:cNvPr id="44038" name="Object 15"/>
          <p:cNvGraphicFramePr>
            <a:graphicFrameLocks noChangeAspect="1"/>
          </p:cNvGraphicFramePr>
          <p:nvPr/>
        </p:nvGraphicFramePr>
        <p:xfrm>
          <a:off x="1023902" y="2786058"/>
          <a:ext cx="949325" cy="449263"/>
        </p:xfrm>
        <a:graphic>
          <a:graphicData uri="http://schemas.openxmlformats.org/presentationml/2006/ole">
            <p:oleObj spid="_x0000_s44038" name="Equation" r:id="rId8" imgW="393480" imgH="203040" progId="Equation.3">
              <p:embed/>
            </p:oleObj>
          </a:graphicData>
        </a:graphic>
      </p:graphicFrame>
      <p:graphicFrame>
        <p:nvGraphicFramePr>
          <p:cNvPr id="44039" name="Object 9"/>
          <p:cNvGraphicFramePr>
            <a:graphicFrameLocks noChangeAspect="1"/>
          </p:cNvGraphicFramePr>
          <p:nvPr/>
        </p:nvGraphicFramePr>
        <p:xfrm>
          <a:off x="3562368" y="3554429"/>
          <a:ext cx="5105400" cy="2232025"/>
        </p:xfrm>
        <a:graphic>
          <a:graphicData uri="http://schemas.openxmlformats.org/presentationml/2006/ole">
            <p:oleObj spid="_x0000_s44039" name="Equation" r:id="rId9" imgW="1866600" imgH="114300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000108"/>
          </a:xfrm>
        </p:spPr>
        <p:txBody>
          <a:bodyPr>
            <a:normAutofit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</a:t>
            </a:r>
            <a:r>
              <a:rPr lang="en-US" sz="1400" b="1" dirty="0" err="1" smtClean="0">
                <a:solidFill>
                  <a:schemeClr val="tx1"/>
                </a:solidFill>
              </a:rPr>
              <a:t>ofDepartment</a:t>
            </a:r>
            <a:r>
              <a:rPr lang="en-US" sz="1400" b="1" dirty="0" smtClean="0">
                <a:solidFill>
                  <a:schemeClr val="tx1"/>
                </a:solidFill>
              </a:rPr>
              <a:t>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2"/>
          <p:cNvSpPr txBox="1">
            <a:spLocks/>
          </p:cNvSpPr>
          <p:nvPr/>
        </p:nvSpPr>
        <p:spPr>
          <a:xfrm>
            <a:off x="595274" y="500042"/>
            <a:ext cx="3748126" cy="7953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10477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SINE SERIES</a:t>
            </a:r>
          </a:p>
        </p:txBody>
      </p:sp>
      <p:sp>
        <p:nvSpPr>
          <p:cNvPr id="9" name="Rectangle 3"/>
          <p:cNvSpPr txBox="1">
            <a:spLocks/>
          </p:cNvSpPr>
          <p:nvPr/>
        </p:nvSpPr>
        <p:spPr>
          <a:xfrm>
            <a:off x="957266" y="1214422"/>
            <a:ext cx="10853774" cy="20812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9688" marR="0" lvl="0" indent="-39688" algn="just" defTabSz="1047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A function        defined in          can be expanded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as   a Fourier series  of  period       containing only sine terms by extending                                 </a:t>
            </a:r>
          </a:p>
          <a:p>
            <a:pPr marL="39688" marR="0" lvl="0" indent="-39688" algn="just" defTabSz="1047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800" dirty="0" smtClean="0">
                <a:latin typeface="Arial" charset="0"/>
                <a:cs typeface="Arial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suitably in       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[As an odd function]</a:t>
            </a:r>
          </a:p>
          <a:p>
            <a:pPr marL="39688" marR="0" lvl="0" indent="-39688" algn="l" defTabSz="1047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graphicFrame>
        <p:nvGraphicFramePr>
          <p:cNvPr id="45058" name="Object 7"/>
          <p:cNvGraphicFramePr>
            <a:graphicFrameLocks noChangeAspect="1"/>
          </p:cNvGraphicFramePr>
          <p:nvPr/>
        </p:nvGraphicFramePr>
        <p:xfrm>
          <a:off x="2809852" y="1257288"/>
          <a:ext cx="762000" cy="457200"/>
        </p:xfrm>
        <a:graphic>
          <a:graphicData uri="http://schemas.openxmlformats.org/presentationml/2006/ole">
            <p:oleObj spid="_x0000_s45058" name="Equation" r:id="rId4" imgW="342720" imgH="203040" progId="Equation.3">
              <p:embed/>
            </p:oleObj>
          </a:graphicData>
        </a:graphic>
      </p:graphicFrame>
      <p:graphicFrame>
        <p:nvGraphicFramePr>
          <p:cNvPr id="45059" name="Object 9"/>
          <p:cNvGraphicFramePr>
            <a:graphicFrameLocks noChangeAspect="1"/>
          </p:cNvGraphicFramePr>
          <p:nvPr/>
        </p:nvGraphicFramePr>
        <p:xfrm>
          <a:off x="5514976" y="1265225"/>
          <a:ext cx="795338" cy="449263"/>
        </p:xfrm>
        <a:graphic>
          <a:graphicData uri="http://schemas.openxmlformats.org/presentationml/2006/ole">
            <p:oleObj spid="_x0000_s45059" name="Equation" r:id="rId5" imgW="330120" imgH="203040" progId="Equation.3">
              <p:embed/>
            </p:oleObj>
          </a:graphicData>
        </a:graphic>
      </p:graphicFrame>
      <p:graphicFrame>
        <p:nvGraphicFramePr>
          <p:cNvPr id="45060" name="Object 11"/>
          <p:cNvGraphicFramePr>
            <a:graphicFrameLocks noChangeAspect="1"/>
          </p:cNvGraphicFramePr>
          <p:nvPr/>
        </p:nvGraphicFramePr>
        <p:xfrm>
          <a:off x="3771888" y="1673216"/>
          <a:ext cx="609600" cy="469900"/>
        </p:xfrm>
        <a:graphic>
          <a:graphicData uri="http://schemas.openxmlformats.org/presentationml/2006/ole">
            <p:oleObj spid="_x0000_s45060" name="Equation" r:id="rId6" imgW="177480" imgH="177480" progId="Equation.3">
              <p:embed/>
            </p:oleObj>
          </a:graphicData>
        </a:graphic>
      </p:graphicFrame>
      <p:graphicFrame>
        <p:nvGraphicFramePr>
          <p:cNvPr id="45061" name="Object 8"/>
          <p:cNvGraphicFramePr>
            <a:graphicFrameLocks noChangeAspect="1"/>
          </p:cNvGraphicFramePr>
          <p:nvPr/>
        </p:nvGraphicFramePr>
        <p:xfrm>
          <a:off x="10610888" y="1714488"/>
          <a:ext cx="914400" cy="457200"/>
        </p:xfrm>
        <a:graphic>
          <a:graphicData uri="http://schemas.openxmlformats.org/presentationml/2006/ole">
            <p:oleObj spid="_x0000_s45061" name="Equation" r:id="rId7" imgW="342720" imgH="203040" progId="Equation.3">
              <p:embed/>
            </p:oleObj>
          </a:graphicData>
        </a:graphic>
      </p:graphicFrame>
      <p:graphicFrame>
        <p:nvGraphicFramePr>
          <p:cNvPr id="45062" name="Object 10"/>
          <p:cNvGraphicFramePr>
            <a:graphicFrameLocks noChangeAspect="1"/>
          </p:cNvGraphicFramePr>
          <p:nvPr/>
        </p:nvGraphicFramePr>
        <p:xfrm>
          <a:off x="2819383" y="2214554"/>
          <a:ext cx="919163" cy="446088"/>
        </p:xfrm>
        <a:graphic>
          <a:graphicData uri="http://schemas.openxmlformats.org/presentationml/2006/ole">
            <p:oleObj spid="_x0000_s45062" name="Equation" r:id="rId8" imgW="431640" imgH="203040" progId="Equation.3">
              <p:embed/>
            </p:oleObj>
          </a:graphicData>
        </a:graphic>
      </p:graphicFrame>
      <p:graphicFrame>
        <p:nvGraphicFramePr>
          <p:cNvPr id="45063" name="Object 6"/>
          <p:cNvGraphicFramePr>
            <a:graphicFrameLocks noChangeAspect="1"/>
          </p:cNvGraphicFramePr>
          <p:nvPr/>
        </p:nvGraphicFramePr>
        <p:xfrm>
          <a:off x="2481282" y="3000372"/>
          <a:ext cx="6400800" cy="2389188"/>
        </p:xfrm>
        <a:graphic>
          <a:graphicData uri="http://schemas.openxmlformats.org/presentationml/2006/ole">
            <p:oleObj spid="_x0000_s45063" name="Equation" r:id="rId9" imgW="1803240" imgH="114300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857232"/>
          </a:xfrm>
        </p:spPr>
        <p:txBody>
          <a:bodyPr>
            <a:normAutofit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</a:t>
            </a:r>
            <a:r>
              <a:rPr lang="en-US" sz="1400" b="1" dirty="0" err="1" smtClean="0">
                <a:solidFill>
                  <a:schemeClr val="tx1"/>
                </a:solidFill>
              </a:rPr>
              <a:t>ofDepartment</a:t>
            </a:r>
            <a:r>
              <a:rPr lang="en-US" sz="1400" b="1" dirty="0" smtClean="0">
                <a:solidFill>
                  <a:schemeClr val="tx1"/>
                </a:solidFill>
              </a:rPr>
              <a:t>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3"/>
          <p:cNvSpPr txBox="1">
            <a:spLocks/>
          </p:cNvSpPr>
          <p:nvPr/>
        </p:nvSpPr>
        <p:spPr>
          <a:xfrm>
            <a:off x="460374" y="857233"/>
            <a:ext cx="10993475" cy="5391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9688" marR="0" lvl="0" indent="-39688" algn="l" defTabSz="1047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Ex3: Obtain the Fourier expansion of (</a:t>
            </a:r>
            <a:r>
              <a:rPr kumimoji="0" lang="en-US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sin </a:t>
            </a:r>
            <a:r>
              <a:rPr lang="en-US" sz="2800" i="1" dirty="0" smtClean="0">
                <a:latin typeface="Times New Roman" pitchFamily="18" charset="0"/>
              </a:rPr>
              <a:t>x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)as a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cosine series in</a:t>
            </a:r>
          </a:p>
          <a:p>
            <a:pPr marL="39688" marR="0" lvl="0" indent="-39688" algn="l" defTabSz="1047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800" dirty="0" smtClean="0"/>
              <a:t>        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Hence find the value of</a:t>
            </a:r>
            <a:endParaRPr kumimoji="0" lang="en-US" sz="28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9688" marR="0" lvl="0" indent="-39688" algn="l" defTabSz="1047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800" b="0" i="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SOLUTION:</a:t>
            </a:r>
          </a:p>
          <a:p>
            <a:pPr marL="39688" marR="0" lvl="0" indent="-39688" algn="l" defTabSz="1047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												Given function represents an even function in</a:t>
            </a:r>
          </a:p>
          <a:p>
            <a:pPr marL="39688" marR="0" lvl="0" indent="-39688" algn="l" defTabSz="1047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9688" marR="0" lvl="0" indent="-39688" algn="l" defTabSz="1047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6083" name="Object 5"/>
          <p:cNvGraphicFramePr>
            <a:graphicFrameLocks noChangeAspect="1"/>
          </p:cNvGraphicFramePr>
          <p:nvPr/>
        </p:nvGraphicFramePr>
        <p:xfrm>
          <a:off x="4738678" y="1285860"/>
          <a:ext cx="4572000" cy="762000"/>
        </p:xfrm>
        <a:graphic>
          <a:graphicData uri="http://schemas.openxmlformats.org/presentationml/2006/ole">
            <p:oleObj spid="_x0000_s46083" name="Equation" r:id="rId4" imgW="1701720" imgH="469800" progId="Equation.3">
              <p:embed/>
            </p:oleObj>
          </a:graphicData>
        </a:graphic>
      </p:graphicFrame>
      <p:graphicFrame>
        <p:nvGraphicFramePr>
          <p:cNvPr id="46084" name="Object 8"/>
          <p:cNvGraphicFramePr>
            <a:graphicFrameLocks noChangeAspect="1"/>
          </p:cNvGraphicFramePr>
          <p:nvPr/>
        </p:nvGraphicFramePr>
        <p:xfrm>
          <a:off x="8682062" y="2428868"/>
          <a:ext cx="914400" cy="431800"/>
        </p:xfrm>
        <a:graphic>
          <a:graphicData uri="http://schemas.openxmlformats.org/presentationml/2006/ole">
            <p:oleObj spid="_x0000_s46084" name="Equation" r:id="rId5" imgW="495000" imgH="203040" progId="Equation.3">
              <p:embed/>
            </p:oleObj>
          </a:graphicData>
        </a:graphic>
      </p:graphicFrame>
      <p:graphicFrame>
        <p:nvGraphicFramePr>
          <p:cNvPr id="46085" name="Object 7"/>
          <p:cNvGraphicFramePr>
            <a:graphicFrameLocks noChangeAspect="1"/>
          </p:cNvGraphicFramePr>
          <p:nvPr/>
        </p:nvGraphicFramePr>
        <p:xfrm>
          <a:off x="2862266" y="2857496"/>
          <a:ext cx="3733800" cy="1295400"/>
        </p:xfrm>
        <a:graphic>
          <a:graphicData uri="http://schemas.openxmlformats.org/presentationml/2006/ole">
            <p:oleObj spid="_x0000_s46085" name="Equation" r:id="rId6" imgW="1841400" imgH="761760" progId="Equation.3">
              <p:embed/>
            </p:oleObj>
          </a:graphicData>
        </a:graphic>
      </p:graphicFrame>
      <p:graphicFrame>
        <p:nvGraphicFramePr>
          <p:cNvPr id="46086" name="Object 3"/>
          <p:cNvGraphicFramePr>
            <a:graphicFrameLocks noChangeAspect="1"/>
          </p:cNvGraphicFramePr>
          <p:nvPr/>
        </p:nvGraphicFramePr>
        <p:xfrm>
          <a:off x="2109788" y="3965575"/>
          <a:ext cx="5640387" cy="2185988"/>
        </p:xfrm>
        <a:graphic>
          <a:graphicData uri="http://schemas.openxmlformats.org/presentationml/2006/ole">
            <p:oleObj spid="_x0000_s46086" name="Equation" r:id="rId7" imgW="2273040" imgH="1396800" progId="Equation.3">
              <p:embed/>
            </p:oleObj>
          </a:graphicData>
        </a:graphic>
      </p:graphicFrame>
      <p:graphicFrame>
        <p:nvGraphicFramePr>
          <p:cNvPr id="46087" name="Object 8"/>
          <p:cNvGraphicFramePr>
            <a:graphicFrameLocks noChangeAspect="1"/>
          </p:cNvGraphicFramePr>
          <p:nvPr/>
        </p:nvGraphicFramePr>
        <p:xfrm>
          <a:off x="9967946" y="925498"/>
          <a:ext cx="914400" cy="431800"/>
        </p:xfrm>
        <a:graphic>
          <a:graphicData uri="http://schemas.openxmlformats.org/presentationml/2006/ole">
            <p:oleObj spid="_x0000_s46087" name="Equation" r:id="rId8" imgW="495000" imgH="20304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785794"/>
          </a:xfrm>
        </p:spPr>
        <p:txBody>
          <a:bodyPr>
            <a:normAutofit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</a:t>
            </a:r>
            <a:r>
              <a:rPr lang="en-US" sz="1400" b="1" dirty="0" err="1" smtClean="0">
                <a:solidFill>
                  <a:schemeClr val="tx1"/>
                </a:solidFill>
              </a:rPr>
              <a:t>ofDepartment</a:t>
            </a:r>
            <a:r>
              <a:rPr lang="en-US" sz="1400" b="1" dirty="0" smtClean="0">
                <a:solidFill>
                  <a:schemeClr val="tx1"/>
                </a:solidFill>
              </a:rPr>
              <a:t>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47106" name="Object 2"/>
          <p:cNvGraphicFramePr>
            <a:graphicFrameLocks noChangeAspect="1"/>
          </p:cNvGraphicFramePr>
          <p:nvPr/>
        </p:nvGraphicFramePr>
        <p:xfrm>
          <a:off x="2062163" y="939805"/>
          <a:ext cx="6248415" cy="2489195"/>
        </p:xfrm>
        <a:graphic>
          <a:graphicData uri="http://schemas.openxmlformats.org/presentationml/2006/ole">
            <p:oleObj spid="_x0000_s47106" name="Equation" r:id="rId4" imgW="2412720" imgH="1320480" progId="Equation.3">
              <p:embed/>
            </p:oleObj>
          </a:graphicData>
        </a:graphic>
      </p:graphicFrame>
      <p:graphicFrame>
        <p:nvGraphicFramePr>
          <p:cNvPr id="47107" name="Object 5"/>
          <p:cNvGraphicFramePr>
            <a:graphicFrameLocks noChangeAspect="1"/>
          </p:cNvGraphicFramePr>
          <p:nvPr/>
        </p:nvGraphicFramePr>
        <p:xfrm>
          <a:off x="2176466" y="3286124"/>
          <a:ext cx="4705352" cy="1000132"/>
        </p:xfrm>
        <a:graphic>
          <a:graphicData uri="http://schemas.openxmlformats.org/presentationml/2006/ole">
            <p:oleObj spid="_x0000_s47107" name="Equation" r:id="rId5" imgW="1536480" imgH="393480" progId="Equation.3">
              <p:embed/>
            </p:oleObj>
          </a:graphicData>
        </a:graphic>
      </p:graphicFrame>
      <p:graphicFrame>
        <p:nvGraphicFramePr>
          <p:cNvPr id="47108" name="Object 3"/>
          <p:cNvGraphicFramePr>
            <a:graphicFrameLocks noChangeAspect="1"/>
          </p:cNvGraphicFramePr>
          <p:nvPr/>
        </p:nvGraphicFramePr>
        <p:xfrm>
          <a:off x="2714652" y="4429132"/>
          <a:ext cx="7453314" cy="1752600"/>
        </p:xfrm>
        <a:graphic>
          <a:graphicData uri="http://schemas.openxmlformats.org/presentationml/2006/ole">
            <p:oleObj spid="_x0000_s47108" name="Equation" r:id="rId6" imgW="2260440" imgH="71100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857232"/>
          </a:xfrm>
        </p:spPr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</a:t>
            </a:r>
            <a:r>
              <a:rPr lang="en-US" sz="1400" b="1" dirty="0" err="1" smtClean="0">
                <a:solidFill>
                  <a:schemeClr val="tx1"/>
                </a:solidFill>
              </a:rPr>
              <a:t>ofDepartment</a:t>
            </a:r>
            <a:r>
              <a:rPr lang="en-US" sz="1400" b="1" dirty="0" smtClean="0">
                <a:solidFill>
                  <a:schemeClr val="tx1"/>
                </a:solidFill>
              </a:rPr>
              <a:t>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48130" name="Object 5"/>
          <p:cNvGraphicFramePr>
            <a:graphicFrameLocks noGrp="1" noChangeAspect="1"/>
          </p:cNvGraphicFramePr>
          <p:nvPr/>
        </p:nvGraphicFramePr>
        <p:xfrm>
          <a:off x="2128862" y="1220793"/>
          <a:ext cx="7824790" cy="2422521"/>
        </p:xfrm>
        <a:graphic>
          <a:graphicData uri="http://schemas.openxmlformats.org/presentationml/2006/ole">
            <p:oleObj spid="_x0000_s48130" name="Equation" r:id="rId4" imgW="2920680" imgH="1143000" progId="Equation.3">
              <p:embed/>
            </p:oleObj>
          </a:graphicData>
        </a:graphic>
      </p:graphicFrame>
      <p:graphicFrame>
        <p:nvGraphicFramePr>
          <p:cNvPr id="48131" name="Object 5"/>
          <p:cNvGraphicFramePr>
            <a:graphicFrameLocks noChangeAspect="1"/>
          </p:cNvGraphicFramePr>
          <p:nvPr/>
        </p:nvGraphicFramePr>
        <p:xfrm>
          <a:off x="2166910" y="3886219"/>
          <a:ext cx="5734056" cy="1328731"/>
        </p:xfrm>
        <a:graphic>
          <a:graphicData uri="http://schemas.openxmlformats.org/presentationml/2006/ole">
            <p:oleObj spid="_x0000_s48131" name="Equation" r:id="rId5" imgW="1587240" imgH="634680" progId="Equation.3">
              <p:embed/>
            </p:oleObj>
          </a:graphicData>
        </a:graphic>
      </p:graphicFrame>
      <p:graphicFrame>
        <p:nvGraphicFramePr>
          <p:cNvPr id="48132" name="Object 2"/>
          <p:cNvGraphicFramePr>
            <a:graphicFrameLocks noChangeAspect="1"/>
          </p:cNvGraphicFramePr>
          <p:nvPr/>
        </p:nvGraphicFramePr>
        <p:xfrm>
          <a:off x="2238348" y="4972072"/>
          <a:ext cx="5719770" cy="1028696"/>
        </p:xfrm>
        <a:graphic>
          <a:graphicData uri="http://schemas.openxmlformats.org/presentationml/2006/ole">
            <p:oleObj spid="_x0000_s48132" name="Equation" r:id="rId6" imgW="2070000" imgH="45720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857232"/>
          </a:xfrm>
        </p:spPr>
        <p:txBody>
          <a:bodyPr>
            <a:normAutofit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</a:t>
            </a:r>
            <a:r>
              <a:rPr lang="en-US" sz="1400" b="1" dirty="0" err="1" smtClean="0">
                <a:solidFill>
                  <a:schemeClr val="tx1"/>
                </a:solidFill>
              </a:rPr>
              <a:t>ofDepartment</a:t>
            </a:r>
            <a:r>
              <a:rPr lang="en-US" sz="1400" b="1" dirty="0" smtClean="0">
                <a:solidFill>
                  <a:schemeClr val="tx1"/>
                </a:solidFill>
              </a:rPr>
              <a:t>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49154" name="Object 2"/>
          <p:cNvGraphicFramePr>
            <a:graphicFrameLocks noChangeAspect="1"/>
          </p:cNvGraphicFramePr>
          <p:nvPr/>
        </p:nvGraphicFramePr>
        <p:xfrm>
          <a:off x="1524000" y="1047744"/>
          <a:ext cx="4648200" cy="1524000"/>
        </p:xfrm>
        <a:graphic>
          <a:graphicData uri="http://schemas.openxmlformats.org/presentationml/2006/ole">
            <p:oleObj spid="_x0000_s49154" name="Equation" r:id="rId4" imgW="2349360" imgH="711000" progId="Equation.3">
              <p:embed/>
            </p:oleObj>
          </a:graphicData>
        </a:graphic>
      </p:graphicFrame>
      <p:graphicFrame>
        <p:nvGraphicFramePr>
          <p:cNvPr id="49155" name="Object 3"/>
          <p:cNvGraphicFramePr>
            <a:graphicFrameLocks noChangeAspect="1"/>
          </p:cNvGraphicFramePr>
          <p:nvPr/>
        </p:nvGraphicFramePr>
        <p:xfrm>
          <a:off x="1828800" y="2106610"/>
          <a:ext cx="4302125" cy="1036638"/>
        </p:xfrm>
        <a:graphic>
          <a:graphicData uri="http://schemas.openxmlformats.org/presentationml/2006/ole">
            <p:oleObj spid="_x0000_s49155" name="Equation" r:id="rId5" imgW="2108160" imgH="507960" progId="Equation.3">
              <p:embed/>
            </p:oleObj>
          </a:graphicData>
        </a:graphic>
      </p:graphicFrame>
      <p:graphicFrame>
        <p:nvGraphicFramePr>
          <p:cNvPr id="49156" name="Object 4"/>
          <p:cNvGraphicFramePr>
            <a:graphicFrameLocks noChangeAspect="1"/>
          </p:cNvGraphicFramePr>
          <p:nvPr/>
        </p:nvGraphicFramePr>
        <p:xfrm>
          <a:off x="1882758" y="3186118"/>
          <a:ext cx="1855788" cy="885824"/>
        </p:xfrm>
        <a:graphic>
          <a:graphicData uri="http://schemas.openxmlformats.org/presentationml/2006/ole">
            <p:oleObj spid="_x0000_s49156" name="Equation" r:id="rId6" imgW="1002960" imgH="431640" progId="Equation.3">
              <p:embed/>
            </p:oleObj>
          </a:graphicData>
        </a:graphic>
      </p:graphicFrame>
      <p:graphicFrame>
        <p:nvGraphicFramePr>
          <p:cNvPr id="49157" name="Object 5"/>
          <p:cNvGraphicFramePr>
            <a:graphicFrameLocks noChangeAspect="1"/>
          </p:cNvGraphicFramePr>
          <p:nvPr/>
        </p:nvGraphicFramePr>
        <p:xfrm>
          <a:off x="1095340" y="4171963"/>
          <a:ext cx="5943600" cy="971549"/>
        </p:xfrm>
        <a:graphic>
          <a:graphicData uri="http://schemas.openxmlformats.org/presentationml/2006/ole">
            <p:oleObj spid="_x0000_s49157" name="Equation" r:id="rId7" imgW="2400120" imgH="44424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IN" sz="7200" b="1" dirty="0" smtClean="0"/>
              <a:t>Topic Discussed</a:t>
            </a:r>
            <a:endParaRPr lang="en-IN" sz="7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sz="6000" b="1" dirty="0" smtClean="0"/>
              <a:t>Even and odd functions</a:t>
            </a:r>
          </a:p>
          <a:p>
            <a:r>
              <a:rPr lang="en-IN" sz="6000" b="1" dirty="0" smtClean="0"/>
              <a:t>Fourier Cosine Series for even functions</a:t>
            </a:r>
          </a:p>
          <a:p>
            <a:r>
              <a:rPr lang="en-IN" sz="6000" b="1" dirty="0" smtClean="0"/>
              <a:t>Fourier Sine Series for odd functions</a:t>
            </a:r>
          </a:p>
          <a:p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</a:t>
            </a:r>
            <a:r>
              <a:rPr lang="en-US" sz="1400" b="1" dirty="0" err="1" smtClean="0">
                <a:solidFill>
                  <a:schemeClr val="tx1"/>
                </a:solidFill>
              </a:rPr>
              <a:t>ofDepartment</a:t>
            </a:r>
            <a:r>
              <a:rPr lang="en-US" sz="1400" b="1" dirty="0" smtClean="0">
                <a:solidFill>
                  <a:schemeClr val="tx1"/>
                </a:solidFill>
              </a:rPr>
              <a:t>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785794"/>
          </a:xfrm>
        </p:spPr>
        <p:txBody>
          <a:bodyPr>
            <a:normAutofit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</a:t>
            </a:r>
            <a:r>
              <a:rPr lang="en-US" sz="1400" b="1" dirty="0" err="1" smtClean="0">
                <a:solidFill>
                  <a:schemeClr val="tx1"/>
                </a:solidFill>
              </a:rPr>
              <a:t>ofDepartment</a:t>
            </a:r>
            <a:r>
              <a:rPr lang="en-US" sz="1400" b="1" dirty="0" smtClean="0">
                <a:solidFill>
                  <a:schemeClr val="tx1"/>
                </a:solidFill>
              </a:rPr>
              <a:t>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380960" y="903276"/>
            <a:ext cx="112872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/>
              <a:t>2) Expand                                      in half range </a:t>
            </a:r>
            <a:r>
              <a:rPr lang="en-US" sz="2800" dirty="0" smtClean="0"/>
              <a:t>(</a:t>
            </a:r>
            <a:r>
              <a:rPr lang="en-US" sz="2800" dirty="0"/>
              <a:t>a) sine Series (b) </a:t>
            </a:r>
            <a:r>
              <a:rPr lang="en-US" sz="2800" dirty="0" smtClean="0"/>
              <a:t>Cosine series</a:t>
            </a:r>
            <a:r>
              <a:rPr lang="en-US" sz="2800" dirty="0"/>
              <a:t>. </a:t>
            </a:r>
          </a:p>
        </p:txBody>
      </p:sp>
      <p:graphicFrame>
        <p:nvGraphicFramePr>
          <p:cNvPr id="50178" name="Object 10"/>
          <p:cNvGraphicFramePr>
            <a:graphicFrameLocks noChangeAspect="1"/>
          </p:cNvGraphicFramePr>
          <p:nvPr/>
        </p:nvGraphicFramePr>
        <p:xfrm>
          <a:off x="1881158" y="928670"/>
          <a:ext cx="3000396" cy="500066"/>
        </p:xfrm>
        <a:graphic>
          <a:graphicData uri="http://schemas.openxmlformats.org/presentationml/2006/ole">
            <p:oleObj spid="_x0000_s50178" name="Equation" r:id="rId4" imgW="1206360" imgH="203040" progId="Equation.3">
              <p:embed/>
            </p:oleObj>
          </a:graphicData>
        </a:graphic>
      </p:graphicFrame>
      <p:sp>
        <p:nvSpPr>
          <p:cNvPr id="9" name="TextBox 2"/>
          <p:cNvSpPr txBox="1">
            <a:spLocks noChangeArrowheads="1"/>
          </p:cNvSpPr>
          <p:nvPr/>
        </p:nvSpPr>
        <p:spPr bwMode="auto">
          <a:xfrm>
            <a:off x="380960" y="1643050"/>
            <a:ext cx="26304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/>
              <a:t>SOLUTION</a:t>
            </a:r>
          </a:p>
        </p:txBody>
      </p:sp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380960" y="2048524"/>
            <a:ext cx="116443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/>
              <a:t>(</a:t>
            </a:r>
            <a:r>
              <a:rPr lang="en-US" sz="2800" dirty="0" smtClean="0"/>
              <a:t>a)Extend </a:t>
            </a:r>
            <a:r>
              <a:rPr lang="en-US" sz="2800" dirty="0"/>
              <a:t>the definition of given function to that of an odd function of period 4</a:t>
            </a:r>
          </a:p>
        </p:txBody>
      </p:sp>
      <p:graphicFrame>
        <p:nvGraphicFramePr>
          <p:cNvPr id="50179" name="Object 2"/>
          <p:cNvGraphicFramePr>
            <a:graphicFrameLocks noChangeAspect="1"/>
          </p:cNvGraphicFramePr>
          <p:nvPr/>
        </p:nvGraphicFramePr>
        <p:xfrm>
          <a:off x="3202002" y="2714620"/>
          <a:ext cx="5037138" cy="1071578"/>
        </p:xfrm>
        <a:graphic>
          <a:graphicData uri="http://schemas.openxmlformats.org/presentationml/2006/ole">
            <p:oleObj spid="_x0000_s50179" name="Equation" r:id="rId5" imgW="1511280" imgH="457200" progId="Equation.3">
              <p:embed/>
            </p:oleObj>
          </a:graphicData>
        </a:graphic>
      </p:graphicFrame>
      <p:sp>
        <p:nvSpPr>
          <p:cNvPr id="12" name="TextBox 1"/>
          <p:cNvSpPr txBox="1">
            <a:spLocks noChangeArrowheads="1"/>
          </p:cNvSpPr>
          <p:nvPr/>
        </p:nvSpPr>
        <p:spPr bwMode="auto">
          <a:xfrm>
            <a:off x="762000" y="3702054"/>
            <a:ext cx="9669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/>
              <a:t>Here </a:t>
            </a:r>
          </a:p>
        </p:txBody>
      </p:sp>
      <p:graphicFrame>
        <p:nvGraphicFramePr>
          <p:cNvPr id="50180" name="Object 2"/>
          <p:cNvGraphicFramePr>
            <a:graphicFrameLocks noChangeAspect="1"/>
          </p:cNvGraphicFramePr>
          <p:nvPr/>
        </p:nvGraphicFramePr>
        <p:xfrm>
          <a:off x="3533788" y="4091006"/>
          <a:ext cx="3919534" cy="1838324"/>
        </p:xfrm>
        <a:graphic>
          <a:graphicData uri="http://schemas.openxmlformats.org/presentationml/2006/ole">
            <p:oleObj spid="_x0000_s50180" name="Equation" r:id="rId6" imgW="1447560" imgH="71100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857232"/>
          </a:xfrm>
        </p:spPr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</a:t>
            </a:r>
            <a:r>
              <a:rPr lang="en-US" sz="1400" b="1" dirty="0" err="1" smtClean="0">
                <a:solidFill>
                  <a:schemeClr val="tx1"/>
                </a:solidFill>
              </a:rPr>
              <a:t>ofDepartment</a:t>
            </a:r>
            <a:r>
              <a:rPr lang="en-US" sz="1400" b="1" dirty="0" smtClean="0">
                <a:solidFill>
                  <a:schemeClr val="tx1"/>
                </a:solidFill>
              </a:rPr>
              <a:t>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51202" name="Object 3"/>
          <p:cNvGraphicFramePr>
            <a:graphicFrameLocks noChangeAspect="1"/>
          </p:cNvGraphicFramePr>
          <p:nvPr/>
        </p:nvGraphicFramePr>
        <p:xfrm>
          <a:off x="1460502" y="647701"/>
          <a:ext cx="8278836" cy="3781431"/>
        </p:xfrm>
        <a:graphic>
          <a:graphicData uri="http://schemas.openxmlformats.org/presentationml/2006/ole">
            <p:oleObj spid="_x0000_s51202" name="Equation" r:id="rId4" imgW="3060360" imgH="1562040" progId="Equation.3">
              <p:embed/>
            </p:oleObj>
          </a:graphicData>
        </a:graphic>
      </p:graphicFrame>
      <p:graphicFrame>
        <p:nvGraphicFramePr>
          <p:cNvPr id="51203" name="Object 2"/>
          <p:cNvGraphicFramePr>
            <a:graphicFrameLocks noChangeAspect="1"/>
          </p:cNvGraphicFramePr>
          <p:nvPr/>
        </p:nvGraphicFramePr>
        <p:xfrm>
          <a:off x="2043122" y="4548206"/>
          <a:ext cx="5410200" cy="1524000"/>
        </p:xfrm>
        <a:graphic>
          <a:graphicData uri="http://schemas.openxmlformats.org/presentationml/2006/ole">
            <p:oleObj spid="_x0000_s51203" name="Equation" r:id="rId5" imgW="1752480" imgH="66024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785794"/>
          </a:xfrm>
        </p:spPr>
        <p:txBody>
          <a:bodyPr>
            <a:normAutofit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</a:t>
            </a:r>
            <a:r>
              <a:rPr lang="en-US" sz="1400" b="1" dirty="0" err="1" smtClean="0">
                <a:solidFill>
                  <a:schemeClr val="tx1"/>
                </a:solidFill>
              </a:rPr>
              <a:t>ofDepartment</a:t>
            </a:r>
            <a:r>
              <a:rPr lang="en-US" sz="1400" b="1" dirty="0" smtClean="0">
                <a:solidFill>
                  <a:schemeClr val="tx1"/>
                </a:solidFill>
              </a:rPr>
              <a:t>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66646" y="1048392"/>
            <a:ext cx="119539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/>
              <a:t>(</a:t>
            </a:r>
            <a:r>
              <a:rPr lang="en-US" sz="2800" dirty="0" smtClean="0"/>
              <a:t>b) Extend </a:t>
            </a:r>
            <a:r>
              <a:rPr lang="en-US" sz="2800" dirty="0"/>
              <a:t>the definition of given function to that of an even function of period 4</a:t>
            </a:r>
          </a:p>
        </p:txBody>
      </p:sp>
      <p:graphicFrame>
        <p:nvGraphicFramePr>
          <p:cNvPr id="52226" name="Object 3"/>
          <p:cNvGraphicFramePr>
            <a:graphicFrameLocks noChangeAspect="1"/>
          </p:cNvGraphicFramePr>
          <p:nvPr/>
        </p:nvGraphicFramePr>
        <p:xfrm>
          <a:off x="3565536" y="1714488"/>
          <a:ext cx="4387852" cy="1038236"/>
        </p:xfrm>
        <a:graphic>
          <a:graphicData uri="http://schemas.openxmlformats.org/presentationml/2006/ole">
            <p:oleObj spid="_x0000_s52226" name="Equation" r:id="rId4" imgW="1485720" imgH="457200" progId="Equation.3">
              <p:embed/>
            </p:oleObj>
          </a:graphicData>
        </a:graphic>
      </p:graphicFrame>
      <p:graphicFrame>
        <p:nvGraphicFramePr>
          <p:cNvPr id="52227" name="Object 2"/>
          <p:cNvGraphicFramePr>
            <a:graphicFrameLocks noChangeAspect="1"/>
          </p:cNvGraphicFramePr>
          <p:nvPr/>
        </p:nvGraphicFramePr>
        <p:xfrm>
          <a:off x="3884628" y="3519502"/>
          <a:ext cx="4497388" cy="1981200"/>
        </p:xfrm>
        <a:graphic>
          <a:graphicData uri="http://schemas.openxmlformats.org/presentationml/2006/ole">
            <p:oleObj spid="_x0000_s52227" name="Equation" r:id="rId5" imgW="1473120" imgH="71100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785794"/>
          </a:xfrm>
        </p:spPr>
        <p:txBody>
          <a:bodyPr>
            <a:normAutofit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</a:t>
            </a:r>
            <a:r>
              <a:rPr lang="en-US" sz="1400" b="1" dirty="0" err="1" smtClean="0">
                <a:solidFill>
                  <a:schemeClr val="tx1"/>
                </a:solidFill>
              </a:rPr>
              <a:t>ofDepartment</a:t>
            </a:r>
            <a:r>
              <a:rPr lang="en-US" sz="1400" b="1" dirty="0" smtClean="0">
                <a:solidFill>
                  <a:schemeClr val="tx1"/>
                </a:solidFill>
              </a:rPr>
              <a:t>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53250" name="Object 3"/>
          <p:cNvGraphicFramePr>
            <a:graphicFrameLocks noChangeAspect="1"/>
          </p:cNvGraphicFramePr>
          <p:nvPr/>
        </p:nvGraphicFramePr>
        <p:xfrm>
          <a:off x="2222531" y="1214422"/>
          <a:ext cx="8302625" cy="4002088"/>
        </p:xfrm>
        <a:graphic>
          <a:graphicData uri="http://schemas.openxmlformats.org/presentationml/2006/ole">
            <p:oleObj spid="_x0000_s53250" name="Equation" r:id="rId4" imgW="2806560" imgH="153648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dirty="0" smtClean="0"/>
              <a:t>Topics Discussed in Next Lecture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4800" b="1" dirty="0" smtClean="0"/>
              <a:t>Laplace Transforms </a:t>
            </a:r>
          </a:p>
          <a:p>
            <a:r>
              <a:rPr lang="en-IN" sz="4800" b="1" dirty="0" smtClean="0"/>
              <a:t>Properties and their examples </a:t>
            </a:r>
          </a:p>
          <a:p>
            <a:r>
              <a:rPr lang="en-IN" sz="4800" b="1" dirty="0" smtClean="0"/>
              <a:t>Inverse </a:t>
            </a:r>
            <a:r>
              <a:rPr lang="en-IN" sz="4800" b="1" smtClean="0"/>
              <a:t>Laplace Transforms</a:t>
            </a:r>
            <a:endParaRPr lang="en-IN" sz="4800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</a:t>
            </a:r>
            <a:r>
              <a:rPr lang="en-US" sz="1400" b="1" dirty="0" err="1" smtClean="0">
                <a:solidFill>
                  <a:schemeClr val="tx1"/>
                </a:solidFill>
              </a:rPr>
              <a:t>ofDepartment</a:t>
            </a:r>
            <a:r>
              <a:rPr lang="en-US" sz="1400" b="1" dirty="0" smtClean="0">
                <a:solidFill>
                  <a:schemeClr val="tx1"/>
                </a:solidFill>
              </a:rPr>
              <a:t>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6997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85860"/>
            <a:ext cx="10972800" cy="4929221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ODD FUNCTIONS </a:t>
            </a:r>
          </a:p>
          <a:p>
            <a:pPr>
              <a:buNone/>
            </a:pPr>
            <a:r>
              <a:rPr lang="en-US" b="1" spc="6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A function f(x) is called odd if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600" dirty="0" smtClean="0">
                <a:latin typeface="Arial" pitchFamily="34" charset="0"/>
                <a:cs typeface="Arial" pitchFamily="34" charset="0"/>
              </a:rPr>
              <a:t>					f(-x)=-f(x)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600" dirty="0" smtClean="0">
                <a:latin typeface="Arial" pitchFamily="34" charset="0"/>
                <a:cs typeface="Arial" pitchFamily="34" charset="0"/>
              </a:rPr>
              <a:t>	For Example: x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, sin x, tan x,x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+2x+3</a:t>
            </a:r>
          </a:p>
          <a:p>
            <a:pPr algn="just">
              <a:spcBef>
                <a:spcPts val="0"/>
              </a:spcBef>
              <a:buNone/>
              <a:defRPr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EVEN FUNCTIONS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600" dirty="0" smtClean="0">
                <a:latin typeface="Arial" pitchFamily="34" charset="0"/>
                <a:cs typeface="Arial" pitchFamily="34" charset="0"/>
              </a:rPr>
              <a:t>	A function f(x) is called even if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600" dirty="0" smtClean="0">
                <a:latin typeface="Arial" pitchFamily="34" charset="0"/>
                <a:cs typeface="Arial" pitchFamily="34" charset="0"/>
              </a:rPr>
              <a:t>					f(-x)=f(x)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600" dirty="0" smtClean="0">
                <a:latin typeface="Arial" pitchFamily="34" charset="0"/>
                <a:cs typeface="Arial" pitchFamily="34" charset="0"/>
              </a:rPr>
              <a:t>	For Example: x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, cos x,e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+e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-x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,2x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+x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+2</a:t>
            </a:r>
          </a:p>
          <a:p>
            <a:pPr>
              <a:buNone/>
            </a:pPr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</a:t>
            </a:r>
            <a:r>
              <a:rPr lang="en-US" sz="1400" b="1" dirty="0" err="1" smtClean="0">
                <a:solidFill>
                  <a:schemeClr val="tx1"/>
                </a:solidFill>
              </a:rPr>
              <a:t>ofDepartment</a:t>
            </a:r>
            <a:r>
              <a:rPr lang="en-US" sz="1400" b="1" dirty="0" smtClean="0">
                <a:solidFill>
                  <a:schemeClr val="tx1"/>
                </a:solidFill>
              </a:rPr>
              <a:t>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2852"/>
            <a:ext cx="10972800" cy="714380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57233"/>
            <a:ext cx="10972800" cy="5268934"/>
          </a:xfrm>
        </p:spPr>
        <p:txBody>
          <a:bodyPr>
            <a:normAutofit/>
          </a:bodyPr>
          <a:lstStyle/>
          <a:p>
            <a:r>
              <a:rPr lang="en-US" b="1" dirty="0" smtClean="0">
                <a:cs typeface="Arial" charset="0"/>
              </a:rPr>
              <a:t>EXPANSIONS OF EVEN AND ODD PERIODIC FUNCTIONS</a:t>
            </a:r>
          </a:p>
          <a:p>
            <a:pPr>
              <a:buNone/>
            </a:pPr>
            <a:r>
              <a:rPr lang="en-US" dirty="0" smtClean="0">
                <a:cs typeface="Arial" charset="0"/>
              </a:rPr>
              <a:t>	If </a:t>
            </a:r>
            <a:r>
              <a:rPr lang="en-US" i="1" dirty="0" smtClean="0">
                <a:cs typeface="Arial" charset="0"/>
              </a:rPr>
              <a:t>        </a:t>
            </a:r>
            <a:r>
              <a:rPr lang="en-US" dirty="0" smtClean="0">
                <a:cs typeface="Arial" charset="0"/>
              </a:rPr>
              <a:t>is a periodic function defined in the interval </a:t>
            </a:r>
            <a:r>
              <a:rPr lang="en-US" i="1" dirty="0" smtClean="0">
                <a:cs typeface="Arial" charset="0"/>
              </a:rPr>
              <a:t>        , </a:t>
            </a:r>
            <a:r>
              <a:rPr lang="en-US" dirty="0" smtClean="0">
                <a:cs typeface="Arial" charset="0"/>
              </a:rPr>
              <a:t>it can be represented by the Fourier series</a:t>
            </a:r>
          </a:p>
          <a:p>
            <a:r>
              <a:rPr lang="en-US" dirty="0" smtClean="0">
                <a:cs typeface="Arial" charset="0"/>
              </a:rPr>
              <a:t>Case1. If </a:t>
            </a:r>
            <a:r>
              <a:rPr lang="en-US" i="1" dirty="0" smtClean="0">
                <a:cs typeface="Arial" charset="0"/>
              </a:rPr>
              <a:t>       </a:t>
            </a:r>
            <a:r>
              <a:rPr lang="en-US" dirty="0" smtClean="0">
                <a:cs typeface="Arial" charset="0"/>
              </a:rPr>
              <a:t> is an even function</a:t>
            </a:r>
          </a:p>
          <a:p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</a:t>
            </a:r>
            <a:r>
              <a:rPr lang="en-US" sz="1400" b="1" dirty="0" err="1" smtClean="0">
                <a:solidFill>
                  <a:schemeClr val="tx1"/>
                </a:solidFill>
              </a:rPr>
              <a:t>ofDepartment</a:t>
            </a:r>
            <a:r>
              <a:rPr lang="en-US" sz="1400" b="1" dirty="0" smtClean="0">
                <a:solidFill>
                  <a:schemeClr val="tx1"/>
                </a:solidFill>
              </a:rPr>
              <a:t>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/>
        </p:nvGraphicFramePr>
        <p:xfrm>
          <a:off x="1238216" y="1500174"/>
          <a:ext cx="914400" cy="457200"/>
        </p:xfrm>
        <a:graphic>
          <a:graphicData uri="http://schemas.openxmlformats.org/presentationml/2006/ole">
            <p:oleObj spid="_x0000_s13314" name="Equation" r:id="rId4" imgW="342720" imgH="203040" progId="Equation.3">
              <p:embed/>
            </p:oleObj>
          </a:graphicData>
        </a:graphic>
      </p:graphicFrame>
      <p:graphicFrame>
        <p:nvGraphicFramePr>
          <p:cNvPr id="13315" name="Object 5"/>
          <p:cNvGraphicFramePr>
            <a:graphicFrameLocks noChangeAspect="1"/>
          </p:cNvGraphicFramePr>
          <p:nvPr/>
        </p:nvGraphicFramePr>
        <p:xfrm>
          <a:off x="9329766" y="1500174"/>
          <a:ext cx="838200" cy="431800"/>
        </p:xfrm>
        <a:graphic>
          <a:graphicData uri="http://schemas.openxmlformats.org/presentationml/2006/ole">
            <p:oleObj spid="_x0000_s13315" name="Equation" r:id="rId5" imgW="393480" imgH="203040" progId="Equation.3">
              <p:embed/>
            </p:oleObj>
          </a:graphicData>
        </a:graphic>
      </p:graphicFrame>
      <p:graphicFrame>
        <p:nvGraphicFramePr>
          <p:cNvPr id="13316" name="Object 6"/>
          <p:cNvGraphicFramePr>
            <a:graphicFrameLocks noChangeAspect="1"/>
          </p:cNvGraphicFramePr>
          <p:nvPr/>
        </p:nvGraphicFramePr>
        <p:xfrm>
          <a:off x="2381224" y="2571744"/>
          <a:ext cx="914400" cy="457200"/>
        </p:xfrm>
        <a:graphic>
          <a:graphicData uri="http://schemas.openxmlformats.org/presentationml/2006/ole">
            <p:oleObj spid="_x0000_s13316" name="Equation" r:id="rId6" imgW="342720" imgH="203040" progId="Equation.3">
              <p:embed/>
            </p:oleObj>
          </a:graphicData>
        </a:graphic>
      </p:graphicFrame>
      <p:graphicFrame>
        <p:nvGraphicFramePr>
          <p:cNvPr id="13317" name="Object 3"/>
          <p:cNvGraphicFramePr>
            <a:graphicFrameLocks noChangeAspect="1"/>
          </p:cNvGraphicFramePr>
          <p:nvPr/>
        </p:nvGraphicFramePr>
        <p:xfrm>
          <a:off x="4310050" y="3286124"/>
          <a:ext cx="4038600" cy="2667000"/>
        </p:xfrm>
        <a:graphic>
          <a:graphicData uri="http://schemas.openxmlformats.org/presentationml/2006/ole">
            <p:oleObj spid="_x0000_s13317" name="Equation" r:id="rId7" imgW="977760" imgH="119376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</a:t>
            </a:r>
            <a:r>
              <a:rPr lang="en-US" sz="1400" b="1" dirty="0" err="1" smtClean="0">
                <a:solidFill>
                  <a:schemeClr val="tx1"/>
                </a:solidFill>
              </a:rPr>
              <a:t>ofDepartment</a:t>
            </a:r>
            <a:r>
              <a:rPr lang="en-US" sz="1400" b="1" dirty="0" smtClean="0">
                <a:solidFill>
                  <a:schemeClr val="tx1"/>
                </a:solidFill>
              </a:rPr>
              <a:t>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2024034" y="1071546"/>
          <a:ext cx="8929750" cy="3724276"/>
        </p:xfrm>
        <a:graphic>
          <a:graphicData uri="http://schemas.openxmlformats.org/presentationml/2006/ole">
            <p:oleObj spid="_x0000_s14338" name="Equation" r:id="rId4" imgW="3898800" imgH="162540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52464" y="4573606"/>
            <a:ext cx="1064426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spc="300" dirty="0">
                <a:latin typeface="Arial" pitchFamily="34" charset="0"/>
                <a:cs typeface="Arial" pitchFamily="34" charset="0"/>
              </a:rPr>
              <a:t>If a periodic function      is even </a:t>
            </a:r>
            <a:r>
              <a:rPr lang="en-US" sz="3200" spc="300" dirty="0" smtClean="0">
                <a:latin typeface="Arial" pitchFamily="34" charset="0"/>
                <a:cs typeface="Arial" pitchFamily="34" charset="0"/>
              </a:rPr>
              <a:t>in,     </a:t>
            </a:r>
            <a:r>
              <a:rPr lang="en-US" sz="3200" spc="300" dirty="0">
                <a:latin typeface="Arial" pitchFamily="34" charset="0"/>
                <a:cs typeface="Arial" pitchFamily="34" charset="0"/>
              </a:rPr>
              <a:t>its Fourier series expansion contains only cosine terms </a:t>
            </a:r>
          </a:p>
        </p:txBody>
      </p:sp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6024562" y="4610112"/>
          <a:ext cx="914400" cy="533400"/>
        </p:xfrm>
        <a:graphic>
          <a:graphicData uri="http://schemas.openxmlformats.org/presentationml/2006/ole">
            <p:oleObj spid="_x0000_s14339" name="Equation" r:id="rId5" imgW="342720" imgH="203040" progId="Equation.3">
              <p:embed/>
            </p:oleObj>
          </a:graphicData>
        </a:graphic>
      </p:graphicFrame>
      <p:graphicFrame>
        <p:nvGraphicFramePr>
          <p:cNvPr id="14340" name="Object 5"/>
          <p:cNvGraphicFramePr>
            <a:graphicFrameLocks noChangeAspect="1"/>
          </p:cNvGraphicFramePr>
          <p:nvPr/>
        </p:nvGraphicFramePr>
        <p:xfrm>
          <a:off x="9658384" y="4610112"/>
          <a:ext cx="1295400" cy="533400"/>
        </p:xfrm>
        <a:graphic>
          <a:graphicData uri="http://schemas.openxmlformats.org/presentationml/2006/ole">
            <p:oleObj spid="_x0000_s14340" name="Equation" r:id="rId6" imgW="393480" imgH="20304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928670"/>
          </a:xfrm>
        </p:spPr>
        <p:txBody>
          <a:bodyPr>
            <a:normAutofit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</a:t>
            </a:r>
            <a:r>
              <a:rPr lang="en-US" sz="1400" b="1" dirty="0" err="1" smtClean="0">
                <a:solidFill>
                  <a:schemeClr val="tx1"/>
                </a:solidFill>
              </a:rPr>
              <a:t>ofDepartment</a:t>
            </a:r>
            <a:r>
              <a:rPr lang="en-US" sz="1400" b="1" dirty="0" smtClean="0">
                <a:solidFill>
                  <a:schemeClr val="tx1"/>
                </a:solidFill>
              </a:rPr>
              <a:t>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35842" name="Object 3"/>
          <p:cNvGraphicFramePr>
            <a:graphicFrameLocks noChangeAspect="1"/>
          </p:cNvGraphicFramePr>
          <p:nvPr/>
        </p:nvGraphicFramePr>
        <p:xfrm>
          <a:off x="2000272" y="857232"/>
          <a:ext cx="7239000" cy="4191000"/>
        </p:xfrm>
        <a:graphic>
          <a:graphicData uri="http://schemas.openxmlformats.org/presentationml/2006/ole">
            <p:oleObj spid="_x0000_s35842" name="Equation" r:id="rId4" imgW="1676160" imgH="1625400" progId="Equation.3">
              <p:embed/>
            </p:oleObj>
          </a:graphicData>
        </a:graphic>
      </p:graphicFrame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838200" y="4419600"/>
            <a:ext cx="7543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cs typeface="Arial" charset="0"/>
              </a:rPr>
              <a:t>Case 2. When         is an odd function</a:t>
            </a:r>
          </a:p>
        </p:txBody>
      </p:sp>
      <p:graphicFrame>
        <p:nvGraphicFramePr>
          <p:cNvPr id="35843" name="Object 5"/>
          <p:cNvGraphicFramePr>
            <a:graphicFrameLocks noChangeAspect="1"/>
          </p:cNvGraphicFramePr>
          <p:nvPr/>
        </p:nvGraphicFramePr>
        <p:xfrm>
          <a:off x="3109898" y="4543436"/>
          <a:ext cx="914400" cy="457200"/>
        </p:xfrm>
        <a:graphic>
          <a:graphicData uri="http://schemas.openxmlformats.org/presentationml/2006/ole">
            <p:oleObj spid="_x0000_s35843" name="Equation" r:id="rId5" imgW="342720" imgH="203040" progId="Equation.3">
              <p:embed/>
            </p:oleObj>
          </a:graphicData>
        </a:graphic>
      </p:graphicFrame>
      <p:graphicFrame>
        <p:nvGraphicFramePr>
          <p:cNvPr id="35844" name="Object 4"/>
          <p:cNvGraphicFramePr>
            <a:graphicFrameLocks noChangeAspect="1"/>
          </p:cNvGraphicFramePr>
          <p:nvPr/>
        </p:nvGraphicFramePr>
        <p:xfrm>
          <a:off x="2843226" y="5000636"/>
          <a:ext cx="5181600" cy="1371600"/>
        </p:xfrm>
        <a:graphic>
          <a:graphicData uri="http://schemas.openxmlformats.org/presentationml/2006/ole">
            <p:oleObj spid="_x0000_s35844" name="Equation" r:id="rId6" imgW="1180800" imgH="48240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928670"/>
          </a:xfrm>
        </p:spPr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</a:t>
            </a:r>
            <a:r>
              <a:rPr lang="en-US" sz="1400" b="1" dirty="0" err="1" smtClean="0">
                <a:solidFill>
                  <a:schemeClr val="tx1"/>
                </a:solidFill>
              </a:rPr>
              <a:t>ofDepartment</a:t>
            </a:r>
            <a:r>
              <a:rPr lang="en-US" sz="1400" b="1" dirty="0" smtClean="0">
                <a:solidFill>
                  <a:schemeClr val="tx1"/>
                </a:solidFill>
              </a:rPr>
              <a:t>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2371756" y="923932"/>
          <a:ext cx="8153400" cy="2790820"/>
        </p:xfrm>
        <a:graphic>
          <a:graphicData uri="http://schemas.openxmlformats.org/presentationml/2006/ole">
            <p:oleObj spid="_x0000_s36866" name="Equation" r:id="rId4" imgW="3136680" imgH="119376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90590" y="3286124"/>
            <a:ext cx="977744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spc="300" dirty="0">
                <a:latin typeface="Arial" pitchFamily="34" charset="0"/>
                <a:cs typeface="Arial" pitchFamily="34" charset="0"/>
              </a:rPr>
              <a:t>If a periodic function       is odd </a:t>
            </a:r>
            <a:r>
              <a:rPr lang="en-US" sz="3200" spc="300" dirty="0" smtClean="0">
                <a:latin typeface="Arial" pitchFamily="34" charset="0"/>
                <a:cs typeface="Arial" pitchFamily="34" charset="0"/>
              </a:rPr>
              <a:t>in        ,its </a:t>
            </a:r>
            <a:r>
              <a:rPr lang="en-US" sz="3200" spc="300" dirty="0">
                <a:latin typeface="Arial" pitchFamily="34" charset="0"/>
                <a:cs typeface="Arial" pitchFamily="34" charset="0"/>
              </a:rPr>
              <a:t>Fourier expansion contains only sine terms</a:t>
            </a:r>
          </a:p>
        </p:txBody>
      </p:sp>
      <p:graphicFrame>
        <p:nvGraphicFramePr>
          <p:cNvPr id="36867" name="Object 6"/>
          <p:cNvGraphicFramePr>
            <a:graphicFrameLocks noChangeAspect="1"/>
          </p:cNvGraphicFramePr>
          <p:nvPr/>
        </p:nvGraphicFramePr>
        <p:xfrm>
          <a:off x="5538790" y="3357562"/>
          <a:ext cx="914400" cy="457200"/>
        </p:xfrm>
        <a:graphic>
          <a:graphicData uri="http://schemas.openxmlformats.org/presentationml/2006/ole">
            <p:oleObj spid="_x0000_s36867" name="Equation" r:id="rId5" imgW="342720" imgH="203040" progId="Equation.3">
              <p:embed/>
            </p:oleObj>
          </a:graphicData>
        </a:graphic>
      </p:graphicFrame>
      <p:graphicFrame>
        <p:nvGraphicFramePr>
          <p:cNvPr id="36868" name="Object 5"/>
          <p:cNvGraphicFramePr>
            <a:graphicFrameLocks noChangeAspect="1"/>
          </p:cNvGraphicFramePr>
          <p:nvPr/>
        </p:nvGraphicFramePr>
        <p:xfrm>
          <a:off x="8453462" y="3324228"/>
          <a:ext cx="1143000" cy="533400"/>
        </p:xfrm>
        <a:graphic>
          <a:graphicData uri="http://schemas.openxmlformats.org/presentationml/2006/ole">
            <p:oleObj spid="_x0000_s36868" name="Equation" r:id="rId6" imgW="393480" imgH="203040" progId="Equation.3">
              <p:embed/>
            </p:oleObj>
          </a:graphicData>
        </a:graphic>
      </p:graphicFrame>
      <p:graphicFrame>
        <p:nvGraphicFramePr>
          <p:cNvPr id="36869" name="Object 4"/>
          <p:cNvGraphicFramePr>
            <a:graphicFrameLocks noChangeAspect="1"/>
          </p:cNvGraphicFramePr>
          <p:nvPr/>
        </p:nvGraphicFramePr>
        <p:xfrm>
          <a:off x="1666844" y="4372004"/>
          <a:ext cx="6524620" cy="1914516"/>
        </p:xfrm>
        <a:graphic>
          <a:graphicData uri="http://schemas.openxmlformats.org/presentationml/2006/ole">
            <p:oleObj spid="_x0000_s36869" name="Equation" r:id="rId7" imgW="1600200" imgH="91440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714356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</a:t>
            </a:r>
            <a:r>
              <a:rPr lang="en-US" sz="1400" b="1" dirty="0" err="1" smtClean="0">
                <a:solidFill>
                  <a:schemeClr val="tx1"/>
                </a:solidFill>
              </a:rPr>
              <a:t>ofDepartment</a:t>
            </a:r>
            <a:r>
              <a:rPr lang="en-US" sz="1400" b="1" dirty="0" smtClean="0">
                <a:solidFill>
                  <a:schemeClr val="tx1"/>
                </a:solidFill>
              </a:rPr>
              <a:t>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533400" y="857232"/>
            <a:ext cx="1092045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81188" indent="-1881188"/>
            <a:r>
              <a:rPr lang="en-US" sz="3200" dirty="0" smtClean="0">
                <a:cs typeface="Arial" charset="0"/>
              </a:rPr>
              <a:t>Example1 : For </a:t>
            </a:r>
            <a:r>
              <a:rPr lang="en-US" sz="3200" dirty="0">
                <a:cs typeface="Arial" charset="0"/>
              </a:rPr>
              <a:t>a function  defined by </a:t>
            </a:r>
            <a:r>
              <a:rPr lang="en-US" sz="3200" dirty="0" smtClean="0">
                <a:cs typeface="Arial" charset="0"/>
              </a:rPr>
              <a:t>                                obtain </a:t>
            </a:r>
            <a:r>
              <a:rPr lang="en-US" sz="3200" dirty="0">
                <a:cs typeface="Arial" charset="0"/>
              </a:rPr>
              <a:t>a Fourier series. Deduce that</a:t>
            </a:r>
          </a:p>
        </p:txBody>
      </p:sp>
      <p:graphicFrame>
        <p:nvGraphicFramePr>
          <p:cNvPr id="37890" name="Object 3"/>
          <p:cNvGraphicFramePr>
            <a:graphicFrameLocks noChangeAspect="1"/>
          </p:cNvGraphicFramePr>
          <p:nvPr/>
        </p:nvGraphicFramePr>
        <p:xfrm>
          <a:off x="6810380" y="857232"/>
          <a:ext cx="2971800" cy="620713"/>
        </p:xfrm>
        <a:graphic>
          <a:graphicData uri="http://schemas.openxmlformats.org/presentationml/2006/ole">
            <p:oleObj spid="_x0000_s37890" name="Equation" r:id="rId4" imgW="1346040" imgH="253800" progId="Equation.3">
              <p:embed/>
            </p:oleObj>
          </a:graphicData>
        </a:graphic>
      </p:graphicFrame>
      <p:graphicFrame>
        <p:nvGraphicFramePr>
          <p:cNvPr id="37891" name="Object 4"/>
          <p:cNvGraphicFramePr>
            <a:graphicFrameLocks noChangeAspect="1"/>
          </p:cNvGraphicFramePr>
          <p:nvPr/>
        </p:nvGraphicFramePr>
        <p:xfrm>
          <a:off x="3414730" y="1785926"/>
          <a:ext cx="5181600" cy="1300163"/>
        </p:xfrm>
        <a:graphic>
          <a:graphicData uri="http://schemas.openxmlformats.org/presentationml/2006/ole">
            <p:oleObj spid="_x0000_s37891" name="Equation" r:id="rId5" imgW="1396800" imgH="634680" progId="Equation.3">
              <p:embed/>
            </p:oleObj>
          </a:graphicData>
        </a:graphic>
      </p:graphicFrame>
      <p:sp>
        <p:nvSpPr>
          <p:cNvPr id="11" name="TextBox 6"/>
          <p:cNvSpPr txBox="1">
            <a:spLocks noChangeArrowheads="1"/>
          </p:cNvSpPr>
          <p:nvPr/>
        </p:nvSpPr>
        <p:spPr bwMode="auto">
          <a:xfrm>
            <a:off x="595274" y="2701924"/>
            <a:ext cx="5105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cs typeface="Arial" charset="0"/>
              </a:rPr>
              <a:t>Solution:</a:t>
            </a:r>
            <a:endParaRPr lang="en-US" sz="3200" dirty="0">
              <a:cs typeface="Arial" charset="0"/>
            </a:endParaRPr>
          </a:p>
        </p:txBody>
      </p:sp>
      <p:graphicFrame>
        <p:nvGraphicFramePr>
          <p:cNvPr id="37892" name="Object 5"/>
          <p:cNvGraphicFramePr>
            <a:graphicFrameLocks noChangeAspect="1"/>
          </p:cNvGraphicFramePr>
          <p:nvPr/>
        </p:nvGraphicFramePr>
        <p:xfrm>
          <a:off x="2362192" y="2714620"/>
          <a:ext cx="2590800" cy="609600"/>
        </p:xfrm>
        <a:graphic>
          <a:graphicData uri="http://schemas.openxmlformats.org/presentationml/2006/ole">
            <p:oleObj spid="_x0000_s37892" name="Equation" r:id="rId6" imgW="609480" imgH="253800" progId="Equation.3">
              <p:embed/>
            </p:oleObj>
          </a:graphicData>
        </a:graphic>
      </p:graphicFrame>
      <p:sp>
        <p:nvSpPr>
          <p:cNvPr id="13" name="TextBox 10"/>
          <p:cNvSpPr txBox="1">
            <a:spLocks noChangeArrowheads="1"/>
          </p:cNvSpPr>
          <p:nvPr/>
        </p:nvSpPr>
        <p:spPr bwMode="auto">
          <a:xfrm>
            <a:off x="4924452" y="2714620"/>
            <a:ext cx="5029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cs typeface="Arial" charset="0"/>
              </a:rPr>
              <a:t>is an even function</a:t>
            </a:r>
          </a:p>
        </p:txBody>
      </p:sp>
      <p:graphicFrame>
        <p:nvGraphicFramePr>
          <p:cNvPr id="37893" name="Object 7"/>
          <p:cNvGraphicFramePr>
            <a:graphicFrameLocks noChangeAspect="1"/>
          </p:cNvGraphicFramePr>
          <p:nvPr/>
        </p:nvGraphicFramePr>
        <p:xfrm>
          <a:off x="2928958" y="3916377"/>
          <a:ext cx="6096000" cy="1584325"/>
        </p:xfrm>
        <a:graphic>
          <a:graphicData uri="http://schemas.openxmlformats.org/presentationml/2006/ole">
            <p:oleObj spid="_x0000_s37893" name="Equation" r:id="rId7" imgW="1612800" imgH="66024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857232"/>
          </a:xfrm>
        </p:spPr>
        <p:txBody>
          <a:bodyPr>
            <a:normAutofit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</a:t>
            </a:r>
            <a:r>
              <a:rPr lang="en-US" sz="1400" b="1" dirty="0" err="1" smtClean="0">
                <a:solidFill>
                  <a:schemeClr val="tx1"/>
                </a:solidFill>
              </a:rPr>
              <a:t>ofDepartment</a:t>
            </a:r>
            <a:r>
              <a:rPr lang="en-US" sz="1400" b="1" dirty="0" smtClean="0">
                <a:solidFill>
                  <a:schemeClr val="tx1"/>
                </a:solidFill>
              </a:rPr>
              <a:t> of Electronics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838200" y="642918"/>
          <a:ext cx="8472510" cy="6215082"/>
        </p:xfrm>
        <a:graphic>
          <a:graphicData uri="http://schemas.openxmlformats.org/presentationml/2006/ole">
            <p:oleObj spid="_x0000_s38914" name="Equation" r:id="rId4" imgW="2197080" imgH="264132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604</TotalTime>
  <Words>530</Words>
  <Application>Microsoft Office PowerPoint</Application>
  <PresentationFormat>Custom</PresentationFormat>
  <Paragraphs>121</Paragraphs>
  <Slides>24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Office Theme</vt:lpstr>
      <vt:lpstr>Equation</vt:lpstr>
      <vt:lpstr>   Engineering Mathematics-III (BTEC-2301)   </vt:lpstr>
      <vt:lpstr>Topic Discussed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Topics Discussed in Next Lecture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FINANCIAL MANAGEMENT</dc:title>
  <dc:creator>DELL</dc:creator>
  <cp:lastModifiedBy>Admin</cp:lastModifiedBy>
  <cp:revision>124</cp:revision>
  <dcterms:created xsi:type="dcterms:W3CDTF">2020-11-12T04:35:12Z</dcterms:created>
  <dcterms:modified xsi:type="dcterms:W3CDTF">2023-07-26T09:32:51Z</dcterms:modified>
</cp:coreProperties>
</file>