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82" r:id="rId3"/>
    <p:sldId id="344" r:id="rId4"/>
    <p:sldId id="346" r:id="rId5"/>
    <p:sldId id="390" r:id="rId6"/>
    <p:sldId id="391" r:id="rId7"/>
    <p:sldId id="392" r:id="rId8"/>
    <p:sldId id="347" r:id="rId9"/>
    <p:sldId id="348" r:id="rId10"/>
    <p:sldId id="349" r:id="rId11"/>
    <p:sldId id="395" r:id="rId12"/>
    <p:sldId id="396" r:id="rId13"/>
    <p:sldId id="350" r:id="rId14"/>
    <p:sldId id="393" r:id="rId15"/>
    <p:sldId id="394" r:id="rId16"/>
    <p:sldId id="351" r:id="rId17"/>
    <p:sldId id="34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541"/>
    <p:restoredTop sz="94729"/>
  </p:normalViewPr>
  <p:slideViewPr>
    <p:cSldViewPr>
      <p:cViewPr>
        <p:scale>
          <a:sx n="72" d="100"/>
          <a:sy n="72" d="100"/>
        </p:scale>
        <p:origin x="-468" y="78"/>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24/07/2023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24/07/2023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24/07/2023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3.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2.png"/><Relationship Id="rId7" Type="http://schemas.openxmlformats.org/officeDocument/2006/relationships/image" Target="../media/image20.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5300" b="1" dirty="0">
                <a:solidFill>
                  <a:srgbClr val="7030A0"/>
                </a:solidFill>
                <a:latin typeface="American Typewriter" panose="02090604020004020304" pitchFamily="18" charset="77"/>
              </a:rPr>
              <a:t>Mathematics-III (BTCS-2302)</a:t>
            </a:r>
            <a:r>
              <a:rPr lang="en-IN" b="1" dirty="0"/>
              <a:t/>
            </a:r>
            <a:br>
              <a:rPr lang="en-IN" b="1" dirty="0"/>
            </a:br>
            <a:r>
              <a:rPr lang="en-US" dirty="0"/>
              <a:t/>
            </a:r>
            <a:br>
              <a:rPr lang="en-US" dirty="0"/>
            </a:br>
            <a:r>
              <a:rPr lang="en-US" dirty="0"/>
              <a:t/>
            </a:r>
            <a:br>
              <a:rPr lang="en-US" dirty="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a16="http://schemas.microsoft.com/office/drawing/2014/main" xmlns=""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xmlns=""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10" name="Title 3"/>
          <p:cNvSpPr txBox="1">
            <a:spLocks/>
          </p:cNvSpPr>
          <p:nvPr/>
        </p:nvSpPr>
        <p:spPr>
          <a:xfrm>
            <a:off x="7289800" y="4572000"/>
            <a:ext cx="4626154" cy="1524000"/>
          </a:xfrm>
          <a:prstGeom prst="rect">
            <a:avLst/>
          </a:prstGeom>
        </p:spPr>
        <p:txBody>
          <a:bodyPr vert="horz" lIns="91440" tIns="45720" rIns="91440" bIns="45720" rtlCol="0" anchor="ctr">
            <a:normAutofit fontScale="4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7100" dirty="0"/>
              <a:t>Prepared by: Sachin Syan</a:t>
            </a:r>
            <a:r>
              <a:rPr lang="en-US" sz="7100" dirty="0"/>
              <a:t/>
            </a:r>
            <a:br>
              <a:rPr lang="en-US" sz="7100" dirty="0"/>
            </a:br>
            <a:r>
              <a:rPr lang="en-US" dirty="0"/>
              <a:t/>
            </a:r>
            <a:br>
              <a:rPr lang="en-US" dirty="0"/>
            </a:br>
            <a:endParaRPr lang="en-US" dirty="0"/>
          </a:p>
        </p:txBody>
      </p:sp>
      <p:sp>
        <p:nvSpPr>
          <p:cNvPr id="11" name="Title 3"/>
          <p:cNvSpPr txBox="1">
            <a:spLocks/>
          </p:cNvSpPr>
          <p:nvPr/>
        </p:nvSpPr>
        <p:spPr>
          <a:xfrm>
            <a:off x="990600" y="28194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9600" dirty="0">
                <a:solidFill>
                  <a:srgbClr val="7030A0"/>
                </a:solidFill>
                <a:latin typeface="+mn-lt"/>
              </a:rPr>
              <a:t/>
            </a:r>
            <a:br>
              <a:rPr lang="en-IN" sz="9600" dirty="0">
                <a:solidFill>
                  <a:srgbClr val="7030A0"/>
                </a:solidFill>
                <a:latin typeface="+mn-lt"/>
              </a:rPr>
            </a:br>
            <a:r>
              <a:rPr lang="en-US" sz="12800" dirty="0">
                <a:latin typeface="+mn-lt"/>
              </a:rPr>
              <a:t>Course Name: </a:t>
            </a:r>
            <a:r>
              <a:rPr lang="en-IN" sz="12800" dirty="0">
                <a:latin typeface="+mn-lt"/>
              </a:rPr>
              <a:t>Sachin Syan</a:t>
            </a:r>
            <a:r>
              <a:rPr lang="en-US" sz="12800" dirty="0">
                <a:latin typeface="+mn-lt"/>
              </a:rPr>
              <a:t/>
            </a:r>
            <a:br>
              <a:rPr lang="en-US" sz="12800" dirty="0">
                <a:latin typeface="+mn-lt"/>
              </a:rPr>
            </a:br>
            <a:r>
              <a:rPr lang="en-US" sz="12800" dirty="0">
                <a:latin typeface="+mn-lt"/>
              </a:rPr>
              <a:t>Semester:</a:t>
            </a:r>
            <a:r>
              <a:rPr lang="en-IN" sz="12800" dirty="0">
                <a:latin typeface="+mn-lt"/>
              </a:rPr>
              <a:t> </a:t>
            </a:r>
            <a:r>
              <a:rPr lang="en-IN" sz="12800" dirty="0" smtClean="0">
                <a:latin typeface="+mn-lt"/>
              </a:rPr>
              <a:t>3rd</a:t>
            </a:r>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srcRect/>
          <a:stretch>
            <a:fillRect/>
          </a:stretch>
        </p:blipFill>
        <p:spPr bwMode="auto">
          <a:xfrm>
            <a:off x="381001" y="740230"/>
            <a:ext cx="10515598" cy="5508170"/>
          </a:xfrm>
          <a:prstGeom prst="rect">
            <a:avLst/>
          </a:prstGeom>
          <a:noFill/>
          <a:ln w="9525">
            <a:noFill/>
            <a:miter lim="800000"/>
            <a:headEnd/>
            <a:tailEnd/>
          </a:ln>
          <a:effectLst/>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srcRect/>
          <a:stretch>
            <a:fillRect/>
          </a:stretch>
        </p:blipFill>
        <p:spPr bwMode="auto">
          <a:xfrm>
            <a:off x="990600" y="990600"/>
            <a:ext cx="9677400" cy="838200"/>
          </a:xfrm>
          <a:prstGeom prst="rect">
            <a:avLst/>
          </a:prstGeom>
          <a:noFill/>
          <a:ln w="9525">
            <a:noFill/>
            <a:miter lim="800000"/>
            <a:headEnd/>
            <a:tailEnd/>
          </a:ln>
          <a:effectLst/>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7171" name="Picture 3"/>
          <p:cNvPicPr>
            <a:picLocks noChangeAspect="1" noChangeArrowheads="1"/>
          </p:cNvPicPr>
          <p:nvPr/>
        </p:nvPicPr>
        <p:blipFill>
          <a:blip r:embed="rId4"/>
          <a:srcRect/>
          <a:stretch>
            <a:fillRect/>
          </a:stretch>
        </p:blipFill>
        <p:spPr bwMode="auto">
          <a:xfrm>
            <a:off x="152400" y="1828800"/>
            <a:ext cx="1447800" cy="533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5">
            <a:clrChange>
              <a:clrFrom>
                <a:srgbClr val="D2D2D4"/>
              </a:clrFrom>
              <a:clrTo>
                <a:srgbClr val="D2D2D4">
                  <a:alpha val="0"/>
                </a:srgbClr>
              </a:clrTo>
            </a:clrChange>
          </a:blip>
          <a:srcRect/>
          <a:stretch>
            <a:fillRect/>
          </a:stretch>
        </p:blipFill>
        <p:spPr bwMode="auto">
          <a:xfrm>
            <a:off x="304800" y="949618"/>
            <a:ext cx="1285875" cy="345782"/>
          </a:xfrm>
          <a:prstGeom prst="rect">
            <a:avLst/>
          </a:prstGeom>
          <a:noFill/>
          <a:ln w="9525">
            <a:noFill/>
            <a:miter lim="800000"/>
            <a:headEnd/>
            <a:tailEnd/>
          </a:ln>
          <a:effectLst/>
        </p:spPr>
      </p:pic>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pic>
        <p:nvPicPr>
          <p:cNvPr id="13315" name="Picture 3"/>
          <p:cNvPicPr>
            <a:picLocks noChangeAspect="1" noChangeArrowheads="1"/>
          </p:cNvPicPr>
          <p:nvPr/>
        </p:nvPicPr>
        <p:blipFill>
          <a:blip r:embed="rId6"/>
          <a:srcRect/>
          <a:stretch>
            <a:fillRect/>
          </a:stretch>
        </p:blipFill>
        <p:spPr bwMode="auto">
          <a:xfrm>
            <a:off x="1676400" y="1904999"/>
            <a:ext cx="6858000" cy="4413679"/>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pic>
        <p:nvPicPr>
          <p:cNvPr id="14338" name="Picture 2"/>
          <p:cNvPicPr>
            <a:picLocks noChangeAspect="1" noChangeArrowheads="1"/>
          </p:cNvPicPr>
          <p:nvPr/>
        </p:nvPicPr>
        <p:blipFill>
          <a:blip r:embed="rId3"/>
          <a:srcRect/>
          <a:stretch>
            <a:fillRect/>
          </a:stretch>
        </p:blipFill>
        <p:spPr bwMode="auto">
          <a:xfrm>
            <a:off x="838199" y="994600"/>
            <a:ext cx="10364397" cy="49490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7" name="Rectangle 6"/>
          <p:cNvSpPr/>
          <p:nvPr/>
        </p:nvSpPr>
        <p:spPr>
          <a:xfrm>
            <a:off x="228600" y="950416"/>
            <a:ext cx="10896600" cy="4154984"/>
          </a:xfrm>
          <a:prstGeom prst="rect">
            <a:avLst/>
          </a:prstGeom>
        </p:spPr>
        <p:txBody>
          <a:bodyPr wrap="square">
            <a:spAutoFit/>
          </a:bodyPr>
          <a:lstStyle/>
          <a:p>
            <a:r>
              <a:rPr lang="en-US" sz="4000" b="1" u="sng" dirty="0" smtClean="0"/>
              <a:t>Gauss-Jordan </a:t>
            </a:r>
            <a:r>
              <a:rPr lang="en-US" sz="4000" b="1" u="sng" dirty="0" smtClean="0"/>
              <a:t>method</a:t>
            </a:r>
            <a:r>
              <a:rPr lang="en-US" sz="4000" b="1" dirty="0" smtClean="0"/>
              <a:t>:</a:t>
            </a:r>
            <a:r>
              <a:rPr lang="en-US" sz="4000" dirty="0" smtClean="0"/>
              <a:t> </a:t>
            </a:r>
            <a:r>
              <a:rPr lang="en-US" sz="3200" dirty="0" smtClean="0"/>
              <a:t>This is a modification of the Gauss elimination method. In this method, elimination of unknowns is performed not in the equations below but in the equations above also, ultimately reducing the system to a diagonal matrix form, i.e., each equation involving only one unknown. From these equations, the unknowns x, y, z can be obtained readily.</a:t>
            </a:r>
            <a:br>
              <a:rPr lang="en-US" sz="3200" dirty="0" smtClean="0"/>
            </a:br>
            <a:r>
              <a:rPr lang="en-US" sz="3200" dirty="0" smtClean="0"/>
              <a:t>Thus in this method, the labor of back-substitution for finding the </a:t>
            </a:r>
            <a:r>
              <a:rPr lang="en-US" sz="3200" dirty="0" smtClean="0"/>
              <a:t>un-</a:t>
            </a:r>
            <a:r>
              <a:rPr lang="en-US" sz="3200" dirty="0" err="1" smtClean="0"/>
              <a:t>knowns</a:t>
            </a:r>
            <a:r>
              <a:rPr lang="en-US" sz="3200" dirty="0" smtClean="0"/>
              <a:t> </a:t>
            </a:r>
            <a:r>
              <a:rPr lang="en-US" sz="3200" dirty="0" smtClean="0"/>
              <a:t>is saved at the cost of additional calculations.</a:t>
            </a:r>
            <a:endParaRPr lang="en-US"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7171" name="Picture 3"/>
          <p:cNvPicPr>
            <a:picLocks noChangeAspect="1" noChangeArrowheads="1"/>
          </p:cNvPicPr>
          <p:nvPr/>
        </p:nvPicPr>
        <p:blipFill>
          <a:blip r:embed="rId3"/>
          <a:srcRect/>
          <a:stretch>
            <a:fillRect/>
          </a:stretch>
        </p:blipFill>
        <p:spPr bwMode="auto">
          <a:xfrm>
            <a:off x="152400" y="1828800"/>
            <a:ext cx="1447800" cy="533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4">
            <a:clrChange>
              <a:clrFrom>
                <a:srgbClr val="D2D2D4"/>
              </a:clrFrom>
              <a:clrTo>
                <a:srgbClr val="D2D2D4">
                  <a:alpha val="0"/>
                </a:srgbClr>
              </a:clrTo>
            </a:clrChange>
          </a:blip>
          <a:srcRect/>
          <a:stretch>
            <a:fillRect/>
          </a:stretch>
        </p:blipFill>
        <p:spPr bwMode="auto">
          <a:xfrm>
            <a:off x="304800" y="949618"/>
            <a:ext cx="1285875" cy="345782"/>
          </a:xfrm>
          <a:prstGeom prst="rect">
            <a:avLst/>
          </a:prstGeom>
          <a:noFill/>
          <a:ln w="9525">
            <a:noFill/>
            <a:miter lim="800000"/>
            <a:headEnd/>
            <a:tailEnd/>
          </a:ln>
          <a:effectLst/>
        </p:spPr>
      </p:pic>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Jordan Method</a:t>
            </a:r>
            <a:endParaRPr lang="en-IN" b="1" dirty="0"/>
          </a:p>
        </p:txBody>
      </p:sp>
      <p:pic>
        <p:nvPicPr>
          <p:cNvPr id="10242" name="Picture 2"/>
          <p:cNvPicPr>
            <a:picLocks noChangeAspect="1" noChangeArrowheads="1"/>
          </p:cNvPicPr>
          <p:nvPr/>
        </p:nvPicPr>
        <p:blipFill>
          <a:blip r:embed="rId5"/>
          <a:srcRect/>
          <a:stretch>
            <a:fillRect/>
          </a:stretch>
        </p:blipFill>
        <p:spPr bwMode="auto">
          <a:xfrm>
            <a:off x="1828800" y="914400"/>
            <a:ext cx="7239000" cy="457200"/>
          </a:xfrm>
          <a:prstGeom prst="rect">
            <a:avLst/>
          </a:prstGeom>
          <a:noFill/>
          <a:ln w="9525">
            <a:noFill/>
            <a:miter lim="800000"/>
            <a:headEnd/>
            <a:tailEnd/>
          </a:ln>
          <a:effectLst/>
        </p:spPr>
      </p:pic>
      <p:pic>
        <p:nvPicPr>
          <p:cNvPr id="10243" name="Picture 3"/>
          <p:cNvPicPr>
            <a:picLocks noChangeAspect="1" noChangeArrowheads="1"/>
          </p:cNvPicPr>
          <p:nvPr/>
        </p:nvPicPr>
        <p:blipFill>
          <a:blip r:embed="rId6"/>
          <a:srcRect/>
          <a:stretch>
            <a:fillRect/>
          </a:stretch>
        </p:blipFill>
        <p:spPr bwMode="auto">
          <a:xfrm>
            <a:off x="1828800" y="1524000"/>
            <a:ext cx="6705600" cy="367430"/>
          </a:xfrm>
          <a:prstGeom prst="rect">
            <a:avLst/>
          </a:prstGeom>
          <a:noFill/>
          <a:ln w="9525">
            <a:noFill/>
            <a:miter lim="800000"/>
            <a:headEnd/>
            <a:tailEnd/>
          </a:ln>
          <a:effectLst/>
        </p:spPr>
      </p:pic>
      <p:pic>
        <p:nvPicPr>
          <p:cNvPr id="10244" name="Picture 4"/>
          <p:cNvPicPr>
            <a:picLocks noChangeAspect="1" noChangeArrowheads="1"/>
          </p:cNvPicPr>
          <p:nvPr/>
        </p:nvPicPr>
        <p:blipFill>
          <a:blip r:embed="rId7"/>
          <a:srcRect b="57447"/>
          <a:stretch>
            <a:fillRect/>
          </a:stretch>
        </p:blipFill>
        <p:spPr bwMode="auto">
          <a:xfrm>
            <a:off x="1447800" y="2362200"/>
            <a:ext cx="9834990" cy="1524000"/>
          </a:xfrm>
          <a:prstGeom prst="rect">
            <a:avLst/>
          </a:prstGeom>
          <a:noFill/>
          <a:ln w="9525">
            <a:noFill/>
            <a:miter lim="800000"/>
            <a:headEnd/>
            <a:tailEnd/>
          </a:ln>
          <a:effectLst/>
        </p:spPr>
      </p:pic>
      <p:pic>
        <p:nvPicPr>
          <p:cNvPr id="10245" name="Picture 5"/>
          <p:cNvPicPr>
            <a:picLocks noChangeAspect="1" noChangeArrowheads="1"/>
          </p:cNvPicPr>
          <p:nvPr/>
        </p:nvPicPr>
        <p:blipFill>
          <a:blip r:embed="rId8"/>
          <a:srcRect/>
          <a:stretch>
            <a:fillRect/>
          </a:stretch>
        </p:blipFill>
        <p:spPr bwMode="auto">
          <a:xfrm>
            <a:off x="3962400" y="4191000"/>
            <a:ext cx="3581400" cy="1811126"/>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11267" name="Picture 3"/>
          <p:cNvPicPr>
            <a:picLocks noChangeAspect="1" noChangeArrowheads="1"/>
          </p:cNvPicPr>
          <p:nvPr/>
        </p:nvPicPr>
        <p:blipFill>
          <a:blip r:embed="rId3"/>
          <a:srcRect/>
          <a:stretch>
            <a:fillRect/>
          </a:stretch>
        </p:blipFill>
        <p:spPr bwMode="auto">
          <a:xfrm>
            <a:off x="1676400" y="939193"/>
            <a:ext cx="8001000" cy="5308478"/>
          </a:xfrm>
          <a:prstGeom prst="rect">
            <a:avLst/>
          </a:prstGeom>
          <a:noFill/>
          <a:ln w="9525">
            <a:noFill/>
            <a:miter lim="800000"/>
            <a:headEnd/>
            <a:tailEnd/>
          </a:ln>
          <a:effectLst/>
        </p:spPr>
      </p:pic>
      <p:sp>
        <p:nvSpPr>
          <p:cNvPr id="14" name="Title 1"/>
          <p:cNvSpPr txBox="1">
            <a:spLocks/>
          </p:cNvSpPr>
          <p:nvPr/>
        </p:nvSpPr>
        <p:spPr>
          <a:xfrm>
            <a:off x="609600" y="76200"/>
            <a:ext cx="9296400" cy="6858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1" i="0" u="none" strike="noStrike" kern="1200" cap="none" spc="0" normalizeH="0" baseline="0" noProof="0" dirty="0" smtClean="0">
                <a:ln>
                  <a:noFill/>
                </a:ln>
                <a:solidFill>
                  <a:schemeClr val="tx1"/>
                </a:solidFill>
                <a:effectLst/>
                <a:uLnTx/>
                <a:uFillTx/>
                <a:latin typeface="+mj-lt"/>
                <a:ea typeface="+mj-ea"/>
                <a:cs typeface="+mj-cs"/>
              </a:rPr>
              <a:t>Gauss Jordan Method</a:t>
            </a:r>
            <a:endParaRPr kumimoji="0" lang="en-IN"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12290" name="Picture 2"/>
          <p:cNvPicPr>
            <a:picLocks noChangeAspect="1" noChangeArrowheads="1"/>
          </p:cNvPicPr>
          <p:nvPr/>
        </p:nvPicPr>
        <p:blipFill>
          <a:blip r:embed="rId3"/>
          <a:srcRect/>
          <a:stretch>
            <a:fillRect/>
          </a:stretch>
        </p:blipFill>
        <p:spPr bwMode="auto">
          <a:xfrm>
            <a:off x="1676400" y="914400"/>
            <a:ext cx="7377113" cy="5333855"/>
          </a:xfrm>
          <a:prstGeom prst="rect">
            <a:avLst/>
          </a:prstGeom>
          <a:noFill/>
          <a:ln w="9525">
            <a:noFill/>
            <a:miter lim="800000"/>
            <a:headEnd/>
            <a:tailEnd/>
          </a:ln>
          <a:effectLst/>
        </p:spPr>
      </p:pic>
      <p:sp>
        <p:nvSpPr>
          <p:cNvPr id="7" name="Title 1"/>
          <p:cNvSpPr txBox="1">
            <a:spLocks/>
          </p:cNvSpPr>
          <p:nvPr/>
        </p:nvSpPr>
        <p:spPr>
          <a:xfrm>
            <a:off x="609600" y="76200"/>
            <a:ext cx="9296400" cy="6858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4400" b="1" i="0" u="none" strike="noStrike" kern="1200" cap="none" spc="0" normalizeH="0" baseline="0" noProof="0" dirty="0" smtClean="0">
                <a:ln>
                  <a:noFill/>
                </a:ln>
                <a:solidFill>
                  <a:schemeClr val="tx1"/>
                </a:solidFill>
                <a:effectLst/>
                <a:uLnTx/>
                <a:uFillTx/>
                <a:latin typeface="+mj-lt"/>
                <a:ea typeface="+mj-ea"/>
                <a:cs typeface="+mj-cs"/>
              </a:rPr>
              <a:t>Gauss Jordan Method</a:t>
            </a:r>
            <a:endParaRPr kumimoji="0" lang="en-IN" sz="4400" b="1" i="0" u="none" strike="noStrike" kern="120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Topics Discussed in Next Lecture</a:t>
            </a:r>
          </a:p>
        </p:txBody>
      </p:sp>
      <p:sp>
        <p:nvSpPr>
          <p:cNvPr id="3" name="Content Placeholder 2"/>
          <p:cNvSpPr>
            <a:spLocks noGrp="1"/>
          </p:cNvSpPr>
          <p:nvPr>
            <p:ph idx="1"/>
          </p:nvPr>
        </p:nvSpPr>
        <p:spPr>
          <a:xfrm>
            <a:off x="609600" y="1682751"/>
            <a:ext cx="10972800" cy="4525963"/>
          </a:xfrm>
        </p:spPr>
        <p:txBody>
          <a:bodyPr>
            <a:normAutofit/>
          </a:bodyPr>
          <a:lstStyle/>
          <a:p>
            <a:r>
              <a:rPr lang="en-US" sz="5400" dirty="0" smtClean="0"/>
              <a:t>Gauss- Seidel iteration </a:t>
            </a:r>
            <a:r>
              <a:rPr lang="en-US" sz="5400" dirty="0" smtClean="0"/>
              <a:t>method</a:t>
            </a:r>
          </a:p>
          <a:p>
            <a:r>
              <a:rPr lang="en-US" sz="5400" dirty="0" smtClean="0"/>
              <a:t>Rayleigh’s Power method for Eigen values and Eigenvectors.</a:t>
            </a:r>
            <a:endParaRPr lang="el-GR" sz="5400" dirty="0">
              <a:effectLst/>
            </a:endParaRP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Topic Discussed</a:t>
            </a:r>
          </a:p>
        </p:txBody>
      </p:sp>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7" name="Content Placeholder 6">
            <a:extLst>
              <a:ext uri="{FF2B5EF4-FFF2-40B4-BE49-F238E27FC236}">
                <a16:creationId xmlns:a16="http://schemas.microsoft.com/office/drawing/2014/main" xmlns="" id="{CC7AE05A-CAD6-9F1B-B287-C9EBF9BBE782}"/>
              </a:ext>
            </a:extLst>
          </p:cNvPr>
          <p:cNvSpPr>
            <a:spLocks noGrp="1"/>
          </p:cNvSpPr>
          <p:nvPr>
            <p:ph idx="1"/>
          </p:nvPr>
        </p:nvSpPr>
        <p:spPr>
          <a:xfrm>
            <a:off x="381000" y="1600203"/>
            <a:ext cx="11582400" cy="4525963"/>
          </a:xfrm>
        </p:spPr>
        <p:txBody>
          <a:bodyPr>
            <a:normAutofit/>
          </a:bodyPr>
          <a:lstStyle/>
          <a:p>
            <a:r>
              <a:rPr lang="en-IN" sz="6000" dirty="0" smtClean="0"/>
              <a:t>Gauss Elimination Method</a:t>
            </a:r>
          </a:p>
          <a:p>
            <a:pPr marL="622300" indent="0">
              <a:buFont typeface="Wingdings" pitchFamily="2" charset="2"/>
              <a:buChar char="Ø"/>
            </a:pPr>
            <a:r>
              <a:rPr lang="en-IN" sz="6000" dirty="0" smtClean="0"/>
              <a:t> </a:t>
            </a:r>
            <a:r>
              <a:rPr lang="en-IN" sz="4800" dirty="0" smtClean="0"/>
              <a:t>Partial Pivoting</a:t>
            </a:r>
          </a:p>
          <a:p>
            <a:pPr marL="622300" indent="0">
              <a:buFont typeface="Wingdings" pitchFamily="2" charset="2"/>
              <a:buChar char="Ø"/>
            </a:pPr>
            <a:r>
              <a:rPr lang="en-IN" sz="4800" dirty="0" smtClean="0"/>
              <a:t> Complete </a:t>
            </a:r>
            <a:r>
              <a:rPr lang="en-IN" sz="4800" dirty="0" smtClean="0"/>
              <a:t>Pivoting</a:t>
            </a:r>
            <a:endParaRPr lang="en-IN" sz="4800" dirty="0" smtClean="0"/>
          </a:p>
          <a:p>
            <a:r>
              <a:rPr lang="en-IN" sz="6000" dirty="0" smtClean="0">
                <a:latin typeface="Times New Roman"/>
                <a:ea typeface="Times New Roman"/>
              </a:rPr>
              <a:t>Gauss Jordan Method</a:t>
            </a:r>
            <a:endParaRPr lang="en-IN" sz="5400" dirty="0" smtClean="0">
              <a:latin typeface="Times New Roman"/>
              <a:ea typeface="Times New Roman"/>
            </a:endParaRPr>
          </a:p>
          <a:p>
            <a:endParaRPr lang="en-US" dirty="0"/>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1027" name="Picture 3"/>
          <p:cNvPicPr>
            <a:picLocks noChangeAspect="1" noChangeArrowheads="1"/>
          </p:cNvPicPr>
          <p:nvPr/>
        </p:nvPicPr>
        <p:blipFill>
          <a:blip r:embed="rId3"/>
          <a:srcRect t="64535"/>
          <a:stretch>
            <a:fillRect/>
          </a:stretch>
        </p:blipFill>
        <p:spPr bwMode="auto">
          <a:xfrm>
            <a:off x="228600" y="4532421"/>
            <a:ext cx="11367837" cy="1487379"/>
          </a:xfrm>
          <a:prstGeom prst="rect">
            <a:avLst/>
          </a:prstGeom>
          <a:noFill/>
          <a:ln w="9525">
            <a:noFill/>
            <a:miter lim="800000"/>
            <a:headEnd/>
            <a:tailEnd/>
          </a:ln>
          <a:effectLst/>
        </p:spPr>
      </p:pic>
      <p:sp>
        <p:nvSpPr>
          <p:cNvPr id="13" name="Rectangle 12"/>
          <p:cNvSpPr/>
          <p:nvPr/>
        </p:nvSpPr>
        <p:spPr>
          <a:xfrm>
            <a:off x="304800" y="914400"/>
            <a:ext cx="11430000" cy="3539430"/>
          </a:xfrm>
          <a:prstGeom prst="rect">
            <a:avLst/>
          </a:prstGeom>
        </p:spPr>
        <p:txBody>
          <a:bodyPr wrap="square">
            <a:spAutoFit/>
          </a:bodyPr>
          <a:lstStyle/>
          <a:p>
            <a:pPr algn="just"/>
            <a:r>
              <a:rPr lang="en-US" sz="2800" dirty="0" smtClean="0"/>
              <a:t>In </a:t>
            </a:r>
            <a:r>
              <a:rPr lang="en-US" sz="2800" dirty="0" smtClean="0"/>
              <a:t>this method, the unknowns are </a:t>
            </a:r>
            <a:r>
              <a:rPr lang="en-US" sz="2800" dirty="0" smtClean="0"/>
              <a:t>eliminated </a:t>
            </a:r>
            <a:r>
              <a:rPr lang="en-US" sz="2800" dirty="0" smtClean="0"/>
              <a:t>successively and the system is reduced to an upper triangular system from which the unknowns are found by back substitution. The method is quite general and is well-adapted for computer operations. Here we shall explain it by considering a system of three equations for the sake of clarity. </a:t>
            </a:r>
            <a:endParaRPr lang="en-US" sz="2800" dirty="0" smtClean="0"/>
          </a:p>
          <a:p>
            <a:pPr algn="just"/>
            <a:endParaRPr lang="en-US" sz="2800" dirty="0" smtClean="0"/>
          </a:p>
          <a:p>
            <a:pPr algn="just"/>
            <a:endParaRPr lang="en-US" sz="2800" dirty="0" smtClean="0"/>
          </a:p>
          <a:p>
            <a:pPr algn="just"/>
            <a:r>
              <a:rPr lang="en-US" sz="2800" dirty="0" smtClean="0"/>
              <a:t>Consider </a:t>
            </a:r>
            <a:r>
              <a:rPr lang="en-US" sz="2800" dirty="0" smtClean="0"/>
              <a:t>the equations</a:t>
            </a:r>
            <a:endParaRPr lang="en-US" sz="1600" dirty="0"/>
          </a:p>
        </p:txBody>
      </p:sp>
      <p:sp>
        <p:nvSpPr>
          <p:cNvPr id="14" name="Rectangle 13"/>
          <p:cNvSpPr/>
          <p:nvPr/>
        </p:nvSpPr>
        <p:spPr>
          <a:xfrm>
            <a:off x="2819400" y="191869"/>
            <a:ext cx="5462329" cy="646331"/>
          </a:xfrm>
          <a:prstGeom prst="rect">
            <a:avLst/>
          </a:prstGeom>
        </p:spPr>
        <p:txBody>
          <a:bodyPr wrap="none">
            <a:spAutoFit/>
          </a:bodyPr>
          <a:lstStyle/>
          <a:p>
            <a:r>
              <a:rPr lang="en-US" sz="3600" b="1" u="sng" dirty="0" smtClean="0"/>
              <a:t>Gauss </a:t>
            </a:r>
            <a:r>
              <a:rPr lang="en-US" sz="3600" b="1" u="sng" dirty="0" smtClean="0"/>
              <a:t>Elimination Method</a:t>
            </a:r>
            <a:r>
              <a:rPr lang="en-US" sz="3600" dirty="0" smtClean="0"/>
              <a:t>: </a:t>
            </a:r>
            <a:endParaRPr lang="en-US" sz="36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2050" name="Picture 2"/>
          <p:cNvPicPr>
            <a:picLocks noChangeAspect="1" noChangeArrowheads="1"/>
          </p:cNvPicPr>
          <p:nvPr/>
        </p:nvPicPr>
        <p:blipFill>
          <a:blip r:embed="rId3"/>
          <a:srcRect/>
          <a:stretch>
            <a:fillRect/>
          </a:stretch>
        </p:blipFill>
        <p:spPr bwMode="auto">
          <a:xfrm>
            <a:off x="457200" y="1066800"/>
            <a:ext cx="9296400" cy="5334000"/>
          </a:xfrm>
          <a:prstGeom prst="rect">
            <a:avLst/>
          </a:prstGeom>
          <a:noFill/>
          <a:ln w="9525">
            <a:noFill/>
            <a:miter lim="800000"/>
            <a:headEnd/>
            <a:tailEnd/>
          </a:ln>
          <a:effectLst/>
        </p:spPr>
      </p:pic>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pic>
        <p:nvPicPr>
          <p:cNvPr id="3074" name="Picture 2"/>
          <p:cNvPicPr>
            <a:picLocks noChangeAspect="1" noChangeArrowheads="1"/>
          </p:cNvPicPr>
          <p:nvPr/>
        </p:nvPicPr>
        <p:blipFill>
          <a:blip r:embed="rId3"/>
          <a:srcRect/>
          <a:stretch>
            <a:fillRect/>
          </a:stretch>
        </p:blipFill>
        <p:spPr bwMode="auto">
          <a:xfrm>
            <a:off x="809625" y="1066800"/>
            <a:ext cx="8867775" cy="3152775"/>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819150" y="3962400"/>
            <a:ext cx="8934450" cy="200025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pic>
        <p:nvPicPr>
          <p:cNvPr id="9" name="Picture 2"/>
          <p:cNvPicPr>
            <a:picLocks noChangeAspect="1" noChangeArrowheads="1"/>
          </p:cNvPicPr>
          <p:nvPr/>
        </p:nvPicPr>
        <p:blipFill>
          <a:blip r:embed="rId3"/>
          <a:srcRect/>
          <a:stretch>
            <a:fillRect/>
          </a:stretch>
        </p:blipFill>
        <p:spPr bwMode="auto">
          <a:xfrm>
            <a:off x="457200" y="1066800"/>
            <a:ext cx="952500" cy="352425"/>
          </a:xfrm>
          <a:prstGeom prst="rect">
            <a:avLst/>
          </a:prstGeom>
          <a:noFill/>
          <a:ln w="9525">
            <a:noFill/>
            <a:miter lim="800000"/>
            <a:headEnd/>
            <a:tailEnd/>
          </a:ln>
          <a:effectLst/>
        </p:spPr>
      </p:pic>
      <p:pic>
        <p:nvPicPr>
          <p:cNvPr id="5122" name="Picture 2"/>
          <p:cNvPicPr>
            <a:picLocks noChangeAspect="1" noChangeArrowheads="1"/>
          </p:cNvPicPr>
          <p:nvPr/>
        </p:nvPicPr>
        <p:blipFill>
          <a:blip r:embed="rId4"/>
          <a:srcRect/>
          <a:stretch>
            <a:fillRect/>
          </a:stretch>
        </p:blipFill>
        <p:spPr bwMode="auto">
          <a:xfrm>
            <a:off x="1676400" y="1066800"/>
            <a:ext cx="6400800" cy="1981200"/>
          </a:xfrm>
          <a:prstGeom prst="rect">
            <a:avLst/>
          </a:prstGeom>
          <a:noFill/>
          <a:ln w="9525">
            <a:noFill/>
            <a:miter lim="800000"/>
            <a:headEnd/>
            <a:tailEnd/>
          </a:ln>
          <a:effectLst/>
        </p:spPr>
      </p:pic>
      <p:pic>
        <p:nvPicPr>
          <p:cNvPr id="5123" name="Picture 3"/>
          <p:cNvPicPr>
            <a:picLocks noChangeAspect="1" noChangeArrowheads="1"/>
          </p:cNvPicPr>
          <p:nvPr/>
        </p:nvPicPr>
        <p:blipFill>
          <a:blip r:embed="rId5"/>
          <a:srcRect/>
          <a:stretch>
            <a:fillRect/>
          </a:stretch>
        </p:blipFill>
        <p:spPr bwMode="auto">
          <a:xfrm>
            <a:off x="1638300" y="3352800"/>
            <a:ext cx="9182100" cy="914400"/>
          </a:xfrm>
          <a:prstGeom prst="rect">
            <a:avLst/>
          </a:prstGeom>
          <a:noFill/>
          <a:ln w="9525">
            <a:noFill/>
            <a:miter lim="800000"/>
            <a:headEnd/>
            <a:tailEnd/>
          </a:ln>
          <a:effectLst/>
        </p:spPr>
      </p:pic>
      <p:pic>
        <p:nvPicPr>
          <p:cNvPr id="5124" name="Picture 4"/>
          <p:cNvPicPr>
            <a:picLocks noChangeAspect="1" noChangeArrowheads="1"/>
          </p:cNvPicPr>
          <p:nvPr/>
        </p:nvPicPr>
        <p:blipFill>
          <a:blip r:embed="rId6"/>
          <a:srcRect/>
          <a:stretch>
            <a:fillRect/>
          </a:stretch>
        </p:blipFill>
        <p:spPr bwMode="auto">
          <a:xfrm>
            <a:off x="1600200" y="4610100"/>
            <a:ext cx="9372600" cy="1333500"/>
          </a:xfrm>
          <a:prstGeom prst="rect">
            <a:avLst/>
          </a:prstGeom>
          <a:noFill/>
          <a:ln w="9525">
            <a:noFill/>
            <a:miter lim="800000"/>
            <a:headEnd/>
            <a:tailEnd/>
          </a:ln>
          <a:effectLst/>
        </p:spPr>
      </p:pic>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sp>
        <p:nvSpPr>
          <p:cNvPr id="11" name="Rectangle 10"/>
          <p:cNvSpPr/>
          <p:nvPr/>
        </p:nvSpPr>
        <p:spPr>
          <a:xfrm>
            <a:off x="609600" y="914400"/>
            <a:ext cx="10591800" cy="5139869"/>
          </a:xfrm>
          <a:prstGeom prst="rect">
            <a:avLst/>
          </a:prstGeom>
        </p:spPr>
        <p:txBody>
          <a:bodyPr wrap="square">
            <a:spAutoFit/>
          </a:bodyPr>
          <a:lstStyle/>
          <a:p>
            <a:r>
              <a:rPr lang="en-US" sz="4000" b="1" u="sng" dirty="0" smtClean="0"/>
              <a:t>Partial </a:t>
            </a:r>
            <a:r>
              <a:rPr lang="en-US" sz="4000" b="1" u="sng" dirty="0" smtClean="0"/>
              <a:t>pivoting</a:t>
            </a:r>
            <a:r>
              <a:rPr lang="en-US" sz="4000" dirty="0" smtClean="0"/>
              <a:t>:</a:t>
            </a:r>
            <a:r>
              <a:rPr lang="en-US" sz="3200" dirty="0" smtClean="0"/>
              <a:t> </a:t>
            </a:r>
            <a:r>
              <a:rPr lang="en-US" sz="3200" dirty="0" smtClean="0"/>
              <a:t>In the first step, the numerically largest coefficient of x is chosen from all the equations and brought as the first pivot by interchanging the first equation with the equation having the largest coefficient of x. In the second step, the numerically largest coefficient of y is chosen from the remaining equations (leaving the first equation) and brought as the second pivot by interchanging the second equation with the equation having the largest coefficient of y. This process is continued until we arrive at the equation with the single variable. This modified procedure is called </a:t>
            </a:r>
            <a:r>
              <a:rPr lang="en-US" sz="3200" u="sng" dirty="0" smtClean="0"/>
              <a:t>partial pivoting.</a:t>
            </a:r>
            <a:endParaRPr lang="en-US" sz="3200" u="sng"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sp>
        <p:nvSpPr>
          <p:cNvPr id="7" name="Title 1"/>
          <p:cNvSpPr>
            <a:spLocks noGrp="1"/>
          </p:cNvSpPr>
          <p:nvPr>
            <p:ph type="title"/>
          </p:nvPr>
        </p:nvSpPr>
        <p:spPr>
          <a:xfrm>
            <a:off x="609600" y="152400"/>
            <a:ext cx="9296400" cy="762000"/>
          </a:xfrm>
        </p:spPr>
        <p:txBody>
          <a:bodyPr>
            <a:normAutofit/>
          </a:bodyPr>
          <a:lstStyle/>
          <a:p>
            <a:pPr algn="ctr"/>
            <a:r>
              <a:rPr lang="en-IN" b="1" dirty="0" smtClean="0"/>
              <a:t>Gauss Elimination Method</a:t>
            </a:r>
            <a:endParaRPr lang="en-IN" b="1" dirty="0"/>
          </a:p>
        </p:txBody>
      </p:sp>
      <p:sp>
        <p:nvSpPr>
          <p:cNvPr id="10" name="Rectangle 9"/>
          <p:cNvSpPr/>
          <p:nvPr/>
        </p:nvSpPr>
        <p:spPr>
          <a:xfrm>
            <a:off x="304800" y="1447800"/>
            <a:ext cx="11582400" cy="3908762"/>
          </a:xfrm>
          <a:prstGeom prst="rect">
            <a:avLst/>
          </a:prstGeom>
        </p:spPr>
        <p:txBody>
          <a:bodyPr wrap="square">
            <a:spAutoFit/>
          </a:bodyPr>
          <a:lstStyle/>
          <a:p>
            <a:r>
              <a:rPr lang="en-US" sz="4800" b="1" u="sng" dirty="0" smtClean="0"/>
              <a:t>Complete pivoting</a:t>
            </a:r>
            <a:r>
              <a:rPr lang="en-US" sz="4000" b="1" dirty="0" smtClean="0"/>
              <a:t>: </a:t>
            </a:r>
            <a:r>
              <a:rPr lang="en-US" sz="4000" dirty="0" smtClean="0"/>
              <a:t>If </a:t>
            </a:r>
            <a:r>
              <a:rPr lang="en-US" sz="4000" dirty="0" smtClean="0"/>
              <a:t>we are not keen about the elimination of x, y, z in a specified order, then we can choose at each stage the numerically largest coefficient of the entire matrix of coefficients. This requires not only an interchange of equations but also an interchange of the position of the </a:t>
            </a:r>
            <a:r>
              <a:rPr lang="en-US" sz="4000" dirty="0" smtClean="0"/>
              <a:t>variables</a:t>
            </a:r>
            <a:endParaRPr lang="en-US" sz="4000"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3" name="Picture 5"/>
          <p:cNvPicPr>
            <a:picLocks noChangeAspect="1" noChangeArrowheads="1"/>
          </p:cNvPicPr>
          <p:nvPr/>
        </p:nvPicPr>
        <p:blipFill>
          <a:blip r:embed="rId2"/>
          <a:srcRect/>
          <a:stretch>
            <a:fillRect/>
          </a:stretch>
        </p:blipFill>
        <p:spPr bwMode="auto">
          <a:xfrm>
            <a:off x="914400" y="2209800"/>
            <a:ext cx="9892632" cy="3810000"/>
          </a:xfrm>
          <a:prstGeom prst="rect">
            <a:avLst/>
          </a:prstGeom>
          <a:noFill/>
          <a:ln w="9525">
            <a:noFill/>
            <a:miter lim="800000"/>
            <a:headEnd/>
            <a:tailEnd/>
          </a:ln>
          <a:effectLst/>
        </p:spPr>
      </p:pic>
      <p:pic>
        <p:nvPicPr>
          <p:cNvPr id="4" name="Picture 2" descr="RIMT University">
            <a:extLst>
              <a:ext uri="{FF2B5EF4-FFF2-40B4-BE49-F238E27FC236}">
                <a16:creationId xmlns:a16="http://schemas.microsoft.com/office/drawing/2014/main" xmlns=""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a16="http://schemas.microsoft.com/office/drawing/2014/main" xmlns=""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xmlns=""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Computer Science &amp; Engineering</a:t>
            </a:r>
          </a:p>
        </p:txBody>
      </p:sp>
      <p:pic>
        <p:nvPicPr>
          <p:cNvPr id="7170" name="Picture 2"/>
          <p:cNvPicPr>
            <a:picLocks noChangeAspect="1" noChangeArrowheads="1"/>
          </p:cNvPicPr>
          <p:nvPr/>
        </p:nvPicPr>
        <p:blipFill>
          <a:blip r:embed="rId4"/>
          <a:srcRect l="3149"/>
          <a:stretch>
            <a:fillRect/>
          </a:stretch>
        </p:blipFill>
        <p:spPr bwMode="auto">
          <a:xfrm>
            <a:off x="1143000" y="914400"/>
            <a:ext cx="9829800" cy="838200"/>
          </a:xfrm>
          <a:prstGeom prst="rect">
            <a:avLst/>
          </a:prstGeom>
          <a:noFill/>
          <a:ln w="9525">
            <a:noFill/>
            <a:miter lim="800000"/>
            <a:headEnd/>
            <a:tailEnd/>
          </a:ln>
          <a:effectLst/>
        </p:spPr>
      </p:pic>
      <p:pic>
        <p:nvPicPr>
          <p:cNvPr id="7171" name="Picture 3"/>
          <p:cNvPicPr>
            <a:picLocks noChangeAspect="1" noChangeArrowheads="1"/>
          </p:cNvPicPr>
          <p:nvPr/>
        </p:nvPicPr>
        <p:blipFill>
          <a:blip r:embed="rId5"/>
          <a:srcRect/>
          <a:stretch>
            <a:fillRect/>
          </a:stretch>
        </p:blipFill>
        <p:spPr bwMode="auto">
          <a:xfrm>
            <a:off x="152400" y="1828800"/>
            <a:ext cx="1447800" cy="533400"/>
          </a:xfrm>
          <a:prstGeom prst="rect">
            <a:avLst/>
          </a:prstGeom>
          <a:noFill/>
          <a:ln w="9525">
            <a:noFill/>
            <a:miter lim="800000"/>
            <a:headEnd/>
            <a:tailEnd/>
          </a:ln>
          <a:effectLst/>
        </p:spPr>
      </p:pic>
      <p:pic>
        <p:nvPicPr>
          <p:cNvPr id="7172" name="Picture 4"/>
          <p:cNvPicPr>
            <a:picLocks noChangeAspect="1" noChangeArrowheads="1"/>
          </p:cNvPicPr>
          <p:nvPr/>
        </p:nvPicPr>
        <p:blipFill>
          <a:blip r:embed="rId6">
            <a:clrChange>
              <a:clrFrom>
                <a:srgbClr val="D2D2D4"/>
              </a:clrFrom>
              <a:clrTo>
                <a:srgbClr val="D2D2D4">
                  <a:alpha val="0"/>
                </a:srgbClr>
              </a:clrTo>
            </a:clrChange>
          </a:blip>
          <a:srcRect/>
          <a:stretch>
            <a:fillRect/>
          </a:stretch>
        </p:blipFill>
        <p:spPr bwMode="auto">
          <a:xfrm>
            <a:off x="304800" y="949618"/>
            <a:ext cx="1285875" cy="345782"/>
          </a:xfrm>
          <a:prstGeom prst="rect">
            <a:avLst/>
          </a:prstGeom>
          <a:noFill/>
          <a:ln w="9525">
            <a:noFill/>
            <a:miter lim="800000"/>
            <a:headEnd/>
            <a:tailEnd/>
          </a:ln>
          <a:effectLst/>
        </p:spPr>
      </p:pic>
      <p:sp>
        <p:nvSpPr>
          <p:cNvPr id="9" name="Title 1"/>
          <p:cNvSpPr>
            <a:spLocks noGrp="1"/>
          </p:cNvSpPr>
          <p:nvPr>
            <p:ph type="title"/>
          </p:nvPr>
        </p:nvSpPr>
        <p:spPr>
          <a:xfrm>
            <a:off x="609600" y="76200"/>
            <a:ext cx="9296400" cy="685800"/>
          </a:xfrm>
        </p:spPr>
        <p:txBody>
          <a:bodyPr>
            <a:normAutofit fontScale="90000"/>
          </a:bodyPr>
          <a:lstStyle/>
          <a:p>
            <a:pPr algn="ctr"/>
            <a:r>
              <a:rPr lang="en-IN" b="1" dirty="0" smtClean="0"/>
              <a:t>Gauss Elimination Method</a:t>
            </a:r>
            <a:endParaRPr lang="en-IN" b="1" dirty="0"/>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695</TotalTime>
  <Words>542</Words>
  <Application>Microsoft Office PowerPoint</Application>
  <PresentationFormat>Custom</PresentationFormat>
  <Paragraphs>67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Mathematics-III (BTCS-2302)    </vt:lpstr>
      <vt:lpstr>Topic Discussed</vt:lpstr>
      <vt:lpstr>Slide 3</vt:lpstr>
      <vt:lpstr>Gauss Elimination Method</vt:lpstr>
      <vt:lpstr>Gauss Elimination Method</vt:lpstr>
      <vt:lpstr>Gauss Elimination Method</vt:lpstr>
      <vt:lpstr>Gauss Elimination Method</vt:lpstr>
      <vt:lpstr>Gauss Elimination Method</vt:lpstr>
      <vt:lpstr>Gauss Elimination Method</vt:lpstr>
      <vt:lpstr>Gauss Elimination Method</vt:lpstr>
      <vt:lpstr>Gauss Elimination Method</vt:lpstr>
      <vt:lpstr>Gauss Elimination Method</vt:lpstr>
      <vt:lpstr>Slide 13</vt:lpstr>
      <vt:lpstr>Gauss Jordan Method</vt:lpstr>
      <vt:lpstr>Slide 15</vt:lpstr>
      <vt:lpstr>Slide 16</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Admin</cp:lastModifiedBy>
  <cp:revision>104</cp:revision>
  <dcterms:created xsi:type="dcterms:W3CDTF">2020-11-12T04:35:12Z</dcterms:created>
  <dcterms:modified xsi:type="dcterms:W3CDTF">2023-07-24T07:13:27Z</dcterms:modified>
</cp:coreProperties>
</file>