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363" r:id="rId2"/>
    <p:sldId id="282" r:id="rId3"/>
    <p:sldId id="344" r:id="rId4"/>
    <p:sldId id="346" r:id="rId5"/>
    <p:sldId id="347" r:id="rId6"/>
    <p:sldId id="348" r:id="rId7"/>
    <p:sldId id="349" r:id="rId8"/>
    <p:sldId id="350" r:id="rId9"/>
    <p:sldId id="351" r:id="rId10"/>
    <p:sldId id="352" r:id="rId11"/>
    <p:sldId id="353" r:id="rId12"/>
    <p:sldId id="354" r:id="rId13"/>
    <p:sldId id="355" r:id="rId14"/>
    <p:sldId id="356" r:id="rId15"/>
    <p:sldId id="357" r:id="rId16"/>
    <p:sldId id="358" r:id="rId17"/>
    <p:sldId id="359" r:id="rId18"/>
    <p:sldId id="360" r:id="rId19"/>
    <p:sldId id="361" r:id="rId20"/>
    <p:sldId id="362" r:id="rId21"/>
    <p:sldId id="345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541"/>
    <p:restoredTop sz="94729"/>
  </p:normalViewPr>
  <p:slideViewPr>
    <p:cSldViewPr>
      <p:cViewPr>
        <p:scale>
          <a:sx n="72" d="100"/>
          <a:sy n="72" d="100"/>
        </p:scale>
        <p:origin x="348" y="32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8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E0460-E654-42CE-A030-2BB41F91300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93022-06E1-473B-909F-B1570F9712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356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B4388-F365-43A6-8496-C4CC9C5DDCA0}" type="datetimeFigureOut">
              <a:rPr lang="en-US" smtClean="0"/>
              <a:pPr/>
              <a:t>26/07/2023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7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20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21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28.bin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1.jpe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8084" y="762000"/>
            <a:ext cx="11113284" cy="2286000"/>
          </a:xfrm>
        </p:spPr>
        <p:txBody>
          <a:bodyPr>
            <a:noAutofit/>
          </a:bodyPr>
          <a:lstStyle/>
          <a:p>
            <a:r>
              <a:rPr lang="en-IN" sz="7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7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72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72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7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7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6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Mathematics-III</a:t>
            </a:r>
            <a:br>
              <a:rPr lang="en-IN" sz="6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6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(BTCS-2302</a:t>
            </a:r>
            <a:r>
              <a:rPr lang="en-IN" sz="7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)</a:t>
            </a: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en-US" sz="8000" dirty="0"/>
              <a:t/>
            </a:r>
            <a:br>
              <a:rPr lang="en-US" sz="8000" dirty="0"/>
            </a:br>
            <a:endParaRPr lang="en-US" sz="8000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00" y="6365229"/>
            <a:ext cx="41148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64FE491C-50AE-C347-9BEA-9FF9A5452B72}"/>
              </a:ext>
            </a:extLst>
          </p:cNvPr>
          <p:cNvSpPr/>
          <p:nvPr/>
        </p:nvSpPr>
        <p:spPr>
          <a:xfrm>
            <a:off x="-1295400" y="6330244"/>
            <a:ext cx="85852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6167438" y="4038600"/>
            <a:ext cx="57485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3600" dirty="0"/>
              <a:t>Prepared by</a:t>
            </a:r>
            <a:r>
              <a:rPr lang="en-IN" sz="3600" dirty="0" smtClean="0"/>
              <a:t>: Sachin Syan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380960" y="2590800"/>
            <a:ext cx="6357982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1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1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+mn-lt"/>
              </a:rPr>
            </a:br>
            <a:r>
              <a:rPr lang="en-US" sz="4000" dirty="0">
                <a:latin typeface="+mn-lt"/>
              </a:rPr>
              <a:t>Course Name</a:t>
            </a:r>
            <a:r>
              <a:rPr lang="en-US" sz="4000" dirty="0" smtClean="0">
                <a:latin typeface="+mn-lt"/>
              </a:rPr>
              <a:t>: B.Tech. (CSE) </a:t>
            </a:r>
            <a:r>
              <a:rPr lang="en-US" sz="4000" dirty="0">
                <a:latin typeface="+mn-lt"/>
              </a:rPr>
              <a:t/>
            </a:r>
            <a:br>
              <a:rPr lang="en-US" sz="4000" dirty="0">
                <a:latin typeface="+mn-lt"/>
              </a:rPr>
            </a:br>
            <a:r>
              <a:rPr lang="en-US" sz="4000" dirty="0">
                <a:latin typeface="+mn-lt"/>
              </a:rPr>
              <a:t>Semester</a:t>
            </a:r>
            <a:r>
              <a:rPr lang="en-US" sz="4000" dirty="0" smtClean="0">
                <a:latin typeface="+mn-lt"/>
              </a:rPr>
              <a:t>: 3rd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600" dirty="0" smtClean="0">
                <a:latin typeface="Arial" pitchFamily="34" charset="0"/>
                <a:cs typeface="Arial" pitchFamily="34" charset="0"/>
              </a:rPr>
              <a:t>Then the Fourier series of </a:t>
            </a: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f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x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 converges to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600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	a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f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x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 if </a:t>
            </a: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x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 is a point of continuity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pc="600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600" dirty="0" smtClean="0">
                <a:latin typeface="Arial" pitchFamily="34" charset="0"/>
                <a:cs typeface="Arial" pitchFamily="34" charset="0"/>
              </a:rPr>
              <a:t>	b) 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				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if </a:t>
            </a: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x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 is a point of 	 	 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pc="600" dirty="0" smtClean="0">
              <a:latin typeface="Arial" pitchFamily="34" charset="0"/>
              <a:cs typeface="Arial" pitchFamily="34" charset="0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600" dirty="0" smtClean="0">
                <a:latin typeface="Arial" pitchFamily="34" charset="0"/>
                <a:cs typeface="Arial" pitchFamily="34" charset="0"/>
              </a:rPr>
              <a:t>		  discontinuity</a:t>
            </a:r>
          </a:p>
          <a:p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809720" y="3929066"/>
          <a:ext cx="3143272" cy="1143008"/>
        </p:xfrm>
        <a:graphic>
          <a:graphicData uri="http://schemas.openxmlformats.org/presentationml/2006/ole">
            <p:oleObj spid="_x0000_s4098" name="Equation" r:id="rId4" imgW="1371600" imgH="39348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28670"/>
            <a:ext cx="10972800" cy="51974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cs typeface="Arial" charset="0"/>
              </a:rPr>
              <a:t>Example1: Expand f(x)=x</a:t>
            </a:r>
            <a:r>
              <a:rPr lang="en-US" baseline="30000" dirty="0" smtClean="0">
                <a:cs typeface="Arial" charset="0"/>
              </a:rPr>
              <a:t>2</a:t>
            </a:r>
            <a:r>
              <a:rPr lang="en-US" dirty="0" smtClean="0">
                <a:cs typeface="Arial" charset="0"/>
              </a:rPr>
              <a:t>, 0&lt;x&lt;2</a:t>
            </a:r>
            <a:r>
              <a:rPr lang="en-US" dirty="0" smtClean="0">
                <a:cs typeface="Arial" charset="0"/>
                <a:sym typeface="Symbol" pitchFamily="18" charset="2"/>
              </a:rPr>
              <a:t> in Fourier series. </a:t>
            </a:r>
          </a:p>
          <a:p>
            <a:pPr>
              <a:buNone/>
            </a:pPr>
            <a:r>
              <a:rPr lang="en-US" dirty="0" smtClean="0">
                <a:cs typeface="Arial" charset="0"/>
                <a:sym typeface="Symbol" pitchFamily="18" charset="2"/>
              </a:rPr>
              <a:t>			Prove that</a:t>
            </a:r>
          </a:p>
          <a:p>
            <a:pPr>
              <a:buNone/>
            </a:pPr>
            <a:r>
              <a:rPr lang="en-US" dirty="0" smtClean="0">
                <a:cs typeface="Arial" charset="0"/>
                <a:sym typeface="Symbol" pitchFamily="18" charset="2"/>
              </a:rPr>
              <a:t>Solution: </a:t>
            </a:r>
            <a:r>
              <a:rPr lang="en-US" dirty="0" smtClean="0">
                <a:cs typeface="Arial" charset="0"/>
              </a:rPr>
              <a:t>Period = 2</a:t>
            </a:r>
            <a:r>
              <a:rPr lang="en-US" i="1" dirty="0" smtClean="0">
                <a:latin typeface="Times New Roman" pitchFamily="18" charset="0"/>
                <a:cs typeface="Arial" charset="0"/>
              </a:rPr>
              <a:t>l</a:t>
            </a:r>
            <a:r>
              <a:rPr lang="en-US" dirty="0" smtClean="0">
                <a:cs typeface="Arial" charset="0"/>
              </a:rPr>
              <a:t> </a:t>
            </a:r>
            <a:r>
              <a:rPr lang="en-US" i="1" dirty="0" smtClean="0">
                <a:cs typeface="Arial" charset="0"/>
              </a:rPr>
              <a:t> </a:t>
            </a:r>
            <a:r>
              <a:rPr lang="en-US" dirty="0" smtClean="0">
                <a:cs typeface="Arial" charset="0"/>
              </a:rPr>
              <a:t>= 2 </a:t>
            </a:r>
            <a:r>
              <a:rPr lang="en-US" dirty="0" smtClean="0">
                <a:cs typeface="Arial" charset="0"/>
                <a:sym typeface="Symbol" pitchFamily="18" charset="2"/>
              </a:rPr>
              <a:t>  thus  </a:t>
            </a:r>
            <a:r>
              <a:rPr lang="en-US" i="1" dirty="0" smtClean="0">
                <a:latin typeface="Times New Roman" pitchFamily="18" charset="0"/>
                <a:cs typeface="Arial" charset="0"/>
              </a:rPr>
              <a:t>l</a:t>
            </a:r>
            <a:r>
              <a:rPr lang="en-US" dirty="0" smtClean="0">
                <a:cs typeface="Arial" charset="0"/>
                <a:sym typeface="Symbol" pitchFamily="18" charset="2"/>
              </a:rPr>
              <a:t>  =  and choosing c = 0</a:t>
            </a:r>
            <a:endParaRPr lang="en-US" dirty="0" smtClean="0">
              <a:cs typeface="Arial" charset="0"/>
            </a:endParaRPr>
          </a:p>
          <a:p>
            <a:pPr>
              <a:buNone/>
            </a:pPr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5123" name="Object 2"/>
          <p:cNvGraphicFramePr>
            <a:graphicFrameLocks noChangeAspect="1"/>
          </p:cNvGraphicFramePr>
          <p:nvPr/>
        </p:nvGraphicFramePr>
        <p:xfrm>
          <a:off x="4310050" y="1428736"/>
          <a:ext cx="4000528" cy="1143008"/>
        </p:xfrm>
        <a:graphic>
          <a:graphicData uri="http://schemas.openxmlformats.org/presentationml/2006/ole">
            <p:oleObj spid="_x0000_s5123" name="Equation" r:id="rId4" imgW="1358640" imgH="634680" progId="Equation.3">
              <p:embed/>
            </p:oleObj>
          </a:graphicData>
        </a:graphic>
      </p:graphicFrame>
      <p:graphicFrame>
        <p:nvGraphicFramePr>
          <p:cNvPr id="5128" name="Object 12"/>
          <p:cNvGraphicFramePr>
            <a:graphicFrameLocks noChangeAspect="1"/>
          </p:cNvGraphicFramePr>
          <p:nvPr/>
        </p:nvGraphicFramePr>
        <p:xfrm>
          <a:off x="1630363" y="2786062"/>
          <a:ext cx="8026400" cy="3429019"/>
        </p:xfrm>
        <a:graphic>
          <a:graphicData uri="http://schemas.openxmlformats.org/presentationml/2006/ole">
            <p:oleObj spid="_x0000_s5128" name="Equation" r:id="rId5" imgW="2692080" imgH="165096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>
            <p:ph idx="1"/>
          </p:nvPr>
        </p:nvGraphicFramePr>
        <p:xfrm>
          <a:off x="2524100" y="1214422"/>
          <a:ext cx="5240363" cy="5072098"/>
        </p:xfrm>
        <a:graphic>
          <a:graphicData uri="http://schemas.openxmlformats.org/presentationml/2006/ole">
            <p:oleObj spid="_x0000_s6146" name="Equation" r:id="rId4" imgW="3162240" imgH="307332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1409725" y="1214422"/>
          <a:ext cx="8258175" cy="5429288"/>
        </p:xfrm>
        <a:graphic>
          <a:graphicData uri="http://schemas.openxmlformats.org/presentationml/2006/ole">
            <p:oleObj spid="_x0000_s7170" name="Equation" r:id="rId4" imgW="3149280" imgH="29970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2295540" y="1357298"/>
          <a:ext cx="8015302" cy="1928826"/>
        </p:xfrm>
        <a:graphic>
          <a:graphicData uri="http://schemas.openxmlformats.org/presentationml/2006/ole">
            <p:oleObj spid="_x0000_s8194" name="Equation" r:id="rId4" imgW="2781000" imgH="888840" progId="Equation.3">
              <p:embed/>
            </p:oleObj>
          </a:graphicData>
        </a:graphic>
      </p:graphicFrame>
      <p:sp>
        <p:nvSpPr>
          <p:cNvPr id="9" name="Rectangle 8"/>
          <p:cNvSpPr/>
          <p:nvPr/>
        </p:nvSpPr>
        <p:spPr>
          <a:xfrm>
            <a:off x="1381092" y="3571876"/>
            <a:ext cx="82591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cs typeface="Arial" charset="0"/>
              </a:rPr>
              <a:t>At </a:t>
            </a:r>
            <a:r>
              <a:rPr lang="en-US" sz="3600" i="1" dirty="0" smtClean="0">
                <a:latin typeface="Times New Roman" pitchFamily="18" charset="0"/>
                <a:cs typeface="Arial" charset="0"/>
              </a:rPr>
              <a:t>x</a:t>
            </a:r>
            <a:r>
              <a:rPr lang="en-US" sz="3600" dirty="0" smtClean="0">
                <a:cs typeface="Arial" charset="0"/>
              </a:rPr>
              <a:t>=0 the above Fourier series reduces to  </a:t>
            </a:r>
            <a:endParaRPr lang="en-US" sz="3600" dirty="0">
              <a:cs typeface="Arial" charset="0"/>
            </a:endParaRPr>
          </a:p>
        </p:txBody>
      </p:sp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3681418" y="4214818"/>
          <a:ext cx="3200400" cy="1524000"/>
        </p:xfrm>
        <a:graphic>
          <a:graphicData uri="http://schemas.openxmlformats.org/presentationml/2006/ole">
            <p:oleObj spid="_x0000_s8195" name="Equation" r:id="rId5" imgW="799920" imgH="685800" progId="Equation.3">
              <p:embed/>
            </p:oleObj>
          </a:graphicData>
        </a:graphic>
      </p:graphicFrame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1576398" y="5558869"/>
            <a:ext cx="6019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i="1" dirty="0" smtClean="0">
                <a:latin typeface="Times New Roman" pitchFamily="18" charset="0"/>
                <a:cs typeface="Arial" charset="0"/>
              </a:rPr>
              <a:t>x</a:t>
            </a:r>
            <a:r>
              <a:rPr lang="en-US" sz="3200" dirty="0" smtClean="0">
                <a:cs typeface="Arial" charset="0"/>
              </a:rPr>
              <a:t>=0 </a:t>
            </a:r>
            <a:r>
              <a:rPr lang="en-US" sz="3200" dirty="0">
                <a:cs typeface="Arial" charset="0"/>
              </a:rPr>
              <a:t>is the point of </a:t>
            </a:r>
            <a:r>
              <a:rPr lang="en-US" sz="3200" dirty="0" smtClean="0">
                <a:cs typeface="Arial" charset="0"/>
              </a:rPr>
              <a:t>discontinuity</a:t>
            </a:r>
            <a:endParaRPr lang="en-US" sz="32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609600" y="1350954"/>
            <a:ext cx="998699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>
                <a:cs typeface="Arial" charset="0"/>
              </a:rPr>
              <a:t>By Dirichlet conditions, the series converges </a:t>
            </a:r>
            <a:r>
              <a:rPr lang="en-US" sz="4000" dirty="0" smtClean="0">
                <a:cs typeface="Arial" charset="0"/>
              </a:rPr>
              <a:t>at          </a:t>
            </a:r>
          </a:p>
          <a:p>
            <a:r>
              <a:rPr lang="en-US" sz="4000" i="1" dirty="0" smtClean="0">
                <a:latin typeface="Times New Roman" pitchFamily="18" charset="0"/>
                <a:cs typeface="Arial" charset="0"/>
              </a:rPr>
              <a:t>  x </a:t>
            </a:r>
            <a:r>
              <a:rPr lang="en-US" sz="4000" dirty="0" smtClean="0">
                <a:cs typeface="Arial" charset="0"/>
              </a:rPr>
              <a:t>= 0 </a:t>
            </a:r>
            <a:r>
              <a:rPr lang="en-US" sz="4000" dirty="0">
                <a:cs typeface="Arial" charset="0"/>
              </a:rPr>
              <a:t>to (0+4</a:t>
            </a:r>
            <a:r>
              <a:rPr lang="en-US" sz="4000" dirty="0">
                <a:cs typeface="Arial" charset="0"/>
                <a:sym typeface="Symbol" pitchFamily="18" charset="2"/>
              </a:rPr>
              <a:t> </a:t>
            </a:r>
            <a:r>
              <a:rPr lang="en-US" sz="4000" baseline="30000" dirty="0">
                <a:cs typeface="Arial" charset="0"/>
                <a:sym typeface="Symbol" pitchFamily="18" charset="2"/>
              </a:rPr>
              <a:t>2</a:t>
            </a:r>
            <a:r>
              <a:rPr lang="en-US" sz="4000" dirty="0">
                <a:cs typeface="Arial" charset="0"/>
                <a:sym typeface="Symbol" pitchFamily="18" charset="2"/>
              </a:rPr>
              <a:t>)/2 =</a:t>
            </a:r>
            <a:r>
              <a:rPr lang="en-US" sz="4000" dirty="0">
                <a:cs typeface="Arial" charset="0"/>
              </a:rPr>
              <a:t> 2</a:t>
            </a:r>
            <a:r>
              <a:rPr lang="en-US" sz="4000" dirty="0">
                <a:cs typeface="Arial" charset="0"/>
                <a:sym typeface="Symbol" pitchFamily="18" charset="2"/>
              </a:rPr>
              <a:t> </a:t>
            </a:r>
            <a:r>
              <a:rPr lang="en-US" sz="4000" baseline="30000" dirty="0">
                <a:cs typeface="Arial" charset="0"/>
                <a:sym typeface="Symbol" pitchFamily="18" charset="2"/>
              </a:rPr>
              <a:t>2</a:t>
            </a:r>
            <a:endParaRPr lang="en-US" sz="4000" baseline="30000" dirty="0">
              <a:cs typeface="Arial" charset="0"/>
            </a:endParaRPr>
          </a:p>
        </p:txBody>
      </p:sp>
      <p:graphicFrame>
        <p:nvGraphicFramePr>
          <p:cNvPr id="9218" name="Object 3"/>
          <p:cNvGraphicFramePr>
            <a:graphicFrameLocks noChangeAspect="1"/>
          </p:cNvGraphicFramePr>
          <p:nvPr/>
        </p:nvGraphicFramePr>
        <p:xfrm>
          <a:off x="2819415" y="2871798"/>
          <a:ext cx="5419725" cy="2057400"/>
        </p:xfrm>
        <a:graphic>
          <a:graphicData uri="http://schemas.openxmlformats.org/presentationml/2006/ole">
            <p:oleObj spid="_x0000_s9218" name="Equation" r:id="rId4" imgW="1384200" imgH="88884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2985"/>
            <a:ext cx="10972800" cy="4983182"/>
          </a:xfrm>
        </p:spPr>
        <p:txBody>
          <a:bodyPr>
            <a:normAutofit/>
          </a:bodyPr>
          <a:lstStyle/>
          <a:p>
            <a:pPr marL="901700" indent="-901700">
              <a:buNone/>
            </a:pPr>
            <a:r>
              <a:rPr lang="en-US" dirty="0" smtClean="0">
                <a:cs typeface="Arial" charset="0"/>
              </a:rPr>
              <a:t>Ex2 : Find the Fourier series expansion for the following periodic function of period 4.</a:t>
            </a:r>
          </a:p>
          <a:p>
            <a:pPr marL="901700" indent="-901700">
              <a:buNone/>
            </a:pPr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5362596" y="1714488"/>
          <a:ext cx="3733800" cy="1143000"/>
        </p:xfrm>
        <a:graphic>
          <a:graphicData uri="http://schemas.openxmlformats.org/presentationml/2006/ole">
            <p:oleObj spid="_x0000_s10243" name="Equation" r:id="rId4" imgW="1638000" imgH="457200" progId="Equation.3">
              <p:embed/>
            </p:oleObj>
          </a:graphicData>
        </a:graphic>
      </p:graphicFrame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380960" y="2690811"/>
            <a:ext cx="21701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smtClean="0"/>
              <a:t>Solution:</a:t>
            </a:r>
            <a:endParaRPr lang="en-US" sz="2800" dirty="0"/>
          </a:p>
        </p:txBody>
      </p:sp>
      <p:graphicFrame>
        <p:nvGraphicFramePr>
          <p:cNvPr id="10244" name="Object 5"/>
          <p:cNvGraphicFramePr>
            <a:graphicFrameLocks noChangeAspect="1"/>
          </p:cNvGraphicFramePr>
          <p:nvPr/>
        </p:nvGraphicFramePr>
        <p:xfrm>
          <a:off x="2106613" y="2857496"/>
          <a:ext cx="7561287" cy="3546478"/>
        </p:xfrm>
        <a:graphic>
          <a:graphicData uri="http://schemas.openxmlformats.org/presentationml/2006/ole">
            <p:oleObj spid="_x0000_s10244" name="Equation" r:id="rId5" imgW="2273040" imgH="23112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54032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1500206" y="928670"/>
          <a:ext cx="7239000" cy="5405454"/>
        </p:xfrm>
        <a:graphic>
          <a:graphicData uri="http://schemas.openxmlformats.org/presentationml/2006/ole">
            <p:oleObj spid="_x0000_s11266" name="Equation" r:id="rId4" imgW="3047760" imgH="38862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785794"/>
          </a:xfrm>
        </p:spPr>
        <p:txBody>
          <a:bodyPr>
            <a:normAutofit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1490666" y="714356"/>
          <a:ext cx="7820044" cy="5686444"/>
        </p:xfrm>
        <a:graphic>
          <a:graphicData uri="http://schemas.openxmlformats.org/presentationml/2006/ole">
            <p:oleObj spid="_x0000_s12290" name="Equation" r:id="rId4" imgW="2984400" imgH="350496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2852"/>
            <a:ext cx="10972800" cy="714380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57233"/>
            <a:ext cx="10972800" cy="5268934"/>
          </a:xfrm>
        </p:spPr>
        <p:txBody>
          <a:bodyPr>
            <a:normAutofit/>
          </a:bodyPr>
          <a:lstStyle/>
          <a:p>
            <a:r>
              <a:rPr lang="en-US" b="1" dirty="0" smtClean="0">
                <a:cs typeface="Arial" charset="0"/>
              </a:rPr>
              <a:t>EXPANSIONS OF EVEN AND ODD PERIODIC FUNCTIONS</a:t>
            </a:r>
          </a:p>
          <a:p>
            <a:pPr>
              <a:buNone/>
            </a:pPr>
            <a:r>
              <a:rPr lang="en-US" dirty="0" smtClean="0">
                <a:cs typeface="Arial" charset="0"/>
              </a:rPr>
              <a:t>	If </a:t>
            </a:r>
            <a:r>
              <a:rPr lang="en-US" i="1" dirty="0" smtClean="0">
                <a:cs typeface="Arial" charset="0"/>
              </a:rPr>
              <a:t>        </a:t>
            </a:r>
            <a:r>
              <a:rPr lang="en-US" dirty="0" smtClean="0">
                <a:cs typeface="Arial" charset="0"/>
              </a:rPr>
              <a:t>is a periodic function defined in the interval </a:t>
            </a:r>
            <a:r>
              <a:rPr lang="en-US" i="1" dirty="0" smtClean="0">
                <a:cs typeface="Arial" charset="0"/>
              </a:rPr>
              <a:t>        , </a:t>
            </a:r>
            <a:r>
              <a:rPr lang="en-US" dirty="0" smtClean="0">
                <a:cs typeface="Arial" charset="0"/>
              </a:rPr>
              <a:t>it can be represented by the Fourier series</a:t>
            </a:r>
          </a:p>
          <a:p>
            <a:r>
              <a:rPr lang="en-US" dirty="0" smtClean="0">
                <a:cs typeface="Arial" charset="0"/>
              </a:rPr>
              <a:t>Case1. If </a:t>
            </a:r>
            <a:r>
              <a:rPr lang="en-US" i="1" dirty="0" smtClean="0">
                <a:cs typeface="Arial" charset="0"/>
              </a:rPr>
              <a:t>       </a:t>
            </a:r>
            <a:r>
              <a:rPr lang="en-US" dirty="0" smtClean="0">
                <a:cs typeface="Arial" charset="0"/>
              </a:rPr>
              <a:t> is an even function</a:t>
            </a:r>
          </a:p>
          <a:p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/>
        </p:nvGraphicFramePr>
        <p:xfrm>
          <a:off x="1238216" y="1500174"/>
          <a:ext cx="914400" cy="457200"/>
        </p:xfrm>
        <a:graphic>
          <a:graphicData uri="http://schemas.openxmlformats.org/presentationml/2006/ole">
            <p:oleObj spid="_x0000_s13314" name="Equation" r:id="rId4" imgW="342720" imgH="203040" progId="Equation.3">
              <p:embed/>
            </p:oleObj>
          </a:graphicData>
        </a:graphic>
      </p:graphicFrame>
      <p:graphicFrame>
        <p:nvGraphicFramePr>
          <p:cNvPr id="13315" name="Object 5"/>
          <p:cNvGraphicFramePr>
            <a:graphicFrameLocks noChangeAspect="1"/>
          </p:cNvGraphicFramePr>
          <p:nvPr/>
        </p:nvGraphicFramePr>
        <p:xfrm>
          <a:off x="9329766" y="1500174"/>
          <a:ext cx="838200" cy="431800"/>
        </p:xfrm>
        <a:graphic>
          <a:graphicData uri="http://schemas.openxmlformats.org/presentationml/2006/ole">
            <p:oleObj spid="_x0000_s13315" name="Equation" r:id="rId5" imgW="393480" imgH="203040" progId="Equation.3">
              <p:embed/>
            </p:oleObj>
          </a:graphicData>
        </a:graphic>
      </p:graphicFrame>
      <p:graphicFrame>
        <p:nvGraphicFramePr>
          <p:cNvPr id="13316" name="Object 6"/>
          <p:cNvGraphicFramePr>
            <a:graphicFrameLocks noChangeAspect="1"/>
          </p:cNvGraphicFramePr>
          <p:nvPr/>
        </p:nvGraphicFramePr>
        <p:xfrm>
          <a:off x="2381224" y="2571744"/>
          <a:ext cx="914400" cy="457200"/>
        </p:xfrm>
        <a:graphic>
          <a:graphicData uri="http://schemas.openxmlformats.org/presentationml/2006/ole">
            <p:oleObj spid="_x0000_s13316" name="Equation" r:id="rId6" imgW="342720" imgH="203040" progId="Equation.3">
              <p:embed/>
            </p:oleObj>
          </a:graphicData>
        </a:graphic>
      </p:graphicFrame>
      <p:graphicFrame>
        <p:nvGraphicFramePr>
          <p:cNvPr id="13317" name="Object 3"/>
          <p:cNvGraphicFramePr>
            <a:graphicFrameLocks noChangeAspect="1"/>
          </p:cNvGraphicFramePr>
          <p:nvPr/>
        </p:nvGraphicFramePr>
        <p:xfrm>
          <a:off x="4310050" y="3286124"/>
          <a:ext cx="4038600" cy="2667000"/>
        </p:xfrm>
        <a:graphic>
          <a:graphicData uri="http://schemas.openxmlformats.org/presentationml/2006/ole">
            <p:oleObj spid="_x0000_s13317" name="Equation" r:id="rId7" imgW="977760" imgH="119376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IN" sz="7200" b="1" dirty="0" smtClean="0"/>
              <a:t>Topic Discussed</a:t>
            </a:r>
            <a:endParaRPr lang="en-IN" sz="7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7200" b="1" dirty="0" smtClean="0"/>
              <a:t>Periodic Functions</a:t>
            </a:r>
          </a:p>
          <a:p>
            <a:r>
              <a:rPr lang="en-IN" sz="7200" b="1" dirty="0" smtClean="0"/>
              <a:t>Fourier series</a:t>
            </a:r>
          </a:p>
          <a:p>
            <a:r>
              <a:rPr lang="en-IN" sz="7200" b="1" dirty="0" smtClean="0"/>
              <a:t>Dirichlet’s conditions</a:t>
            </a:r>
            <a:endParaRPr lang="en-IN" sz="4400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2024034" y="1071546"/>
          <a:ext cx="8929750" cy="3724276"/>
        </p:xfrm>
        <a:graphic>
          <a:graphicData uri="http://schemas.openxmlformats.org/presentationml/2006/ole">
            <p:oleObj spid="_x0000_s14338" name="Equation" r:id="rId4" imgW="3898800" imgH="162540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52464" y="4573606"/>
            <a:ext cx="1064426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spc="300" dirty="0">
                <a:latin typeface="Arial" pitchFamily="34" charset="0"/>
                <a:cs typeface="Arial" pitchFamily="34" charset="0"/>
              </a:rPr>
              <a:t>If a periodic function      is even </a:t>
            </a:r>
            <a:r>
              <a:rPr lang="en-US" sz="3200" spc="300" dirty="0" smtClean="0">
                <a:latin typeface="Arial" pitchFamily="34" charset="0"/>
                <a:cs typeface="Arial" pitchFamily="34" charset="0"/>
              </a:rPr>
              <a:t>in,     </a:t>
            </a:r>
            <a:r>
              <a:rPr lang="en-US" sz="3200" spc="300" dirty="0">
                <a:latin typeface="Arial" pitchFamily="34" charset="0"/>
                <a:cs typeface="Arial" pitchFamily="34" charset="0"/>
              </a:rPr>
              <a:t>its Fourier series expansion contains only cosine terms </a:t>
            </a:r>
          </a:p>
        </p:txBody>
      </p:sp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6024562" y="4610112"/>
          <a:ext cx="914400" cy="533400"/>
        </p:xfrm>
        <a:graphic>
          <a:graphicData uri="http://schemas.openxmlformats.org/presentationml/2006/ole">
            <p:oleObj spid="_x0000_s14339" name="Equation" r:id="rId5" imgW="342720" imgH="203040" progId="Equation.3">
              <p:embed/>
            </p:oleObj>
          </a:graphicData>
        </a:graphic>
      </p:graphicFrame>
      <p:graphicFrame>
        <p:nvGraphicFramePr>
          <p:cNvPr id="14340" name="Object 5"/>
          <p:cNvGraphicFramePr>
            <a:graphicFrameLocks noChangeAspect="1"/>
          </p:cNvGraphicFramePr>
          <p:nvPr/>
        </p:nvGraphicFramePr>
        <p:xfrm>
          <a:off x="9658384" y="4610112"/>
          <a:ext cx="1295400" cy="533400"/>
        </p:xfrm>
        <a:graphic>
          <a:graphicData uri="http://schemas.openxmlformats.org/presentationml/2006/ole">
            <p:oleObj spid="_x0000_s14340" name="Equation" r:id="rId6" imgW="393480" imgH="20304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dirty="0" smtClean="0"/>
              <a:t>Topics Discussed in Next Lecture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5400" b="1" dirty="0" smtClean="0"/>
              <a:t>Even and odd functions</a:t>
            </a:r>
          </a:p>
          <a:p>
            <a:r>
              <a:rPr lang="en-IN" sz="5400" b="1" dirty="0" smtClean="0"/>
              <a:t>Fourier Cosine Series for even functions</a:t>
            </a:r>
          </a:p>
          <a:p>
            <a:r>
              <a:rPr lang="en-IN" sz="5400" b="1" dirty="0" smtClean="0"/>
              <a:t>Fourier Sine Series for odd functions</a:t>
            </a:r>
          </a:p>
          <a:p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997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Arial" charset="0"/>
                <a:cs typeface="Arial" charset="0"/>
              </a:rPr>
              <a:t>PERIODIC</a:t>
            </a:r>
            <a:r>
              <a:rPr lang="en-US" sz="3600" b="1" dirty="0" smtClean="0">
                <a:latin typeface="Arial" charset="0"/>
                <a:cs typeface="Arial" charset="0"/>
              </a:rPr>
              <a:t> </a:t>
            </a:r>
            <a:r>
              <a:rPr lang="en-US" b="1" dirty="0" smtClean="0">
                <a:latin typeface="Arial" charset="0"/>
                <a:cs typeface="Arial" charset="0"/>
              </a:rPr>
              <a:t>FUNCTIONS</a:t>
            </a:r>
          </a:p>
          <a:p>
            <a:pPr>
              <a:buNone/>
            </a:pPr>
            <a:r>
              <a:rPr lang="en-US" b="1" spc="3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A function 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f(x)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 is said to be periodic with period 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T 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if 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f(</a:t>
            </a:r>
            <a:r>
              <a:rPr lang="en-US" i="1" spc="300" dirty="0" err="1" smtClean="0">
                <a:latin typeface="Arial" pitchFamily="34" charset="0"/>
                <a:cs typeface="Arial" pitchFamily="34" charset="0"/>
              </a:rPr>
              <a:t>x+</a:t>
            </a:r>
            <a:r>
              <a:rPr lang="en-US" spc="300" dirty="0" err="1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)=f(x)</a:t>
            </a:r>
            <a:r>
              <a:rPr lang="en-US" i="1" spc="300" dirty="0" smtClean="0">
                <a:latin typeface="Arial" pitchFamily="34" charset="0"/>
                <a:cs typeface="Arial" pitchFamily="34" charset="0"/>
                <a:sym typeface="Symbol"/>
              </a:rPr>
              <a:t>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 x 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, where 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T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 is a positive constant . The least value of 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T&gt;0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 is called the period of 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f(x)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57299"/>
            <a:ext cx="10972800" cy="4768868"/>
          </a:xfrm>
        </p:spPr>
        <p:txBody>
          <a:bodyPr>
            <a:norm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b="1" i="1" spc="300" dirty="0" smtClean="0">
                <a:latin typeface="Arial" pitchFamily="34" charset="0"/>
                <a:cs typeface="Arial" pitchFamily="34" charset="0"/>
              </a:rPr>
              <a:t>			 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f(x+2T) =f ((</a:t>
            </a:r>
            <a:r>
              <a:rPr lang="en-US" i="1" spc="300" dirty="0" err="1" smtClean="0">
                <a:latin typeface="Arial" pitchFamily="34" charset="0"/>
                <a:cs typeface="Arial" pitchFamily="34" charset="0"/>
              </a:rPr>
              <a:t>x+T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)+T)=f (</a:t>
            </a:r>
            <a:r>
              <a:rPr lang="en-US" i="1" spc="300" dirty="0" err="1" smtClean="0">
                <a:latin typeface="Arial" pitchFamily="34" charset="0"/>
                <a:cs typeface="Arial" pitchFamily="34" charset="0"/>
              </a:rPr>
              <a:t>x+T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)=f(x)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             f(</a:t>
            </a:r>
            <a:r>
              <a:rPr lang="en-US" i="1" spc="300" dirty="0" err="1" smtClean="0">
                <a:latin typeface="Arial" pitchFamily="34" charset="0"/>
                <a:cs typeface="Arial" pitchFamily="34" charset="0"/>
              </a:rPr>
              <a:t>x+nT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)=f(x) 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for all 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x </a:t>
            </a:r>
            <a:r>
              <a:rPr lang="en-US" b="1" i="1" spc="300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spc="300" dirty="0" smtClean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b="1" spc="300" dirty="0" smtClean="0">
                <a:latin typeface="Arial" pitchFamily="34" charset="0"/>
                <a:cs typeface="Arial" pitchFamily="34" charset="0"/>
              </a:rPr>
              <a:t> For Example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b="1" spc="300" dirty="0" smtClean="0">
              <a:latin typeface="Arial" pitchFamily="34" charset="0"/>
              <a:cs typeface="Arial" pitchFamily="34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300" dirty="0" smtClean="0">
                <a:latin typeface="Arial" pitchFamily="34" charset="0"/>
                <a:cs typeface="Arial" pitchFamily="34" charset="0"/>
              </a:rPr>
              <a:t>	1. 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f(x)=sin x 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has periods 2</a:t>
            </a:r>
            <a:r>
              <a:rPr lang="en-US" spc="300" dirty="0" smtClean="0">
                <a:latin typeface="Arial" pitchFamily="34" charset="0"/>
                <a:cs typeface="Arial" pitchFamily="34" charset="0"/>
                <a:sym typeface="Symbol"/>
              </a:rPr>
              <a:t>, 4, 6, ….  and 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pc="300" dirty="0" smtClean="0">
                <a:latin typeface="Arial" pitchFamily="34" charset="0"/>
                <a:cs typeface="Arial" pitchFamily="34" charset="0"/>
                <a:sym typeface="Symbol"/>
              </a:rPr>
              <a:t> 	is the period of </a:t>
            </a:r>
            <a:r>
              <a:rPr lang="en-US" i="1" spc="300" dirty="0" smtClean="0">
                <a:latin typeface="Arial" pitchFamily="34" charset="0"/>
                <a:cs typeface="Arial" pitchFamily="34" charset="0"/>
                <a:sym typeface="Symbol"/>
              </a:rPr>
              <a:t>f(x).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i="1" spc="300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300" dirty="0" smtClean="0">
                <a:latin typeface="Arial" pitchFamily="34" charset="0"/>
                <a:cs typeface="Arial" pitchFamily="34" charset="0"/>
                <a:sym typeface="Symbol"/>
              </a:rPr>
              <a:t>	2 .The period of </a:t>
            </a:r>
            <a:r>
              <a:rPr lang="en-US" i="1" spc="300" dirty="0" smtClean="0">
                <a:latin typeface="Arial" pitchFamily="34" charset="0"/>
                <a:cs typeface="Arial" pitchFamily="34" charset="0"/>
                <a:sym typeface="Symbol"/>
              </a:rPr>
              <a:t>sin </a:t>
            </a:r>
            <a:r>
              <a:rPr lang="en-US" i="1" spc="300" dirty="0" err="1" smtClean="0">
                <a:latin typeface="Arial" pitchFamily="34" charset="0"/>
                <a:cs typeface="Arial" pitchFamily="34" charset="0"/>
                <a:sym typeface="Symbol"/>
              </a:rPr>
              <a:t>nx</a:t>
            </a:r>
            <a:r>
              <a:rPr lang="en-US" i="1" spc="3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pc="300" dirty="0" smtClean="0">
                <a:latin typeface="Arial" pitchFamily="34" charset="0"/>
                <a:cs typeface="Arial" pitchFamily="34" charset="0"/>
                <a:sym typeface="Symbol"/>
              </a:rPr>
              <a:t>and </a:t>
            </a:r>
            <a:r>
              <a:rPr lang="en-US" i="1" spc="300" dirty="0" smtClean="0">
                <a:latin typeface="Arial" pitchFamily="34" charset="0"/>
                <a:cs typeface="Arial" pitchFamily="34" charset="0"/>
                <a:sym typeface="Symbol"/>
              </a:rPr>
              <a:t>cos </a:t>
            </a:r>
            <a:r>
              <a:rPr lang="en-US" i="1" spc="300" dirty="0" err="1" smtClean="0">
                <a:latin typeface="Arial" pitchFamily="34" charset="0"/>
                <a:cs typeface="Arial" pitchFamily="34" charset="0"/>
                <a:sym typeface="Symbol"/>
              </a:rPr>
              <a:t>nx</a:t>
            </a:r>
            <a:r>
              <a:rPr lang="en-US" i="1" spc="3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en-US" spc="300" dirty="0" smtClean="0">
                <a:latin typeface="Arial" pitchFamily="34" charset="0"/>
                <a:cs typeface="Arial" pitchFamily="34" charset="0"/>
                <a:sym typeface="Symbol"/>
              </a:rPr>
              <a:t>is 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pc="300" dirty="0" smtClean="0">
                <a:latin typeface="Arial" pitchFamily="34" charset="0"/>
                <a:cs typeface="Arial" pitchFamily="34" charset="0"/>
                <a:sym typeface="Symbol"/>
              </a:rPr>
              <a:t>/</a:t>
            </a:r>
            <a:r>
              <a:rPr lang="en-US" i="1" spc="300" dirty="0" smtClean="0">
                <a:latin typeface="Arial" pitchFamily="34" charset="0"/>
                <a:cs typeface="Arial" pitchFamily="34" charset="0"/>
                <a:sym typeface="Symbol"/>
              </a:rPr>
              <a:t>n.</a:t>
            </a:r>
            <a:endParaRPr lang="en-US" i="1" spc="3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85860"/>
            <a:ext cx="10972800" cy="4929221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ODD FUNCTIONS </a:t>
            </a:r>
          </a:p>
          <a:p>
            <a:pPr>
              <a:buNone/>
            </a:pPr>
            <a:r>
              <a:rPr lang="en-US" b="1" spc="6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A function f(x) is called odd if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600" dirty="0" smtClean="0">
                <a:latin typeface="Arial" pitchFamily="34" charset="0"/>
                <a:cs typeface="Arial" pitchFamily="34" charset="0"/>
              </a:rPr>
              <a:t>					f(-x)=-f(x)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600" dirty="0" smtClean="0">
                <a:latin typeface="Arial" pitchFamily="34" charset="0"/>
                <a:cs typeface="Arial" pitchFamily="34" charset="0"/>
              </a:rPr>
              <a:t>	For Example: x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, sin x, tan x,x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+2x+3</a:t>
            </a:r>
          </a:p>
          <a:p>
            <a:pPr algn="just">
              <a:spcBef>
                <a:spcPts val="0"/>
              </a:spcBef>
              <a:buNone/>
              <a:defRPr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EVEN FUNCTIONS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600" dirty="0" smtClean="0">
                <a:latin typeface="Arial" pitchFamily="34" charset="0"/>
                <a:cs typeface="Arial" pitchFamily="34" charset="0"/>
              </a:rPr>
              <a:t>	A function f(x) is called even if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600" dirty="0" smtClean="0">
                <a:latin typeface="Arial" pitchFamily="34" charset="0"/>
                <a:cs typeface="Arial" pitchFamily="34" charset="0"/>
              </a:rPr>
              <a:t>					f(-x)=f(x)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600" dirty="0" smtClean="0">
                <a:latin typeface="Arial" pitchFamily="34" charset="0"/>
                <a:cs typeface="Arial" pitchFamily="34" charset="0"/>
              </a:rPr>
              <a:t>	For Example: x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, cos x,e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+e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-x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,2x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+x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+2</a:t>
            </a:r>
          </a:p>
          <a:p>
            <a:pPr>
              <a:buNone/>
            </a:pPr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Arial" charset="0"/>
                <a:cs typeface="Arial" charset="0"/>
              </a:rPr>
              <a:t>FOURIER SERIES</a:t>
            </a:r>
          </a:p>
          <a:p>
            <a:pPr algn="just">
              <a:buNone/>
              <a:defRPr/>
            </a:pPr>
            <a:r>
              <a:rPr lang="en-US" spc="300" dirty="0" smtClean="0">
                <a:latin typeface="Arial" pitchFamily="34" charset="0"/>
                <a:cs typeface="Arial" pitchFamily="34" charset="0"/>
              </a:rPr>
              <a:t>	Let 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 	 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be defined in the interval</a:t>
            </a:r>
            <a:r>
              <a:rPr lang="en-US" spc="300" dirty="0" smtClean="0">
                <a:latin typeface="Times New Roman" pitchFamily="18" charset="0"/>
                <a:cs typeface="Times New Roman" pitchFamily="18" charset="0"/>
              </a:rPr>
              <a:t> (c,c+2</a:t>
            </a:r>
            <a:r>
              <a:rPr lang="en-US" i="1" spc="3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pc="300" dirty="0" smtClean="0"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and outside the interval by    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            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i.e. assume that   has the period </a:t>
            </a:r>
            <a:r>
              <a:rPr lang="en-US" i="1" spc="300" dirty="0" smtClean="0">
                <a:latin typeface="Arial" pitchFamily="34" charset="0"/>
                <a:cs typeface="Arial" pitchFamily="34" charset="0"/>
              </a:rPr>
              <a:t> .</a:t>
            </a:r>
            <a:r>
              <a:rPr lang="en-US" spc="300" dirty="0" smtClean="0">
                <a:latin typeface="Arial" pitchFamily="34" charset="0"/>
                <a:cs typeface="Arial" pitchFamily="34" charset="0"/>
              </a:rPr>
              <a:t>The Fourier series  corresponding to       is given by</a:t>
            </a:r>
          </a:p>
          <a:p>
            <a:pPr algn="just">
              <a:buNone/>
              <a:defRPr/>
            </a:pPr>
            <a:r>
              <a:rPr lang="en-US" spc="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	</a:t>
            </a:r>
          </a:p>
          <a:p>
            <a:pPr>
              <a:buNone/>
            </a:pPr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809720" y="2214554"/>
          <a:ext cx="714381" cy="500065"/>
        </p:xfrm>
        <a:graphic>
          <a:graphicData uri="http://schemas.openxmlformats.org/presentationml/2006/ole">
            <p:oleObj spid="_x0000_s1028" name="Equation" r:id="rId4" imgW="355320" imgH="203040" progId="Equation.3">
              <p:embed/>
            </p:oleObj>
          </a:graphicData>
        </a:graphic>
      </p:graphicFrame>
      <p:graphicFrame>
        <p:nvGraphicFramePr>
          <p:cNvPr id="1030" name="Object 8"/>
          <p:cNvGraphicFramePr>
            <a:graphicFrameLocks noChangeAspect="1"/>
          </p:cNvGraphicFramePr>
          <p:nvPr/>
        </p:nvGraphicFramePr>
        <p:xfrm>
          <a:off x="7405688" y="2714625"/>
          <a:ext cx="2976562" cy="571500"/>
        </p:xfrm>
        <a:graphic>
          <a:graphicData uri="http://schemas.openxmlformats.org/presentationml/2006/ole">
            <p:oleObj spid="_x0000_s1030" name="Equation" r:id="rId5" imgW="1041120" imgH="203040" progId="Equation.3">
              <p:embed/>
            </p:oleObj>
          </a:graphicData>
        </a:graphic>
      </p:graphicFrame>
      <p:graphicFrame>
        <p:nvGraphicFramePr>
          <p:cNvPr id="1031" name="Object 10"/>
          <p:cNvGraphicFramePr>
            <a:graphicFrameLocks noChangeAspect="1"/>
          </p:cNvGraphicFramePr>
          <p:nvPr/>
        </p:nvGraphicFramePr>
        <p:xfrm>
          <a:off x="8124844" y="3214686"/>
          <a:ext cx="685800" cy="538162"/>
        </p:xfrm>
        <a:graphic>
          <a:graphicData uri="http://schemas.openxmlformats.org/presentationml/2006/ole">
            <p:oleObj spid="_x0000_s1031" name="Equation" r:id="rId6" imgW="177480" imgH="177480" progId="Equation.3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3809989" y="3214690"/>
          <a:ext cx="714375" cy="571500"/>
        </p:xfrm>
        <a:graphic>
          <a:graphicData uri="http://schemas.openxmlformats.org/presentationml/2006/ole">
            <p:oleObj spid="_x0000_s1032" name="Equation" r:id="rId7" imgW="355320" imgH="203040" progId="Equation.3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6381757" y="3643314"/>
          <a:ext cx="714375" cy="571504"/>
        </p:xfrm>
        <a:graphic>
          <a:graphicData uri="http://schemas.openxmlformats.org/presentationml/2006/ole">
            <p:oleObj spid="_x0000_s1033" name="Equation" r:id="rId8" imgW="355320" imgH="203040" progId="Equation.3">
              <p:embed/>
            </p:oleObj>
          </a:graphicData>
        </a:graphic>
      </p:graphicFrame>
      <p:graphicFrame>
        <p:nvGraphicFramePr>
          <p:cNvPr id="1035" name="Object 12"/>
          <p:cNvGraphicFramePr>
            <a:graphicFrameLocks noChangeAspect="1"/>
          </p:cNvGraphicFramePr>
          <p:nvPr/>
        </p:nvGraphicFramePr>
        <p:xfrm>
          <a:off x="2928938" y="4643438"/>
          <a:ext cx="6096000" cy="1214437"/>
        </p:xfrm>
        <a:graphic>
          <a:graphicData uri="http://schemas.openxmlformats.org/presentationml/2006/ole">
            <p:oleObj spid="_x0000_s1035" name="Equation" r:id="rId9" imgW="2044440" imgH="43164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57299"/>
            <a:ext cx="10972800" cy="47688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cs typeface="Arial" charset="0"/>
              </a:rPr>
              <a:t>where the Fourier </a:t>
            </a:r>
            <a:r>
              <a:rPr lang="en-US" dirty="0" err="1" smtClean="0">
                <a:cs typeface="Arial" charset="0"/>
              </a:rPr>
              <a:t>coeffecients</a:t>
            </a:r>
            <a:r>
              <a:rPr lang="en-US" dirty="0" smtClean="0">
                <a:cs typeface="Arial" charset="0"/>
              </a:rPr>
              <a:t> are</a:t>
            </a:r>
          </a:p>
          <a:p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 smtClean="0">
              <a:solidFill>
                <a:schemeClr val="tx1"/>
              </a:solidFill>
            </a:endParaRPr>
          </a:p>
          <a:p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2051" name="Object 2"/>
          <p:cNvGraphicFramePr>
            <a:graphicFrameLocks noChangeAspect="1"/>
          </p:cNvGraphicFramePr>
          <p:nvPr/>
        </p:nvGraphicFramePr>
        <p:xfrm>
          <a:off x="2143125" y="2500306"/>
          <a:ext cx="7096125" cy="3733800"/>
        </p:xfrm>
        <a:graphic>
          <a:graphicData uri="http://schemas.openxmlformats.org/presentationml/2006/ole">
            <p:oleObj spid="_x0000_s2051" name="Equation" r:id="rId4" imgW="1587240" imgH="177768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85861"/>
            <a:ext cx="10972800" cy="4840306"/>
          </a:xfrm>
        </p:spPr>
        <p:txBody>
          <a:bodyPr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300" dirty="0" smtClean="0">
                <a:latin typeface="Times New Roman" pitchFamily="18" charset="0"/>
                <a:cs typeface="Times New Roman" pitchFamily="18" charset="0"/>
              </a:rPr>
              <a:t>If      is defined in the interval  (-</a:t>
            </a:r>
            <a:r>
              <a:rPr lang="en-US" i="1" spc="300" dirty="0" smtClean="0">
                <a:latin typeface="Times New Roman" pitchFamily="18" charset="0"/>
                <a:cs typeface="Times New Roman" pitchFamily="18" charset="0"/>
              </a:rPr>
              <a:t>l, l) </a:t>
            </a:r>
            <a:r>
              <a:rPr lang="en-US" spc="300" dirty="0" smtClean="0">
                <a:latin typeface="Times New Roman" pitchFamily="18" charset="0"/>
                <a:cs typeface="Times New Roman" pitchFamily="18" charset="0"/>
              </a:rPr>
              <a:t>then coefficients  can be determined  equivalently from</a:t>
            </a:r>
          </a:p>
          <a:p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1323948" y="1400164"/>
          <a:ext cx="914400" cy="457200"/>
        </p:xfrm>
        <a:graphic>
          <a:graphicData uri="http://schemas.openxmlformats.org/presentationml/2006/ole">
            <p:oleObj spid="_x0000_s3074" name="Equation" r:id="rId4" imgW="342720" imgH="203040" progId="Equation.3">
              <p:embed/>
            </p:oleObj>
          </a:graphicData>
        </a:graphic>
      </p:graphicFrame>
      <p:graphicFrame>
        <p:nvGraphicFramePr>
          <p:cNvPr id="3078" name="Object 5"/>
          <p:cNvGraphicFramePr>
            <a:graphicFrameLocks noChangeAspect="1"/>
          </p:cNvGraphicFramePr>
          <p:nvPr/>
        </p:nvGraphicFramePr>
        <p:xfrm>
          <a:off x="3309918" y="2320946"/>
          <a:ext cx="6324600" cy="4108450"/>
        </p:xfrm>
        <a:graphic>
          <a:graphicData uri="http://schemas.openxmlformats.org/presentationml/2006/ole">
            <p:oleObj spid="_x0000_s3078" name="Equation" r:id="rId5" imgW="1485720" imgH="165096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57299"/>
            <a:ext cx="10972800" cy="4768868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 charset="0"/>
                <a:cs typeface="Arial" charset="0"/>
              </a:rPr>
              <a:t>DIRICHLET CONDITIONS</a:t>
            </a:r>
          </a:p>
          <a:p>
            <a:pPr>
              <a:buNone/>
              <a:defRPr/>
            </a:pPr>
            <a:r>
              <a:rPr lang="en-US" spc="300" dirty="0" smtClean="0"/>
              <a:t>Suppose that</a:t>
            </a:r>
          </a:p>
          <a:p>
            <a:pPr marL="514350" indent="-514350">
              <a:buAutoNum type="arabicPeriod"/>
              <a:defRPr/>
            </a:pP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f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x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spc="300" dirty="0" smtClean="0"/>
              <a:t> is defined and single valued </a:t>
            </a:r>
            <a:r>
              <a:rPr lang="en-US" i="1" spc="300" dirty="0" smtClean="0"/>
              <a:t>(c,c+2</a:t>
            </a:r>
            <a:r>
              <a:rPr lang="en-US" i="1" spc="300" dirty="0" smtClean="0">
                <a:latin typeface="Times New Roman" pitchFamily="18" charset="0"/>
              </a:rPr>
              <a:t>l</a:t>
            </a:r>
            <a:r>
              <a:rPr lang="en-US" i="1" spc="300" dirty="0" smtClean="0"/>
              <a:t>)</a:t>
            </a:r>
          </a:p>
          <a:p>
            <a:pPr marL="514350" indent="-514350">
              <a:buNone/>
              <a:defRPr/>
            </a:pPr>
            <a:r>
              <a:rPr lang="en-US" i="1" spc="300" dirty="0" smtClean="0"/>
              <a:t>2. </a:t>
            </a: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f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x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i="1" spc="300" dirty="0" smtClean="0"/>
              <a:t> </a:t>
            </a:r>
            <a:r>
              <a:rPr lang="en-US" spc="300" dirty="0" smtClean="0"/>
              <a:t>is periodic in </a:t>
            </a:r>
            <a:r>
              <a:rPr lang="en-US" i="1" spc="300" dirty="0" smtClean="0"/>
              <a:t>(c,c+2</a:t>
            </a:r>
            <a:r>
              <a:rPr lang="en-US" i="1" spc="300" dirty="0" smtClean="0">
                <a:latin typeface="Times New Roman" pitchFamily="18" charset="0"/>
              </a:rPr>
              <a:t>l</a:t>
            </a:r>
            <a:r>
              <a:rPr lang="en-US" i="1" spc="300" dirty="0" smtClean="0"/>
              <a:t>)</a:t>
            </a:r>
            <a:r>
              <a:rPr lang="en-US" spc="300" dirty="0" smtClean="0"/>
              <a:t> with period 2</a:t>
            </a:r>
            <a:r>
              <a:rPr lang="en-US" i="1" spc="300" dirty="0" smtClean="0"/>
              <a:t>l</a:t>
            </a:r>
          </a:p>
          <a:p>
            <a:pPr marL="514350" indent="-514350">
              <a:buNone/>
              <a:defRPr/>
            </a:pPr>
            <a:r>
              <a:rPr lang="en-US" i="1" spc="300" dirty="0" smtClean="0"/>
              <a:t>3. </a:t>
            </a: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f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x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spc="300" dirty="0" smtClean="0"/>
              <a:t> has finite number of discontinuities in   </a:t>
            </a:r>
            <a:r>
              <a:rPr lang="en-US" i="1" spc="300" dirty="0" smtClean="0"/>
              <a:t>(c,c+2</a:t>
            </a:r>
            <a:r>
              <a:rPr lang="en-US" i="1" spc="300" dirty="0" smtClean="0">
                <a:latin typeface="Times New Roman" pitchFamily="18" charset="0"/>
              </a:rPr>
              <a:t>l</a:t>
            </a:r>
            <a:r>
              <a:rPr lang="en-US" i="1" spc="300" dirty="0" smtClean="0"/>
              <a:t>)</a:t>
            </a:r>
          </a:p>
          <a:p>
            <a:pPr marL="514350" indent="-514350">
              <a:buNone/>
              <a:defRPr/>
            </a:pPr>
            <a:r>
              <a:rPr lang="en-US" i="1" spc="300" dirty="0" smtClean="0"/>
              <a:t>4. </a:t>
            </a: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f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i="1" spc="600" dirty="0" smtClean="0">
                <a:latin typeface="Times New Roman" pitchFamily="18" charset="0"/>
                <a:cs typeface="Arial" pitchFamily="34" charset="0"/>
              </a:rPr>
              <a:t>x</a:t>
            </a:r>
            <a:r>
              <a:rPr lang="en-US" i="1" spc="6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spc="300" dirty="0" smtClean="0"/>
              <a:t> has finite number of maxima and minima in </a:t>
            </a:r>
            <a:r>
              <a:rPr lang="en-US" i="1" spc="300" dirty="0" smtClean="0"/>
              <a:t>(c,c+2</a:t>
            </a:r>
            <a:r>
              <a:rPr lang="en-US" i="1" spc="300" dirty="0" smtClean="0">
                <a:latin typeface="Times New Roman" pitchFamily="18" charset="0"/>
              </a:rPr>
              <a:t>l</a:t>
            </a:r>
            <a:r>
              <a:rPr lang="en-US" i="1" spc="300" dirty="0" smtClean="0"/>
              <a:t>)</a:t>
            </a:r>
            <a:endParaRPr lang="en-US" spc="300" dirty="0" smtClean="0"/>
          </a:p>
          <a:p>
            <a:pPr marL="514350" indent="-514350">
              <a:buNone/>
              <a:defRPr/>
            </a:pPr>
            <a:endParaRPr lang="en-US" spc="300" dirty="0" smtClean="0"/>
          </a:p>
          <a:p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554</TotalTime>
  <Words>444</Words>
  <Application>Microsoft Office PowerPoint</Application>
  <PresentationFormat>Custom</PresentationFormat>
  <Paragraphs>123</Paragraphs>
  <Slides>21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Equation</vt:lpstr>
      <vt:lpstr>   Mathematics-III (BTCS-2302)   </vt:lpstr>
      <vt:lpstr>Topic Discussed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Topics Discussed in Next Lecture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FINANCIAL MANAGEMENT</dc:title>
  <dc:creator>DELL</dc:creator>
  <cp:lastModifiedBy>Admin</cp:lastModifiedBy>
  <cp:revision>105</cp:revision>
  <dcterms:created xsi:type="dcterms:W3CDTF">2020-11-12T04:35:12Z</dcterms:created>
  <dcterms:modified xsi:type="dcterms:W3CDTF">2023-07-26T08:58:13Z</dcterms:modified>
</cp:coreProperties>
</file>