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99" r:id="rId2"/>
    <p:sldId id="403" r:id="rId3"/>
    <p:sldId id="404" r:id="rId4"/>
    <p:sldId id="405" r:id="rId5"/>
    <p:sldId id="400" r:id="rId6"/>
    <p:sldId id="406" r:id="rId7"/>
    <p:sldId id="401" r:id="rId8"/>
    <p:sldId id="407" r:id="rId9"/>
    <p:sldId id="408" r:id="rId10"/>
    <p:sldId id="402" r:id="rId11"/>
    <p:sldId id="410" r:id="rId12"/>
    <p:sldId id="409" r:id="rId13"/>
    <p:sldId id="363" r:id="rId14"/>
  </p:sldIdLst>
  <p:sldSz cx="14401800" cy="8285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36" userDrawn="1">
          <p15:clr>
            <a:srgbClr val="A4A3A4"/>
          </p15:clr>
        </p15:guide>
        <p15:guide id="3" orient="horz" pos="26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1A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E12F2-640B-46DA-A8C4-D28BA1B59BD1}" v="13" dt="2023-07-16T07:18:26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43" autoAdjust="0"/>
    <p:restoredTop sz="94162" autoAdjust="0"/>
  </p:normalViewPr>
  <p:slideViewPr>
    <p:cSldViewPr snapToGrid="0" snapToObjects="1">
      <p:cViewPr varScale="1">
        <p:scale>
          <a:sx n="72" d="100"/>
          <a:sy n="72" d="100"/>
        </p:scale>
        <p:origin x="63" y="72"/>
      </p:cViewPr>
      <p:guideLst>
        <p:guide pos="4536"/>
        <p:guide orient="horz" pos="2682"/>
      </p:guideLst>
    </p:cSldViewPr>
  </p:slideViewPr>
  <p:outlineViewPr>
    <p:cViewPr>
      <p:scale>
        <a:sx n="33" d="100"/>
        <a:sy n="33" d="100"/>
      </p:scale>
      <p:origin x="0" y="-2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osh Kumar" userId="5aef7c175d6b98d6" providerId="LiveId" clId="{440E12F2-640B-46DA-A8C4-D28BA1B59BD1}"/>
    <pc:docChg chg="delSld modSld">
      <pc:chgData name="Santosh Kumar" userId="5aef7c175d6b98d6" providerId="LiveId" clId="{440E12F2-640B-46DA-A8C4-D28BA1B59BD1}" dt="2023-07-16T07:18:26.881" v="14"/>
      <pc:docMkLst>
        <pc:docMk/>
      </pc:docMkLst>
      <pc:sldChg chg="del">
        <pc:chgData name="Santosh Kumar" userId="5aef7c175d6b98d6" providerId="LiveId" clId="{440E12F2-640B-46DA-A8C4-D28BA1B59BD1}" dt="2023-07-16T07:18:03.084" v="0" actId="2696"/>
        <pc:sldMkLst>
          <pc:docMk/>
          <pc:sldMk cId="0" sldId="258"/>
        </pc:sldMkLst>
      </pc:sldChg>
      <pc:sldChg chg="addSp modSp">
        <pc:chgData name="Santosh Kumar" userId="5aef7c175d6b98d6" providerId="LiveId" clId="{440E12F2-640B-46DA-A8C4-D28BA1B59BD1}" dt="2023-07-16T07:18:26.881" v="14"/>
        <pc:sldMkLst>
          <pc:docMk/>
          <pc:sldMk cId="2437055189" sldId="363"/>
        </pc:sldMkLst>
        <pc:spChg chg="add mod">
          <ac:chgData name="Santosh Kumar" userId="5aef7c175d6b98d6" providerId="LiveId" clId="{440E12F2-640B-46DA-A8C4-D28BA1B59BD1}" dt="2023-07-16T07:18:26.881" v="14"/>
          <ac:spMkLst>
            <pc:docMk/>
            <pc:sldMk cId="2437055189" sldId="363"/>
            <ac:spMk id="3" creationId="{6541FF3D-5050-CAD3-6675-2A211E9A1D46}"/>
          </ac:spMkLst>
        </pc:spChg>
      </pc:sldChg>
      <pc:sldChg chg="addSp modSp mod">
        <pc:chgData name="Santosh Kumar" userId="5aef7c175d6b98d6" providerId="LiveId" clId="{440E12F2-640B-46DA-A8C4-D28BA1B59BD1}" dt="2023-07-16T07:18:11.160" v="2" actId="207"/>
        <pc:sldMkLst>
          <pc:docMk/>
          <pc:sldMk cId="1208270773" sldId="399"/>
        </pc:sldMkLst>
        <pc:spChg chg="add mod">
          <ac:chgData name="Santosh Kumar" userId="5aef7c175d6b98d6" providerId="LiveId" clId="{440E12F2-640B-46DA-A8C4-D28BA1B59BD1}" dt="2023-07-16T07:18:11.160" v="2" actId="207"/>
          <ac:spMkLst>
            <pc:docMk/>
            <pc:sldMk cId="1208270773" sldId="399"/>
            <ac:spMk id="5" creationId="{E245AC65-05F5-31AA-4544-5CA48F43513D}"/>
          </ac:spMkLst>
        </pc:spChg>
      </pc:sldChg>
      <pc:sldChg chg="addSp modSp">
        <pc:chgData name="Santosh Kumar" userId="5aef7c175d6b98d6" providerId="LiveId" clId="{440E12F2-640B-46DA-A8C4-D28BA1B59BD1}" dt="2023-07-16T07:18:18.262" v="6"/>
        <pc:sldMkLst>
          <pc:docMk/>
          <pc:sldMk cId="4253313211" sldId="400"/>
        </pc:sldMkLst>
        <pc:spChg chg="add mod">
          <ac:chgData name="Santosh Kumar" userId="5aef7c175d6b98d6" providerId="LiveId" clId="{440E12F2-640B-46DA-A8C4-D28BA1B59BD1}" dt="2023-07-16T07:18:18.262" v="6"/>
          <ac:spMkLst>
            <pc:docMk/>
            <pc:sldMk cId="4253313211" sldId="400"/>
            <ac:spMk id="6" creationId="{AA5D4A0F-CDB4-01F6-00E5-96BB03070F54}"/>
          </ac:spMkLst>
        </pc:spChg>
      </pc:sldChg>
      <pc:sldChg chg="addSp modSp">
        <pc:chgData name="Santosh Kumar" userId="5aef7c175d6b98d6" providerId="LiveId" clId="{440E12F2-640B-46DA-A8C4-D28BA1B59BD1}" dt="2023-07-16T07:18:19.775" v="8"/>
        <pc:sldMkLst>
          <pc:docMk/>
          <pc:sldMk cId="4174492159" sldId="401"/>
        </pc:sldMkLst>
        <pc:spChg chg="add mod">
          <ac:chgData name="Santosh Kumar" userId="5aef7c175d6b98d6" providerId="LiveId" clId="{440E12F2-640B-46DA-A8C4-D28BA1B59BD1}" dt="2023-07-16T07:18:19.775" v="8"/>
          <ac:spMkLst>
            <pc:docMk/>
            <pc:sldMk cId="4174492159" sldId="401"/>
            <ac:spMk id="12" creationId="{5BD31E12-2905-6CAD-8719-BE4AA2B9A77A}"/>
          </ac:spMkLst>
        </pc:spChg>
      </pc:sldChg>
      <pc:sldChg chg="addSp modSp">
        <pc:chgData name="Santosh Kumar" userId="5aef7c175d6b98d6" providerId="LiveId" clId="{440E12F2-640B-46DA-A8C4-D28BA1B59BD1}" dt="2023-07-16T07:18:23.422" v="11"/>
        <pc:sldMkLst>
          <pc:docMk/>
          <pc:sldMk cId="3490265507" sldId="402"/>
        </pc:sldMkLst>
        <pc:spChg chg="add mod">
          <ac:chgData name="Santosh Kumar" userId="5aef7c175d6b98d6" providerId="LiveId" clId="{440E12F2-640B-46DA-A8C4-D28BA1B59BD1}" dt="2023-07-16T07:18:23.422" v="11"/>
          <ac:spMkLst>
            <pc:docMk/>
            <pc:sldMk cId="3490265507" sldId="402"/>
            <ac:spMk id="4" creationId="{B94065FF-0A2E-321E-8C45-5E6CFDE08665}"/>
          </ac:spMkLst>
        </pc:spChg>
      </pc:sldChg>
      <pc:sldChg chg="addSp modSp">
        <pc:chgData name="Santosh Kumar" userId="5aef7c175d6b98d6" providerId="LiveId" clId="{440E12F2-640B-46DA-A8C4-D28BA1B59BD1}" dt="2023-07-16T07:18:14.761" v="3"/>
        <pc:sldMkLst>
          <pc:docMk/>
          <pc:sldMk cId="1260548889" sldId="403"/>
        </pc:sldMkLst>
        <pc:spChg chg="add mod">
          <ac:chgData name="Santosh Kumar" userId="5aef7c175d6b98d6" providerId="LiveId" clId="{440E12F2-640B-46DA-A8C4-D28BA1B59BD1}" dt="2023-07-16T07:18:14.761" v="3"/>
          <ac:spMkLst>
            <pc:docMk/>
            <pc:sldMk cId="1260548889" sldId="403"/>
            <ac:spMk id="14" creationId="{31CC4E8C-A39C-F317-C923-92EC429AB73B}"/>
          </ac:spMkLst>
        </pc:spChg>
      </pc:sldChg>
      <pc:sldChg chg="addSp modSp">
        <pc:chgData name="Santosh Kumar" userId="5aef7c175d6b98d6" providerId="LiveId" clId="{440E12F2-640B-46DA-A8C4-D28BA1B59BD1}" dt="2023-07-16T07:18:15.629" v="4"/>
        <pc:sldMkLst>
          <pc:docMk/>
          <pc:sldMk cId="928528176" sldId="404"/>
        </pc:sldMkLst>
        <pc:spChg chg="add mod">
          <ac:chgData name="Santosh Kumar" userId="5aef7c175d6b98d6" providerId="LiveId" clId="{440E12F2-640B-46DA-A8C4-D28BA1B59BD1}" dt="2023-07-16T07:18:15.629" v="4"/>
          <ac:spMkLst>
            <pc:docMk/>
            <pc:sldMk cId="928528176" sldId="404"/>
            <ac:spMk id="4" creationId="{2155676E-53C6-9DE8-61B4-390973C05B3F}"/>
          </ac:spMkLst>
        </pc:spChg>
      </pc:sldChg>
      <pc:sldChg chg="addSp modSp">
        <pc:chgData name="Santosh Kumar" userId="5aef7c175d6b98d6" providerId="LiveId" clId="{440E12F2-640B-46DA-A8C4-D28BA1B59BD1}" dt="2023-07-16T07:18:16.677" v="5"/>
        <pc:sldMkLst>
          <pc:docMk/>
          <pc:sldMk cId="1028029890" sldId="405"/>
        </pc:sldMkLst>
        <pc:spChg chg="add mod">
          <ac:chgData name="Santosh Kumar" userId="5aef7c175d6b98d6" providerId="LiveId" clId="{440E12F2-640B-46DA-A8C4-D28BA1B59BD1}" dt="2023-07-16T07:18:16.677" v="5"/>
          <ac:spMkLst>
            <pc:docMk/>
            <pc:sldMk cId="1028029890" sldId="405"/>
            <ac:spMk id="4" creationId="{E3AF37D5-061D-C496-4A44-9C25ADD0D91A}"/>
          </ac:spMkLst>
        </pc:spChg>
      </pc:sldChg>
      <pc:sldChg chg="addSp modSp">
        <pc:chgData name="Santosh Kumar" userId="5aef7c175d6b98d6" providerId="LiveId" clId="{440E12F2-640B-46DA-A8C4-D28BA1B59BD1}" dt="2023-07-16T07:18:19.021" v="7"/>
        <pc:sldMkLst>
          <pc:docMk/>
          <pc:sldMk cId="601120984" sldId="406"/>
        </pc:sldMkLst>
        <pc:spChg chg="add mod">
          <ac:chgData name="Santosh Kumar" userId="5aef7c175d6b98d6" providerId="LiveId" clId="{440E12F2-640B-46DA-A8C4-D28BA1B59BD1}" dt="2023-07-16T07:18:19.021" v="7"/>
          <ac:spMkLst>
            <pc:docMk/>
            <pc:sldMk cId="601120984" sldId="406"/>
            <ac:spMk id="4" creationId="{9C8E10CF-93EE-1552-EE16-851923027A5D}"/>
          </ac:spMkLst>
        </pc:spChg>
      </pc:sldChg>
      <pc:sldChg chg="addSp modSp">
        <pc:chgData name="Santosh Kumar" userId="5aef7c175d6b98d6" providerId="LiveId" clId="{440E12F2-640B-46DA-A8C4-D28BA1B59BD1}" dt="2023-07-16T07:18:22.363" v="10"/>
        <pc:sldMkLst>
          <pc:docMk/>
          <pc:sldMk cId="3043453767" sldId="407"/>
        </pc:sldMkLst>
        <pc:spChg chg="add mod">
          <ac:chgData name="Santosh Kumar" userId="5aef7c175d6b98d6" providerId="LiveId" clId="{440E12F2-640B-46DA-A8C4-D28BA1B59BD1}" dt="2023-07-16T07:18:22.363" v="10"/>
          <ac:spMkLst>
            <pc:docMk/>
            <pc:sldMk cId="3043453767" sldId="407"/>
            <ac:spMk id="24" creationId="{8BC7C89C-2A0C-EA92-2D34-44894E3A1A9D}"/>
          </ac:spMkLst>
        </pc:spChg>
      </pc:sldChg>
      <pc:sldChg chg="addSp modSp">
        <pc:chgData name="Santosh Kumar" userId="5aef7c175d6b98d6" providerId="LiveId" clId="{440E12F2-640B-46DA-A8C4-D28BA1B59BD1}" dt="2023-07-16T07:18:21.319" v="9"/>
        <pc:sldMkLst>
          <pc:docMk/>
          <pc:sldMk cId="3522695195" sldId="408"/>
        </pc:sldMkLst>
        <pc:spChg chg="add mod">
          <ac:chgData name="Santosh Kumar" userId="5aef7c175d6b98d6" providerId="LiveId" clId="{440E12F2-640B-46DA-A8C4-D28BA1B59BD1}" dt="2023-07-16T07:18:21.319" v="9"/>
          <ac:spMkLst>
            <pc:docMk/>
            <pc:sldMk cId="3522695195" sldId="408"/>
            <ac:spMk id="4" creationId="{DDECA29D-4D89-ACED-B562-5C82BF18A578}"/>
          </ac:spMkLst>
        </pc:spChg>
      </pc:sldChg>
      <pc:sldChg chg="addSp modSp">
        <pc:chgData name="Santosh Kumar" userId="5aef7c175d6b98d6" providerId="LiveId" clId="{440E12F2-640B-46DA-A8C4-D28BA1B59BD1}" dt="2023-07-16T07:18:25.142" v="13"/>
        <pc:sldMkLst>
          <pc:docMk/>
          <pc:sldMk cId="2118634440" sldId="409"/>
        </pc:sldMkLst>
        <pc:spChg chg="add mod">
          <ac:chgData name="Santosh Kumar" userId="5aef7c175d6b98d6" providerId="LiveId" clId="{440E12F2-640B-46DA-A8C4-D28BA1B59BD1}" dt="2023-07-16T07:18:25.142" v="13"/>
          <ac:spMkLst>
            <pc:docMk/>
            <pc:sldMk cId="2118634440" sldId="409"/>
            <ac:spMk id="5" creationId="{DC114735-E2A4-910D-C565-80C51B08BCC4}"/>
          </ac:spMkLst>
        </pc:spChg>
      </pc:sldChg>
      <pc:sldChg chg="addSp modSp">
        <pc:chgData name="Santosh Kumar" userId="5aef7c175d6b98d6" providerId="LiveId" clId="{440E12F2-640B-46DA-A8C4-D28BA1B59BD1}" dt="2023-07-16T07:18:24.306" v="12"/>
        <pc:sldMkLst>
          <pc:docMk/>
          <pc:sldMk cId="1104586012" sldId="410"/>
        </pc:sldMkLst>
        <pc:spChg chg="add mod">
          <ac:chgData name="Santosh Kumar" userId="5aef7c175d6b98d6" providerId="LiveId" clId="{440E12F2-640B-46DA-A8C4-D28BA1B59BD1}" dt="2023-07-16T07:18:24.306" v="12"/>
          <ac:spMkLst>
            <pc:docMk/>
            <pc:sldMk cId="1104586012" sldId="410"/>
            <ac:spMk id="3" creationId="{943C98EF-0812-2AB5-D829-54A7DBAE63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827EF-1068-4573-8493-4117D0A6CF4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365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14401-49BE-4AB5-BF0F-FC2F7F6D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4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E9F3-B9D6-EB4D-8C35-2763E7F1C1C4}" type="datetimeFigureOut">
              <a:rPr lang="en-US" smtClean="0"/>
              <a:pPr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CF4-349B-4D4F-9D5C-59B9A2C38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05AD69-595B-4097-B111-9219A29DE78C}"/>
              </a:ext>
            </a:extLst>
          </p:cNvPr>
          <p:cNvSpPr/>
          <p:nvPr userDrawn="1"/>
        </p:nvSpPr>
        <p:spPr>
          <a:xfrm>
            <a:off x="13539059" y="50006"/>
            <a:ext cx="794237" cy="482611"/>
          </a:xfrm>
          <a:prstGeom prst="rect">
            <a:avLst/>
          </a:prstGeom>
          <a:solidFill>
            <a:srgbClr val="C00000">
              <a:alpha val="8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29790259_1872610862758572_5227630052780236864_n.png">
            <a:extLst>
              <a:ext uri="{FF2B5EF4-FFF2-40B4-BE49-F238E27FC236}">
                <a16:creationId xmlns:a16="http://schemas.microsoft.com/office/drawing/2014/main" id="{B90B375A-16A3-45D4-B0A4-0A6C45363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9111" r="19259" b="29046"/>
          <a:stretch>
            <a:fillRect/>
          </a:stretch>
        </p:blipFill>
        <p:spPr>
          <a:xfrm>
            <a:off x="13430573" y="7213597"/>
            <a:ext cx="794237" cy="9143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DFF1D4-0140-4D52-995E-60C7D27FA98F}"/>
              </a:ext>
            </a:extLst>
          </p:cNvPr>
          <p:cNvCxnSpPr>
            <a:cxnSpLocks/>
          </p:cNvCxnSpPr>
          <p:nvPr userDrawn="1"/>
        </p:nvCxnSpPr>
        <p:spPr>
          <a:xfrm>
            <a:off x="714893" y="637457"/>
            <a:ext cx="13649130" cy="0"/>
          </a:xfrm>
          <a:prstGeom prst="line">
            <a:avLst/>
          </a:prstGeom>
          <a:ln w="114300">
            <a:solidFill>
              <a:srgbClr val="C00000">
                <a:alpha val="95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249B63F-0CC9-454B-BD7B-1B0C7A86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1701460" cy="711338"/>
          </a:xfrm>
        </p:spPr>
        <p:txBody>
          <a:bodyPr>
            <a:normAutofit/>
          </a:bodyPr>
          <a:lstStyle>
            <a:lvl1pPr>
              <a:defRPr sz="4000" cap="none" baseline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j-lt"/>
                <a:cs typeface="Aharoni" panose="020B0604020202020204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3627B2-BD9E-45DA-A125-A9D0AD2B80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105" y="868561"/>
            <a:ext cx="12015787" cy="461190"/>
          </a:xfrm>
        </p:spPr>
        <p:txBody>
          <a:bodyPr>
            <a:noAutofit/>
          </a:bodyPr>
          <a:lstStyle>
            <a:lvl1pPr marL="0" indent="0">
              <a:buNone/>
              <a:defRPr sz="3200" cap="none" baseline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 marL="540091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E8809-D672-41F3-9EDD-3ECE825BB74E}"/>
              </a:ext>
            </a:extLst>
          </p:cNvPr>
          <p:cNvSpPr txBox="1"/>
          <p:nvPr userDrawn="1"/>
        </p:nvSpPr>
        <p:spPr>
          <a:xfrm>
            <a:off x="13640635" y="5862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AF89853-4E4A-412E-BAAC-0CB5F0AE3B71}" type="slidenum">
              <a:rPr lang="en-US" sz="2400" b="0" smtClean="0">
                <a:solidFill>
                  <a:schemeClr val="bg1"/>
                </a:solidFill>
              </a:rPr>
              <a:t>‹#›</a:t>
            </a:fld>
            <a:endParaRPr lang="en-US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2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8294" y="736459"/>
            <a:ext cx="11701460" cy="230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94" y="3222007"/>
            <a:ext cx="11701460" cy="377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9429" y="7107597"/>
            <a:ext cx="1890236" cy="441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A08E9F3-B9D6-EB4D-8C35-2763E7F1C1C4}" type="datetimeFigureOut">
              <a:rPr lang="en-US" smtClean="0"/>
              <a:pPr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8293" y="7107597"/>
            <a:ext cx="8911114" cy="441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19677" y="7107597"/>
            <a:ext cx="651066" cy="441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2820CF4-349B-4D4F-9D5C-59B9A2C38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13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540090" rtl="0" eaLnBrk="1" latinLnBrk="0" hangingPunct="1">
        <a:spcBef>
          <a:spcPct val="0"/>
        </a:spcBef>
        <a:buNone/>
        <a:defRPr sz="378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7556" indent="-337556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2363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877647" indent="-337556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2126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417737" indent="-337556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89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822805" indent="-202534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65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362895" indent="-202534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65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970497" indent="-270045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41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3510587" indent="-270045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41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4050678" indent="-270045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41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4590768" indent="-270045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41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40090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80181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20271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60361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700452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40542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80633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20723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54DE-5E96-49DA-B26B-508F5E3F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superconductivity?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D5454-332B-47E2-9E08-C1C54D77AF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830" y="834145"/>
            <a:ext cx="14245247" cy="1701219"/>
          </a:xfrm>
        </p:spPr>
        <p:txBody>
          <a:bodyPr/>
          <a:lstStyle/>
          <a:p>
            <a:r>
              <a:rPr lang="en-US" altLang="en-US" sz="2800" dirty="0">
                <a:cs typeface="Arial" panose="020B0604020202020204" pitchFamily="34" charset="0"/>
              </a:rPr>
              <a:t>Superconductors shows</a:t>
            </a:r>
          </a:p>
          <a:p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Zero resistivity or</a:t>
            </a:r>
          </a:p>
          <a:p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Infinite conductivity </a:t>
            </a:r>
            <a:r>
              <a:rPr lang="en-US" altLang="en-US" sz="2800" dirty="0">
                <a:cs typeface="Arial" panose="020B0604020202020204" pitchFamily="34" charset="0"/>
              </a:rPr>
              <a:t>below a certain temperature called as critical temperature.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B025A5-2755-4CAC-B417-3D9C5B71139C}"/>
              </a:ext>
            </a:extLst>
          </p:cNvPr>
          <p:cNvGrpSpPr/>
          <p:nvPr/>
        </p:nvGrpSpPr>
        <p:grpSpPr>
          <a:xfrm>
            <a:off x="2762015" y="2472480"/>
            <a:ext cx="8991087" cy="5640771"/>
            <a:chOff x="2762015" y="1953532"/>
            <a:chExt cx="8991087" cy="5640771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D38BD651-2C78-4CA1-BFF7-36060B0B2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58528" y="4190356"/>
              <a:ext cx="48686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008000"/>
                  </a:solidFill>
                </a:rPr>
                <a:t>Resistivity (</a:t>
              </a:r>
              <a:r>
                <a:rPr lang="en-US" altLang="en-US" sz="2400">
                  <a:solidFill>
                    <a:srgbClr val="008000"/>
                  </a:solidFill>
                  <a:sym typeface="Symbol" panose="05050102010706020507" pitchFamily="18" charset="2"/>
                </a:rPr>
                <a:t></a:t>
              </a:r>
              <a:r>
                <a:rPr lang="en-US" altLang="en-US" sz="2400">
                  <a:solidFill>
                    <a:srgbClr val="008000"/>
                  </a:solidFill>
                </a:rPr>
                <a:t>) [x 10</a:t>
              </a:r>
              <a:r>
                <a:rPr lang="en-US" altLang="en-US" sz="2400" baseline="30000">
                  <a:solidFill>
                    <a:srgbClr val="008000"/>
                  </a:solidFill>
                </a:rPr>
                <a:t>-11</a:t>
              </a:r>
              <a:r>
                <a:rPr lang="en-US" altLang="en-US" sz="2400">
                  <a:solidFill>
                    <a:srgbClr val="008000"/>
                  </a:solidFill>
                </a:rPr>
                <a:t> Ohm m]  </a:t>
              </a:r>
              <a:r>
                <a:rPr lang="en-US" altLang="en-US" sz="2400">
                  <a:solidFill>
                    <a:srgbClr val="008000"/>
                  </a:solidFill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13441CD5-6806-4007-970B-F65350EAD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317" y="2954338"/>
              <a:ext cx="3040062" cy="3349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739AE723-515E-4EAB-9FD9-D12B2EDFA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0329" y="6592888"/>
              <a:ext cx="12875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008000"/>
                  </a:solidFill>
                </a:rPr>
                <a:t>T (K)  </a:t>
              </a:r>
              <a:r>
                <a:rPr lang="en-US" altLang="en-US" sz="2400">
                  <a:solidFill>
                    <a:srgbClr val="008000"/>
                  </a:solidFill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928FB341-3079-4CF4-967A-D887D684A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704" y="6223000"/>
              <a:ext cx="52450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10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70846CB1-64E4-4BC0-A47F-24494887E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992" y="6240463"/>
              <a:ext cx="52450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20</a:t>
              </a:r>
            </a:p>
          </p:txBody>
        </p: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id="{316C68E7-E459-481F-9FBC-2C8EEDE60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254" y="4730750"/>
              <a:ext cx="35458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5</a:t>
              </a:r>
            </a:p>
          </p:txBody>
        </p:sp>
        <p:sp>
          <p:nvSpPr>
            <p:cNvPr id="15" name="Text Box 41">
              <a:extLst>
                <a:ext uri="{FF2B5EF4-FFF2-40B4-BE49-F238E27FC236}">
                  <a16:creationId xmlns:a16="http://schemas.microsoft.com/office/drawing/2014/main" id="{33CD5773-E611-47AB-98D1-8B7115981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5729" y="3305175"/>
              <a:ext cx="52450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10</a:t>
              </a:r>
            </a:p>
          </p:txBody>
        </p:sp>
        <p:sp>
          <p:nvSpPr>
            <p:cNvPr id="16" name="Freeform 52">
              <a:extLst>
                <a:ext uri="{FF2B5EF4-FFF2-40B4-BE49-F238E27FC236}">
                  <a16:creationId xmlns:a16="http://schemas.microsoft.com/office/drawing/2014/main" id="{D1FACD3E-6E08-4BD1-B550-D8E3B5B62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942" y="3781425"/>
              <a:ext cx="2922587" cy="1538288"/>
            </a:xfrm>
            <a:custGeom>
              <a:avLst/>
              <a:gdLst>
                <a:gd name="T0" fmla="*/ 0 w 2255"/>
                <a:gd name="T1" fmla="*/ 947 h 969"/>
                <a:gd name="T2" fmla="*/ 820 w 2255"/>
                <a:gd name="T3" fmla="*/ 917 h 969"/>
                <a:gd name="T4" fmla="*/ 1455 w 2255"/>
                <a:gd name="T5" fmla="*/ 634 h 969"/>
                <a:gd name="T6" fmla="*/ 2255 w 2255"/>
                <a:gd name="T7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5" h="969">
                  <a:moveTo>
                    <a:pt x="0" y="947"/>
                  </a:moveTo>
                  <a:cubicBezTo>
                    <a:pt x="288" y="958"/>
                    <a:pt x="577" y="969"/>
                    <a:pt x="820" y="917"/>
                  </a:cubicBezTo>
                  <a:cubicBezTo>
                    <a:pt x="1063" y="865"/>
                    <a:pt x="1216" y="787"/>
                    <a:pt x="1455" y="634"/>
                  </a:cubicBezTo>
                  <a:cubicBezTo>
                    <a:pt x="1694" y="481"/>
                    <a:pt x="1974" y="240"/>
                    <a:pt x="2255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7" name="Text Box 54">
              <a:extLst>
                <a:ext uri="{FF2B5EF4-FFF2-40B4-BE49-F238E27FC236}">
                  <a16:creationId xmlns:a16="http://schemas.microsoft.com/office/drawing/2014/main" id="{DD05B605-E31D-4972-A0A5-D1EB11420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9292" y="3368675"/>
              <a:ext cx="619080" cy="46166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635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00FF"/>
                  </a:solidFill>
                  <a:sym typeface="Wingdings" panose="05000000000000000000" pitchFamily="2" charset="2"/>
                </a:rPr>
                <a:t>Ag</a:t>
              </a:r>
            </a:p>
          </p:txBody>
        </p:sp>
        <p:sp>
          <p:nvSpPr>
            <p:cNvPr id="18" name="Text Box 55">
              <a:extLst>
                <a:ext uri="{FF2B5EF4-FFF2-40B4-BE49-F238E27FC236}">
                  <a16:creationId xmlns:a16="http://schemas.microsoft.com/office/drawing/2014/main" id="{4483C511-E340-42D7-A757-6E7DB707A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7467" y="3341688"/>
              <a:ext cx="526106" cy="461665"/>
            </a:xfrm>
            <a:prstGeom prst="rect">
              <a:avLst/>
            </a:prstGeom>
            <a:solidFill>
              <a:srgbClr val="EAEAEA">
                <a:alpha val="89999"/>
              </a:srgbClr>
            </a:solidFill>
            <a:ln w="6350" algn="ctr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CC66"/>
                  </a:solidFill>
                  <a:sym typeface="Wingdings" panose="05000000000000000000" pitchFamily="2" charset="2"/>
                </a:rPr>
                <a:t>Sn</a:t>
              </a:r>
            </a:p>
          </p:txBody>
        </p:sp>
        <p:sp>
          <p:nvSpPr>
            <p:cNvPr id="19" name="Text Box 58">
              <a:extLst>
                <a:ext uri="{FF2B5EF4-FFF2-40B4-BE49-F238E27FC236}">
                  <a16:creationId xmlns:a16="http://schemas.microsoft.com/office/drawing/2014/main" id="{DD2B45E3-35F0-42AB-9ABF-3289C1357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968603" y="4157019"/>
              <a:ext cx="48686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008000"/>
                  </a:solidFill>
                </a:rPr>
                <a:t>Resistivity (</a:t>
              </a:r>
              <a:r>
                <a:rPr lang="en-US" altLang="en-US" sz="2400">
                  <a:solidFill>
                    <a:srgbClr val="008000"/>
                  </a:solidFill>
                  <a:sym typeface="Symbol" panose="05050102010706020507" pitchFamily="18" charset="2"/>
                </a:rPr>
                <a:t></a:t>
              </a:r>
              <a:r>
                <a:rPr lang="en-US" altLang="en-US" sz="2400">
                  <a:solidFill>
                    <a:srgbClr val="008000"/>
                  </a:solidFill>
                </a:rPr>
                <a:t>) [x 10</a:t>
              </a:r>
              <a:r>
                <a:rPr lang="en-US" altLang="en-US" sz="2400" baseline="30000">
                  <a:solidFill>
                    <a:srgbClr val="008000"/>
                  </a:solidFill>
                </a:rPr>
                <a:t>-11</a:t>
              </a:r>
              <a:r>
                <a:rPr lang="en-US" altLang="en-US" sz="2400">
                  <a:solidFill>
                    <a:srgbClr val="008000"/>
                  </a:solidFill>
                </a:rPr>
                <a:t> Ohm m]  </a:t>
              </a:r>
              <a:r>
                <a:rPr lang="en-US" altLang="en-US" sz="2400">
                  <a:solidFill>
                    <a:srgbClr val="008000"/>
                  </a:solidFill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661659B1-1ABF-4764-BB9C-D85A2C8C5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8392" y="2921000"/>
              <a:ext cx="3040062" cy="3349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1" name="Text Box 60">
              <a:extLst>
                <a:ext uri="{FF2B5EF4-FFF2-40B4-BE49-F238E27FC236}">
                  <a16:creationId xmlns:a16="http://schemas.microsoft.com/office/drawing/2014/main" id="{481BD919-51C4-4F4C-A3A0-5A2132BF1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3029" y="6559550"/>
              <a:ext cx="12875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008000"/>
                  </a:solidFill>
                </a:rPr>
                <a:t>T (K)  </a:t>
              </a:r>
              <a:r>
                <a:rPr lang="en-US" altLang="en-US" sz="2400">
                  <a:solidFill>
                    <a:srgbClr val="008000"/>
                  </a:solidFill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22" name="Text Box 61">
              <a:extLst>
                <a:ext uri="{FF2B5EF4-FFF2-40B4-BE49-F238E27FC236}">
                  <a16:creationId xmlns:a16="http://schemas.microsoft.com/office/drawing/2014/main" id="{7752F195-92AA-4A11-A22E-015DA43B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10279" y="6189663"/>
              <a:ext cx="35458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5</a:t>
              </a:r>
            </a:p>
          </p:txBody>
        </p:sp>
        <p:sp>
          <p:nvSpPr>
            <p:cNvPr id="23" name="Text Box 62">
              <a:extLst>
                <a:ext uri="{FF2B5EF4-FFF2-40B4-BE49-F238E27FC236}">
                  <a16:creationId xmlns:a16="http://schemas.microsoft.com/office/drawing/2014/main" id="{D8264985-CE34-459D-85EC-F42A5EF12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58067" y="6207125"/>
              <a:ext cx="52450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10</a:t>
              </a:r>
            </a:p>
          </p:txBody>
        </p:sp>
        <p:sp>
          <p:nvSpPr>
            <p:cNvPr id="24" name="Text Box 63">
              <a:extLst>
                <a:ext uri="{FF2B5EF4-FFF2-40B4-BE49-F238E27FC236}">
                  <a16:creationId xmlns:a16="http://schemas.microsoft.com/office/drawing/2014/main" id="{3846CC78-F507-41C2-A90B-4C56C148B2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9454" y="4697413"/>
              <a:ext cx="52450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10</a:t>
              </a:r>
            </a:p>
          </p:txBody>
        </p:sp>
        <p:sp>
          <p:nvSpPr>
            <p:cNvPr id="25" name="Text Box 64">
              <a:extLst>
                <a:ext uri="{FF2B5EF4-FFF2-40B4-BE49-F238E27FC236}">
                  <a16:creationId xmlns:a16="http://schemas.microsoft.com/office/drawing/2014/main" id="{DF8ED6B4-460A-4B1C-BD24-5FCF2C9ED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5804" y="3271838"/>
              <a:ext cx="52450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20</a:t>
              </a:r>
            </a:p>
          </p:txBody>
        </p:sp>
        <p:sp>
          <p:nvSpPr>
            <p:cNvPr id="26" name="Freeform 67">
              <a:extLst>
                <a:ext uri="{FF2B5EF4-FFF2-40B4-BE49-F238E27FC236}">
                  <a16:creationId xmlns:a16="http://schemas.microsoft.com/office/drawing/2014/main" id="{DE60ABEB-5735-4B36-B417-5B464DB99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5004" y="2913063"/>
              <a:ext cx="2201863" cy="1951037"/>
            </a:xfrm>
            <a:custGeom>
              <a:avLst/>
              <a:gdLst>
                <a:gd name="T0" fmla="*/ 1387 w 1387"/>
                <a:gd name="T1" fmla="*/ 0 h 1415"/>
                <a:gd name="T2" fmla="*/ 1162 w 1387"/>
                <a:gd name="T3" fmla="*/ 673 h 1415"/>
                <a:gd name="T4" fmla="*/ 694 w 1387"/>
                <a:gd name="T5" fmla="*/ 1201 h 1415"/>
                <a:gd name="T6" fmla="*/ 0 w 1387"/>
                <a:gd name="T7" fmla="*/ 141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7" h="1415">
                  <a:moveTo>
                    <a:pt x="1387" y="0"/>
                  </a:moveTo>
                  <a:cubicBezTo>
                    <a:pt x="1332" y="236"/>
                    <a:pt x="1277" y="473"/>
                    <a:pt x="1162" y="673"/>
                  </a:cubicBezTo>
                  <a:cubicBezTo>
                    <a:pt x="1047" y="873"/>
                    <a:pt x="888" y="1077"/>
                    <a:pt x="694" y="1201"/>
                  </a:cubicBezTo>
                  <a:cubicBezTo>
                    <a:pt x="500" y="1325"/>
                    <a:pt x="250" y="1370"/>
                    <a:pt x="0" y="1415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" name="Line 68">
              <a:extLst>
                <a:ext uri="{FF2B5EF4-FFF2-40B4-BE49-F238E27FC236}">
                  <a16:creationId xmlns:a16="http://schemas.microsoft.com/office/drawing/2014/main" id="{52BF528F-D3BE-4DC5-8645-603674B96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15004" y="4864100"/>
              <a:ext cx="0" cy="140652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" name="Text Box 69">
              <a:extLst>
                <a:ext uri="{FF2B5EF4-FFF2-40B4-BE49-F238E27FC236}">
                  <a16:creationId xmlns:a16="http://schemas.microsoft.com/office/drawing/2014/main" id="{661706DD-E3AF-4390-BE95-2C6099625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7742" y="6202363"/>
              <a:ext cx="35458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0</a:t>
              </a:r>
            </a:p>
          </p:txBody>
        </p:sp>
        <p:sp>
          <p:nvSpPr>
            <p:cNvPr id="29" name="Text Box 70">
              <a:extLst>
                <a:ext uri="{FF2B5EF4-FFF2-40B4-BE49-F238E27FC236}">
                  <a16:creationId xmlns:a16="http://schemas.microsoft.com/office/drawing/2014/main" id="{441B0926-97D6-44C0-9CC6-543C043B2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392" y="6221413"/>
              <a:ext cx="35458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0</a:t>
              </a:r>
            </a:p>
          </p:txBody>
        </p:sp>
        <p:sp>
          <p:nvSpPr>
            <p:cNvPr id="30" name="Text Box 71">
              <a:extLst>
                <a:ext uri="{FF2B5EF4-FFF2-40B4-BE49-F238E27FC236}">
                  <a16:creationId xmlns:a16="http://schemas.microsoft.com/office/drawing/2014/main" id="{EF13AD0C-6D8E-4AD4-A34E-A24264641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3704" y="6221413"/>
              <a:ext cx="449162" cy="461665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A50021"/>
                  </a:solidFill>
                  <a:sym typeface="Wingdings" panose="05000000000000000000" pitchFamily="2" charset="2"/>
                </a:rPr>
                <a:t>T</a:t>
              </a:r>
              <a:r>
                <a:rPr lang="en-US" altLang="en-US" sz="2400" baseline="-25000">
                  <a:solidFill>
                    <a:srgbClr val="A50021"/>
                  </a:solidFill>
                  <a:sym typeface="Wingdings" panose="05000000000000000000" pitchFamily="2" charset="2"/>
                </a:rPr>
                <a:t>c</a:t>
              </a:r>
              <a:endParaRPr lang="en-US" altLang="en-US" sz="2400">
                <a:solidFill>
                  <a:srgbClr val="A50021"/>
                </a:solidFill>
                <a:sym typeface="Wingdings" panose="05000000000000000000" pitchFamily="2" charset="2"/>
              </a:endParaRPr>
            </a:p>
          </p:txBody>
        </p:sp>
        <p:cxnSp>
          <p:nvCxnSpPr>
            <p:cNvPr id="31" name="AutoShape 72">
              <a:extLst>
                <a:ext uri="{FF2B5EF4-FFF2-40B4-BE49-F238E27FC236}">
                  <a16:creationId xmlns:a16="http://schemas.microsoft.com/office/drawing/2014/main" id="{5263740B-9D70-4383-989C-BC7A721C640A}"/>
                </a:ext>
              </a:extLst>
            </p:cNvPr>
            <p:cNvCxnSpPr>
              <a:cxnSpLocks noChangeShapeType="1"/>
              <a:stCxn id="32" idx="0"/>
              <a:endCxn id="30" idx="1"/>
            </p:cNvCxnSpPr>
            <p:nvPr/>
          </p:nvCxnSpPr>
          <p:spPr bwMode="auto">
            <a:xfrm flipH="1" flipV="1">
              <a:off x="8573704" y="6452246"/>
              <a:ext cx="95862" cy="680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 Box 73">
              <a:extLst>
                <a:ext uri="{FF2B5EF4-FFF2-40B4-BE49-F238E27FC236}">
                  <a16:creationId xmlns:a16="http://schemas.microsoft.com/office/drawing/2014/main" id="{B67BDBB1-99F5-4F9B-A5A5-5FC0CC19E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6029" y="7132638"/>
              <a:ext cx="6167073" cy="461665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400">
                  <a:solidFill>
                    <a:srgbClr val="FF3300"/>
                  </a:solidFill>
                  <a:sym typeface="Wingdings" panose="05000000000000000000" pitchFamily="2" charset="2"/>
                </a:rPr>
                <a:t>Superconducting transition temperature</a:t>
              </a:r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F645B82C-B01B-4CD3-ADE7-F9EF90F39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967" y="3781425"/>
              <a:ext cx="2944812" cy="2509838"/>
            </a:xfrm>
            <a:custGeom>
              <a:avLst/>
              <a:gdLst>
                <a:gd name="T0" fmla="*/ 1855 w 1855"/>
                <a:gd name="T1" fmla="*/ 0 h 1581"/>
                <a:gd name="T2" fmla="*/ 839 w 1855"/>
                <a:gd name="T3" fmla="*/ 1073 h 1581"/>
                <a:gd name="T4" fmla="*/ 0 w 1855"/>
                <a:gd name="T5" fmla="*/ 158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5" h="1581">
                  <a:moveTo>
                    <a:pt x="1855" y="0"/>
                  </a:moveTo>
                  <a:cubicBezTo>
                    <a:pt x="1501" y="405"/>
                    <a:pt x="1148" y="810"/>
                    <a:pt x="839" y="1073"/>
                  </a:cubicBezTo>
                  <a:cubicBezTo>
                    <a:pt x="530" y="1336"/>
                    <a:pt x="265" y="1458"/>
                    <a:pt x="0" y="1581"/>
                  </a:cubicBezTo>
                </a:path>
              </a:pathLst>
            </a:custGeom>
            <a:noFill/>
            <a:ln w="9525" cap="flat">
              <a:solidFill>
                <a:srgbClr val="33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245AC65-05F5-31AA-4544-5CA48F43513D}"/>
              </a:ext>
            </a:extLst>
          </p:cNvPr>
          <p:cNvSpPr txBox="1"/>
          <p:nvPr/>
        </p:nvSpPr>
        <p:spPr>
          <a:xfrm>
            <a:off x="13218459" y="7111836"/>
            <a:ext cx="1120557" cy="117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7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025B-788F-442C-A9F8-285C2BC0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superconductors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4FC14-0F4C-47D6-A67B-84F195941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868560"/>
            <a:ext cx="12015787" cy="4933149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200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Strong magnetic fields → 50 Tesla </a:t>
            </a:r>
            <a:b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	(without heating, without large power input)</a:t>
            </a: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Logic and storage functions in computers</a:t>
            </a:r>
            <a:b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	Josephson junction → fast switching times (~ 10 </a:t>
            </a:r>
            <a:r>
              <a:rPr lang="en-US" altLang="en-US" dirty="0" err="1">
                <a:cs typeface="Times New Roman" panose="02020603050405020304" pitchFamily="18" charset="0"/>
                <a:sym typeface="Symbol" panose="05050102010706020507" pitchFamily="18" charset="2"/>
              </a:rPr>
              <a:t>ps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Magnetic levitation (arising from Meissner effect)</a:t>
            </a: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Power transmission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065FF-0A2E-321E-8C45-5E6CFDE08665}"/>
              </a:ext>
            </a:extLst>
          </p:cNvPr>
          <p:cNvSpPr txBox="1"/>
          <p:nvPr/>
        </p:nvSpPr>
        <p:spPr>
          <a:xfrm>
            <a:off x="13218459" y="7111836"/>
            <a:ext cx="1120557" cy="117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6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025B-788F-442C-A9F8-285C2BC0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2751B1-37A6-4614-9362-D0031D3A9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830523"/>
              </p:ext>
            </p:extLst>
          </p:nvPr>
        </p:nvGraphicFramePr>
        <p:xfrm>
          <a:off x="590105" y="800289"/>
          <a:ext cx="13315081" cy="605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586">
                  <a:extLst>
                    <a:ext uri="{9D8B030D-6E8A-4147-A177-3AD203B41FA5}">
                      <a16:colId xmlns:a16="http://schemas.microsoft.com/office/drawing/2014/main" val="3716981955"/>
                    </a:ext>
                  </a:extLst>
                </a:gridCol>
                <a:gridCol w="6153380">
                  <a:extLst>
                    <a:ext uri="{9D8B030D-6E8A-4147-A177-3AD203B41FA5}">
                      <a16:colId xmlns:a16="http://schemas.microsoft.com/office/drawing/2014/main" val="3949253059"/>
                    </a:ext>
                  </a:extLst>
                </a:gridCol>
                <a:gridCol w="6533115">
                  <a:extLst>
                    <a:ext uri="{9D8B030D-6E8A-4147-A177-3AD203B41FA5}">
                      <a16:colId xmlns:a16="http://schemas.microsoft.com/office/drawing/2014/main" val="2215075022"/>
                    </a:ext>
                  </a:extLst>
                </a:gridCol>
              </a:tblGrid>
              <a:tr h="588463"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Type I superconductors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Type II superconductors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9202"/>
                  </a:ext>
                </a:extLst>
              </a:tr>
              <a:tr h="1557698">
                <a:tc>
                  <a:txBody>
                    <a:bodyPr/>
                    <a:lstStyle/>
                    <a:p>
                      <a:r>
                        <a:rPr lang="en-US" sz="28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Soft superconductors- can tolerate impurities without affecting properties.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Hard superconductors- cannot tolerate impurities and affects the properties.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904269"/>
                  </a:ext>
                </a:extLst>
              </a:tr>
              <a:tr h="588463">
                <a:tc>
                  <a:txBody>
                    <a:bodyPr/>
                    <a:lstStyle/>
                    <a:p>
                      <a:r>
                        <a:rPr lang="en-US" sz="28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Low critical field (0.1 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High critical field (30 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556240"/>
                  </a:ext>
                </a:extLst>
              </a:tr>
              <a:tr h="1073080">
                <a:tc>
                  <a:txBody>
                    <a:bodyPr/>
                    <a:lstStyle/>
                    <a:p>
                      <a:r>
                        <a:rPr lang="en-US" sz="28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Show complete Meissner effect.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Traps magnetic flux, hence, incomplete Meissner effect.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555302"/>
                  </a:ext>
                </a:extLst>
              </a:tr>
              <a:tr h="588463">
                <a:tc>
                  <a:txBody>
                    <a:bodyPr/>
                    <a:lstStyle/>
                    <a:p>
                      <a:r>
                        <a:rPr lang="en-US" sz="28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Sudden loss of magnetization.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Gradual loss of magnetization.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699650"/>
                  </a:ext>
                </a:extLst>
              </a:tr>
              <a:tr h="1073080">
                <a:tc>
                  <a:txBody>
                    <a:bodyPr/>
                    <a:lstStyle/>
                    <a:p>
                      <a:r>
                        <a:rPr lang="en-US" sz="28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Current flows through the surface only.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Current flows throughout the material.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841266"/>
                  </a:ext>
                </a:extLst>
              </a:tr>
              <a:tr h="588463">
                <a:tc>
                  <a:txBody>
                    <a:bodyPr/>
                    <a:lstStyle/>
                    <a:p>
                      <a:r>
                        <a:rPr lang="en-US" sz="28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e.g. Tin, Aluminum, Zinc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e.g. Tantalum, </a:t>
                      </a:r>
                      <a:r>
                        <a:rPr lang="en-US" sz="2800" b="0" dirty="0" err="1"/>
                        <a:t>Neobium</a:t>
                      </a:r>
                      <a:r>
                        <a:rPr lang="en-US" sz="2800" b="0" dirty="0"/>
                        <a:t>, </a:t>
                      </a:r>
                      <a:r>
                        <a:rPr lang="en-US" sz="2800" b="0" dirty="0" err="1"/>
                        <a:t>NbN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2210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3C98EF-0812-2AB5-D829-54A7DBAE63CE}"/>
              </a:ext>
            </a:extLst>
          </p:cNvPr>
          <p:cNvSpPr txBox="1"/>
          <p:nvPr/>
        </p:nvSpPr>
        <p:spPr>
          <a:xfrm>
            <a:off x="13218459" y="7111836"/>
            <a:ext cx="1120557" cy="117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8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025B-788F-442C-A9F8-285C2BC0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temperature superconductors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4FC14-0F4C-47D6-A67B-84F195941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Group 44">
            <a:extLst>
              <a:ext uri="{FF2B5EF4-FFF2-40B4-BE49-F238E27FC236}">
                <a16:creationId xmlns:a16="http://schemas.microsoft.com/office/drawing/2014/main" id="{E9F3CD00-35FB-4FB0-894B-A57451C4A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81381"/>
              </p:ext>
            </p:extLst>
          </p:nvPr>
        </p:nvGraphicFramePr>
        <p:xfrm>
          <a:off x="1154907" y="1958985"/>
          <a:ext cx="12015785" cy="35356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920889">
                  <a:extLst>
                    <a:ext uri="{9D8B030D-6E8A-4147-A177-3AD203B41FA5}">
                      <a16:colId xmlns:a16="http://schemas.microsoft.com/office/drawing/2014/main" val="2860202789"/>
                    </a:ext>
                  </a:extLst>
                </a:gridCol>
                <a:gridCol w="1886096">
                  <a:extLst>
                    <a:ext uri="{9D8B030D-6E8A-4147-A177-3AD203B41FA5}">
                      <a16:colId xmlns:a16="http://schemas.microsoft.com/office/drawing/2014/main" val="3181978783"/>
                    </a:ext>
                  </a:extLst>
                </a:gridCol>
                <a:gridCol w="5208800">
                  <a:extLst>
                    <a:ext uri="{9D8B030D-6E8A-4147-A177-3AD203B41FA5}">
                      <a16:colId xmlns:a16="http://schemas.microsoft.com/office/drawing/2014/main" val="2450383351"/>
                    </a:ext>
                  </a:extLst>
                </a:gridCol>
              </a:tblGrid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Compound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altLang="en-US" sz="2800" b="1" u="none" strike="noStrike" cap="none" normalizeH="0" baseline="-25000">
                          <a:ln>
                            <a:noFill/>
                          </a:ln>
                          <a:effectLst/>
                          <a:latin typeface="+mn-lt"/>
                        </a:rPr>
                        <a:t>c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Comments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181008693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Nb</a:t>
                      </a:r>
                      <a:r>
                        <a:rPr kumimoji="0" lang="en-US" altLang="en-US" sz="2800" u="none" strike="noStrike" cap="none" normalizeH="0" baseline="-2500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Ge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23 K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Till 1986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63629442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La-Ba-Cu-O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34 K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Bednorz and Mueller (1986)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185895600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YBa</a:t>
                      </a:r>
                      <a:r>
                        <a:rPr kumimoji="0" lang="en-US" altLang="en-US" sz="2800" u="none" strike="noStrike" cap="none" normalizeH="0" baseline="-2500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Cu</a:t>
                      </a:r>
                      <a:r>
                        <a:rPr kumimoji="0" lang="en-US" altLang="en-US" sz="2800" u="none" strike="noStrike" cap="none" normalizeH="0" baseline="-2500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O</a:t>
                      </a:r>
                      <a:r>
                        <a:rPr kumimoji="0" lang="en-US" altLang="en-US" sz="2800" u="none" strike="noStrike" cap="none" normalizeH="0" baseline="-25000">
                          <a:ln>
                            <a:noFill/>
                          </a:ln>
                          <a:effectLst/>
                          <a:latin typeface="+mn-lt"/>
                        </a:rPr>
                        <a:t>7-x</a:t>
                      </a:r>
                      <a:endParaRPr kumimoji="0" lang="en-US" alt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90 K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&gt; Boiling point of Liquid N</a:t>
                      </a:r>
                      <a:r>
                        <a:rPr kumimoji="0" lang="en-US" altLang="en-US" sz="2800" u="none" strike="noStrike" cap="none" normalizeH="0" baseline="-250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026284042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Tl (Bi)-Ba(Sr)-Ca-Cu-O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125 K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171825198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altLang="en-US" sz="2800" u="none" strike="noStrike" cap="none" normalizeH="0" baseline="-250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203 K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Gas solidifies on application of high pressure (in </a:t>
                      </a:r>
                      <a:r>
                        <a:rPr kumimoji="0" lang="en-US" alt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Gpa</a:t>
                      </a:r>
                      <a:r>
                        <a:rPr kumimoji="0" lang="en-US" alt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910674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114735-E2A4-910D-C565-80C51B08BCC4}"/>
              </a:ext>
            </a:extLst>
          </p:cNvPr>
          <p:cNvSpPr txBox="1"/>
          <p:nvPr/>
        </p:nvSpPr>
        <p:spPr>
          <a:xfrm>
            <a:off x="13218459" y="7111836"/>
            <a:ext cx="1120557" cy="117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3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B2D0-84B1-40E2-84D3-6D97BB6C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09C9E7-3F6E-4CDE-9FC9-6696F0261A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868559"/>
            <a:ext cx="13125895" cy="59579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Superconductors shows zero resistance below a certain temperature.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superconducting state is limited by a temperature, current and magnetic field called as critical temperature, critical current and critical field.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superconductors, the electrical conduction takes place by a pair of electrons, called as Cooper pair.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Type- I superconductors are perfectly diamagnetic and shows Meissner effect.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Type-II superconductors are not perfectly diamagnetic and do not show complete Meissner effect.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1FF3D-5050-CAD3-6675-2A211E9A1D46}"/>
              </a:ext>
            </a:extLst>
          </p:cNvPr>
          <p:cNvSpPr txBox="1"/>
          <p:nvPr/>
        </p:nvSpPr>
        <p:spPr>
          <a:xfrm>
            <a:off x="13218459" y="7111836"/>
            <a:ext cx="1120557" cy="117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5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2B09-C5B6-4503-9C79-ECA9ECC0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carrying capacity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34A99-91D9-4766-BB83-C14D5DE59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868560"/>
            <a:ext cx="13811695" cy="991771"/>
          </a:xfrm>
        </p:spPr>
        <p:txBody>
          <a:bodyPr/>
          <a:lstStyle/>
          <a:p>
            <a:r>
              <a:rPr lang="en-US" dirty="0"/>
              <a:t>The maximum current a superconductor can carry is limited by the magnetic field that it produces at the surface of the superconductor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D3EFB5-B0C8-4D4E-B0E4-76ABA209D38A}"/>
              </a:ext>
            </a:extLst>
          </p:cNvPr>
          <p:cNvGrpSpPr>
            <a:grpSpLocks noChangeAspect="1"/>
          </p:cNvGrpSpPr>
          <p:nvPr/>
        </p:nvGrpSpPr>
        <p:grpSpPr>
          <a:xfrm>
            <a:off x="478986" y="2281096"/>
            <a:ext cx="5875005" cy="5155970"/>
            <a:chOff x="238125" y="1725613"/>
            <a:chExt cx="4827330" cy="4236519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14BF2A16-5928-44A0-83AA-115DD103E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736996" y="3479267"/>
              <a:ext cx="3199605" cy="480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  <a:sym typeface="Symbol" panose="05050102010706020507" pitchFamily="18" charset="2"/>
                </a:rPr>
                <a:t></a:t>
              </a:r>
              <a:r>
                <a:rPr lang="en-US" altLang="en-US" sz="3200" baseline="-25000">
                  <a:solidFill>
                    <a:srgbClr val="0000FF"/>
                  </a:solidFill>
                  <a:sym typeface="Symbol" panose="05050102010706020507" pitchFamily="18" charset="2"/>
                </a:rPr>
                <a:t>0</a:t>
              </a:r>
              <a:r>
                <a:rPr lang="en-US" altLang="en-US" sz="3200">
                  <a:solidFill>
                    <a:srgbClr val="0000FF"/>
                  </a:solidFill>
                  <a:sym typeface="Symbol" panose="05050102010706020507" pitchFamily="18" charset="2"/>
                </a:rPr>
                <a:t> Hc</a:t>
              </a:r>
              <a:r>
                <a:rPr lang="en-US" altLang="en-US" sz="3200">
                  <a:solidFill>
                    <a:srgbClr val="0000FF"/>
                  </a:solidFill>
                </a:rPr>
                <a:t> [Wb / m</a:t>
              </a:r>
              <a:r>
                <a:rPr lang="en-US" altLang="en-US" sz="3200" baseline="30000">
                  <a:solidFill>
                    <a:srgbClr val="0000FF"/>
                  </a:solidFill>
                </a:rPr>
                <a:t>2</a:t>
              </a:r>
              <a:r>
                <a:rPr lang="en-US" altLang="en-US" sz="3200">
                  <a:solidFill>
                    <a:srgbClr val="0000FF"/>
                  </a:solidFill>
                </a:rPr>
                <a:t>]  </a:t>
              </a:r>
              <a:r>
                <a:rPr lang="en-US" altLang="en-US" sz="3200">
                  <a:solidFill>
                    <a:srgbClr val="0000FF"/>
                  </a:solidFill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C1EDFDE0-570D-491D-B0BF-E1AE4CEFB2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77925" y="1793875"/>
              <a:ext cx="3317875" cy="36560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56338015-CF76-4EB5-924D-A24FEBFA2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9938" y="5472113"/>
              <a:ext cx="1362190" cy="480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8000"/>
                  </a:solidFill>
                </a:rPr>
                <a:t>T (K)  </a:t>
              </a:r>
              <a:r>
                <a:rPr lang="en-US" altLang="en-US" sz="3200">
                  <a:solidFill>
                    <a:srgbClr val="008000"/>
                  </a:solidFill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DDCF7968-6B8F-4390-9629-FD3A4A78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925" y="1936750"/>
              <a:ext cx="3006725" cy="3503613"/>
            </a:xfrm>
            <a:custGeom>
              <a:avLst/>
              <a:gdLst>
                <a:gd name="T0" fmla="*/ 0 w 1894"/>
                <a:gd name="T1" fmla="*/ 0 h 2207"/>
                <a:gd name="T2" fmla="*/ 791 w 1894"/>
                <a:gd name="T3" fmla="*/ 244 h 2207"/>
                <a:gd name="T4" fmla="*/ 1308 w 1894"/>
                <a:gd name="T5" fmla="*/ 703 h 2207"/>
                <a:gd name="T6" fmla="*/ 1650 w 1894"/>
                <a:gd name="T7" fmla="*/ 1396 h 2207"/>
                <a:gd name="T8" fmla="*/ 1894 w 1894"/>
                <a:gd name="T9" fmla="*/ 2207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4" h="2207">
                  <a:moveTo>
                    <a:pt x="0" y="0"/>
                  </a:moveTo>
                  <a:cubicBezTo>
                    <a:pt x="286" y="63"/>
                    <a:pt x="573" y="127"/>
                    <a:pt x="791" y="244"/>
                  </a:cubicBezTo>
                  <a:cubicBezTo>
                    <a:pt x="1009" y="361"/>
                    <a:pt x="1165" y="511"/>
                    <a:pt x="1308" y="703"/>
                  </a:cubicBezTo>
                  <a:cubicBezTo>
                    <a:pt x="1451" y="895"/>
                    <a:pt x="1552" y="1145"/>
                    <a:pt x="1650" y="1396"/>
                  </a:cubicBezTo>
                  <a:cubicBezTo>
                    <a:pt x="1748" y="1647"/>
                    <a:pt x="1821" y="1927"/>
                    <a:pt x="1894" y="2207"/>
                  </a:cubicBezTo>
                </a:path>
              </a:pathLst>
            </a:custGeom>
            <a:noFill/>
            <a:ln w="28575" cmpd="sng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D6E9A392-0B64-401B-A84A-4B6101F74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350" y="5481638"/>
              <a:ext cx="440190" cy="480494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rgbClr val="A50021"/>
                  </a:solidFill>
                  <a:sym typeface="Wingdings" panose="05000000000000000000" pitchFamily="2" charset="2"/>
                </a:rPr>
                <a:t>T</a:t>
              </a:r>
              <a:r>
                <a:rPr lang="en-US" altLang="en-US" sz="3200" baseline="-25000">
                  <a:solidFill>
                    <a:srgbClr val="A50021"/>
                  </a:solidFill>
                  <a:sym typeface="Wingdings" panose="05000000000000000000" pitchFamily="2" charset="2"/>
                </a:rPr>
                <a:t>c</a:t>
              </a:r>
              <a:endParaRPr lang="en-US" altLang="en-US" sz="3200">
                <a:solidFill>
                  <a:srgbClr val="A50021"/>
                </a:solidFill>
                <a:sym typeface="Wingdings" panose="05000000000000000000" pitchFamily="2" charset="2"/>
              </a:endParaRPr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096055CE-0AD5-478F-AC3F-430DD2C3E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25" y="1725613"/>
              <a:ext cx="1168570" cy="480494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  <a:sym typeface="Wingdings" panose="05000000000000000000" pitchFamily="2" charset="2"/>
                </a:rPr>
                <a:t>H</a:t>
              </a:r>
              <a:r>
                <a:rPr lang="en-US" altLang="en-US" sz="3200" baseline="-25000">
                  <a:solidFill>
                    <a:srgbClr val="0000FF"/>
                  </a:solidFill>
                  <a:sym typeface="Wingdings" panose="05000000000000000000" pitchFamily="2" charset="2"/>
                </a:rPr>
                <a:t>c</a:t>
              </a:r>
              <a:r>
                <a:rPr lang="en-US" altLang="en-US" sz="3200">
                  <a:solidFill>
                    <a:srgbClr val="0000FF"/>
                  </a:solidFill>
                  <a:sym typeface="Wingdings" panose="05000000000000000000" pitchFamily="2" charset="2"/>
                </a:rPr>
                <a:t> / </a:t>
              </a:r>
              <a:r>
                <a:rPr lang="en-US" altLang="en-US" sz="3200">
                  <a:solidFill>
                    <a:srgbClr val="008000"/>
                  </a:solidFill>
                  <a:sym typeface="Wingdings" panose="05000000000000000000" pitchFamily="2" charset="2"/>
                </a:rPr>
                <a:t>J</a:t>
              </a:r>
              <a:r>
                <a:rPr lang="en-US" altLang="en-US" sz="3200" baseline="-25000">
                  <a:solidFill>
                    <a:srgbClr val="008000"/>
                  </a:solidFill>
                  <a:sym typeface="Wingdings" panose="05000000000000000000" pitchFamily="2" charset="2"/>
                </a:rPr>
                <a:t>c</a:t>
              </a:r>
              <a:endParaRPr lang="en-US" altLang="en-US" sz="3200">
                <a:solidFill>
                  <a:srgbClr val="008000"/>
                </a:solidFill>
                <a:sym typeface="Wingdings" panose="05000000000000000000" pitchFamily="2" charset="2"/>
              </a:endParaRPr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D2BEEB77-E6CD-4C05-8DD3-9338E518A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8488" y="2044700"/>
              <a:ext cx="1040807" cy="37933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6350" algn="ctr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CC3300"/>
                  </a:solidFill>
                  <a:sym typeface="Wingdings" panose="05000000000000000000" pitchFamily="2" charset="2"/>
                </a:rPr>
                <a:t>Normal</a:t>
              </a:r>
            </a:p>
          </p:txBody>
        </p:sp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id="{855721C7-2695-4D9F-9D16-C02E32549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238" y="3978275"/>
              <a:ext cx="2280239" cy="379337"/>
            </a:xfrm>
            <a:prstGeom prst="rect">
              <a:avLst/>
            </a:prstGeom>
            <a:solidFill>
              <a:srgbClr val="EAEAEA">
                <a:alpha val="89999"/>
              </a:srgbClr>
            </a:solidFill>
            <a:ln w="6350" algn="ctr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CC66"/>
                  </a:solidFill>
                  <a:sym typeface="Wingdings" panose="05000000000000000000" pitchFamily="2" charset="2"/>
                </a:rPr>
                <a:t>Superconducting</a:t>
              </a:r>
            </a:p>
          </p:txBody>
        </p:sp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C140E84E-0BE8-4778-8382-0B7198D12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382803" y="3299085"/>
              <a:ext cx="2884809" cy="480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8000"/>
                  </a:solidFill>
                  <a:sym typeface="Symbol" panose="05050102010706020507" pitchFamily="18" charset="2"/>
                </a:rPr>
                <a:t>J</a:t>
              </a:r>
              <a:r>
                <a:rPr lang="en-US" altLang="en-US" sz="3200" baseline="-25000">
                  <a:solidFill>
                    <a:srgbClr val="008000"/>
                  </a:solidFill>
                  <a:sym typeface="Symbol" panose="05050102010706020507" pitchFamily="18" charset="2"/>
                </a:rPr>
                <a:t>c</a:t>
              </a:r>
              <a:r>
                <a:rPr lang="en-US" altLang="en-US" sz="3200">
                  <a:solidFill>
                    <a:srgbClr val="008000"/>
                  </a:solidFill>
                </a:rPr>
                <a:t> [Amp / m</a:t>
              </a:r>
              <a:r>
                <a:rPr lang="en-US" altLang="en-US" sz="3200" baseline="30000">
                  <a:solidFill>
                    <a:srgbClr val="008000"/>
                  </a:solidFill>
                </a:rPr>
                <a:t>2</a:t>
              </a:r>
              <a:r>
                <a:rPr lang="en-US" altLang="en-US" sz="3200">
                  <a:solidFill>
                    <a:srgbClr val="008000"/>
                  </a:solidFill>
                </a:rPr>
                <a:t>]  </a:t>
              </a:r>
              <a:r>
                <a:rPr lang="en-US" altLang="en-US" sz="3200">
                  <a:solidFill>
                    <a:srgbClr val="008000"/>
                  </a:solidFill>
                  <a:cs typeface="Times New Roman" panose="02020603050405020304" pitchFamily="18" charset="0"/>
                </a:rPr>
                <a:t>→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AB8BFD3-507D-4D13-AA56-E8DF36F3B320}"/>
              </a:ext>
            </a:extLst>
          </p:cNvPr>
          <p:cNvSpPr txBox="1"/>
          <p:nvPr/>
        </p:nvSpPr>
        <p:spPr>
          <a:xfrm>
            <a:off x="7768348" y="2949624"/>
            <a:ext cx="56717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Superconducting state if</a:t>
            </a:r>
          </a:p>
          <a:p>
            <a:r>
              <a:rPr lang="en-US" sz="4800" dirty="0"/>
              <a:t>T &lt; T</a:t>
            </a:r>
            <a:r>
              <a:rPr lang="en-US" sz="4800" baseline="-25000" dirty="0"/>
              <a:t>c </a:t>
            </a:r>
          </a:p>
          <a:p>
            <a:r>
              <a:rPr lang="en-US" sz="4800" dirty="0"/>
              <a:t>J &lt; </a:t>
            </a:r>
            <a:r>
              <a:rPr lang="en-US" sz="4800" dirty="0" err="1"/>
              <a:t>J</a:t>
            </a:r>
            <a:r>
              <a:rPr lang="en-US" sz="4800" baseline="-25000" dirty="0" err="1"/>
              <a:t>c</a:t>
            </a:r>
            <a:r>
              <a:rPr lang="en-US" sz="4800" baseline="-25000" dirty="0"/>
              <a:t> </a:t>
            </a:r>
          </a:p>
          <a:p>
            <a:r>
              <a:rPr lang="en-US" sz="4800" dirty="0"/>
              <a:t>H &lt; </a:t>
            </a:r>
            <a:r>
              <a:rPr lang="en-US" sz="4800" dirty="0" err="1"/>
              <a:t>H</a:t>
            </a:r>
            <a:r>
              <a:rPr lang="en-US" sz="4800" baseline="-25000" dirty="0" err="1"/>
              <a:t>c</a:t>
            </a:r>
            <a:endParaRPr lang="en-US" sz="48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CC4E8C-A39C-F317-C923-92EC429AB73B}"/>
              </a:ext>
            </a:extLst>
          </p:cNvPr>
          <p:cNvSpPr txBox="1"/>
          <p:nvPr/>
        </p:nvSpPr>
        <p:spPr>
          <a:xfrm>
            <a:off x="13218459" y="7111836"/>
            <a:ext cx="1120557" cy="117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4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2B09-C5B6-4503-9C79-ECA9ECC0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Meissner effect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34A99-91D9-4766-BB83-C14D5DE59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1485770"/>
            <a:ext cx="11391688" cy="2631385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Aft>
                <a:spcPct val="2000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A superconductor is a perfect diamagnet. </a:t>
            </a:r>
          </a:p>
          <a:p>
            <a:pPr marL="457200" indent="-457200">
              <a:lnSpc>
                <a:spcPct val="110000"/>
              </a:lnSpc>
              <a:spcAft>
                <a:spcPct val="2000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Magnetic susceptibility  = 1.</a:t>
            </a:r>
          </a:p>
          <a:p>
            <a:pPr marL="457200" indent="-457200">
              <a:lnSpc>
                <a:spcPct val="110000"/>
              </a:lnSpc>
              <a:spcAft>
                <a:spcPct val="2000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Flux lines of the magnetic field are excluded out of the superconductor </a:t>
            </a:r>
            <a:r>
              <a:rPr lang="en-US" altLang="en-US" sz="2800" dirty="0">
                <a:cs typeface="Times New Roman" panose="02020603050405020304" pitchFamily="18" charset="0"/>
                <a:sym typeface="Wingdings 3" panose="05040102010807070707" pitchFamily="18" charset="2"/>
              </a:rPr>
              <a:t> Meissner effect</a:t>
            </a:r>
          </a:p>
        </p:txBody>
      </p:sp>
      <p:graphicFrame>
        <p:nvGraphicFramePr>
          <p:cNvPr id="15" name="Group 141">
            <a:extLst>
              <a:ext uri="{FF2B5EF4-FFF2-40B4-BE49-F238E27FC236}">
                <a16:creationId xmlns:a16="http://schemas.microsoft.com/office/drawing/2014/main" id="{EB259D81-FA18-4359-8109-9C7BE4EB7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340465"/>
              </p:ext>
            </p:extLst>
          </p:nvPr>
        </p:nvGraphicFramePr>
        <p:xfrm>
          <a:off x="3457301" y="4255162"/>
          <a:ext cx="2468563" cy="2887663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915977336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2284207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181399180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345145931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856355097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130327053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533109874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300864426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397445592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851325147"/>
                    </a:ext>
                  </a:extLst>
                </a:gridCol>
              </a:tblGrid>
              <a:tr h="288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503132"/>
                  </a:ext>
                </a:extLst>
              </a:tr>
            </a:tbl>
          </a:graphicData>
        </a:graphic>
      </p:graphicFrame>
      <p:sp>
        <p:nvSpPr>
          <p:cNvPr id="16" name="Oval 51">
            <a:extLst>
              <a:ext uri="{FF2B5EF4-FFF2-40B4-BE49-F238E27FC236}">
                <a16:creationId xmlns:a16="http://schemas.microsoft.com/office/drawing/2014/main" id="{7A16BED3-F68B-4111-AC0E-EF9714F6D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664" y="5209249"/>
            <a:ext cx="987425" cy="987425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Oval 78">
            <a:extLst>
              <a:ext uri="{FF2B5EF4-FFF2-40B4-BE49-F238E27FC236}">
                <a16:creationId xmlns:a16="http://schemas.microsoft.com/office/drawing/2014/main" id="{39F0A939-FB32-4FD1-BE32-325269521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937" y="5284256"/>
            <a:ext cx="987425" cy="987425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18" name="AutoShape 81">
            <a:extLst>
              <a:ext uri="{FF2B5EF4-FFF2-40B4-BE49-F238E27FC236}">
                <a16:creationId xmlns:a16="http://schemas.microsoft.com/office/drawing/2014/main" id="{904221CC-6CEA-453B-A116-87BFABC550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88575" y="5774794"/>
            <a:ext cx="2468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82">
            <a:extLst>
              <a:ext uri="{FF2B5EF4-FFF2-40B4-BE49-F238E27FC236}">
                <a16:creationId xmlns:a16="http://schemas.microsoft.com/office/drawing/2014/main" id="{027B8F22-70BF-4F8D-854E-97171CF09EBE}"/>
              </a:ext>
            </a:extLst>
          </p:cNvPr>
          <p:cNvSpPr>
            <a:spLocks/>
          </p:cNvSpPr>
          <p:nvPr/>
        </p:nvSpPr>
        <p:spPr bwMode="auto">
          <a:xfrm>
            <a:off x="8580712" y="4338106"/>
            <a:ext cx="536575" cy="1428750"/>
          </a:xfrm>
          <a:custGeom>
            <a:avLst/>
            <a:gdLst>
              <a:gd name="T0" fmla="*/ 330 w 338"/>
              <a:gd name="T1" fmla="*/ 0 h 900"/>
              <a:gd name="T2" fmla="*/ 312 w 338"/>
              <a:gd name="T3" fmla="*/ 402 h 900"/>
              <a:gd name="T4" fmla="*/ 174 w 338"/>
              <a:gd name="T5" fmla="*/ 606 h 900"/>
              <a:gd name="T6" fmla="*/ 48 w 338"/>
              <a:gd name="T7" fmla="*/ 732 h 900"/>
              <a:gd name="T8" fmla="*/ 0 w 338"/>
              <a:gd name="T9" fmla="*/ 90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900">
                <a:moveTo>
                  <a:pt x="330" y="0"/>
                </a:moveTo>
                <a:cubicBezTo>
                  <a:pt x="334" y="150"/>
                  <a:pt x="338" y="301"/>
                  <a:pt x="312" y="402"/>
                </a:cubicBezTo>
                <a:cubicBezTo>
                  <a:pt x="286" y="503"/>
                  <a:pt x="218" y="551"/>
                  <a:pt x="174" y="606"/>
                </a:cubicBezTo>
                <a:cubicBezTo>
                  <a:pt x="130" y="661"/>
                  <a:pt x="77" y="683"/>
                  <a:pt x="48" y="732"/>
                </a:cubicBezTo>
                <a:cubicBezTo>
                  <a:pt x="19" y="781"/>
                  <a:pt x="9" y="840"/>
                  <a:pt x="0" y="90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0" name="Freeform 83">
            <a:extLst>
              <a:ext uri="{FF2B5EF4-FFF2-40B4-BE49-F238E27FC236}">
                <a16:creationId xmlns:a16="http://schemas.microsoft.com/office/drawing/2014/main" id="{B30B764B-4796-4221-83E8-D3337DF7EB9F}"/>
              </a:ext>
            </a:extLst>
          </p:cNvPr>
          <p:cNvSpPr>
            <a:spLocks/>
          </p:cNvSpPr>
          <p:nvPr/>
        </p:nvSpPr>
        <p:spPr bwMode="auto">
          <a:xfrm flipH="1">
            <a:off x="9344300" y="4346044"/>
            <a:ext cx="501650" cy="1428750"/>
          </a:xfrm>
          <a:custGeom>
            <a:avLst/>
            <a:gdLst>
              <a:gd name="T0" fmla="*/ 330 w 338"/>
              <a:gd name="T1" fmla="*/ 0 h 900"/>
              <a:gd name="T2" fmla="*/ 312 w 338"/>
              <a:gd name="T3" fmla="*/ 402 h 900"/>
              <a:gd name="T4" fmla="*/ 174 w 338"/>
              <a:gd name="T5" fmla="*/ 606 h 900"/>
              <a:gd name="T6" fmla="*/ 48 w 338"/>
              <a:gd name="T7" fmla="*/ 732 h 900"/>
              <a:gd name="T8" fmla="*/ 0 w 338"/>
              <a:gd name="T9" fmla="*/ 90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900">
                <a:moveTo>
                  <a:pt x="330" y="0"/>
                </a:moveTo>
                <a:cubicBezTo>
                  <a:pt x="334" y="150"/>
                  <a:pt x="338" y="301"/>
                  <a:pt x="312" y="402"/>
                </a:cubicBezTo>
                <a:cubicBezTo>
                  <a:pt x="286" y="503"/>
                  <a:pt x="218" y="551"/>
                  <a:pt x="174" y="606"/>
                </a:cubicBezTo>
                <a:cubicBezTo>
                  <a:pt x="130" y="661"/>
                  <a:pt x="77" y="683"/>
                  <a:pt x="48" y="732"/>
                </a:cubicBezTo>
                <a:cubicBezTo>
                  <a:pt x="19" y="781"/>
                  <a:pt x="9" y="840"/>
                  <a:pt x="0" y="90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21" name="Group 88">
            <a:extLst>
              <a:ext uri="{FF2B5EF4-FFF2-40B4-BE49-F238E27FC236}">
                <a16:creationId xmlns:a16="http://schemas.microsoft.com/office/drawing/2014/main" id="{791E4078-DE10-415C-B109-C297962DBAA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579125" y="5754156"/>
            <a:ext cx="1265237" cy="1430338"/>
            <a:chOff x="3270" y="1596"/>
            <a:chExt cx="797" cy="905"/>
          </a:xfrm>
        </p:grpSpPr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2D3D84A1-CED7-4F72-83C8-723A99E4A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1596"/>
              <a:ext cx="338" cy="900"/>
            </a:xfrm>
            <a:custGeom>
              <a:avLst/>
              <a:gdLst>
                <a:gd name="T0" fmla="*/ 330 w 338"/>
                <a:gd name="T1" fmla="*/ 0 h 900"/>
                <a:gd name="T2" fmla="*/ 312 w 338"/>
                <a:gd name="T3" fmla="*/ 402 h 900"/>
                <a:gd name="T4" fmla="*/ 174 w 338"/>
                <a:gd name="T5" fmla="*/ 606 h 900"/>
                <a:gd name="T6" fmla="*/ 48 w 338"/>
                <a:gd name="T7" fmla="*/ 732 h 900"/>
                <a:gd name="T8" fmla="*/ 0 w 338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900">
                  <a:moveTo>
                    <a:pt x="330" y="0"/>
                  </a:moveTo>
                  <a:cubicBezTo>
                    <a:pt x="334" y="150"/>
                    <a:pt x="338" y="301"/>
                    <a:pt x="312" y="402"/>
                  </a:cubicBezTo>
                  <a:cubicBezTo>
                    <a:pt x="286" y="503"/>
                    <a:pt x="218" y="551"/>
                    <a:pt x="174" y="606"/>
                  </a:cubicBezTo>
                  <a:cubicBezTo>
                    <a:pt x="130" y="661"/>
                    <a:pt x="77" y="683"/>
                    <a:pt x="48" y="732"/>
                  </a:cubicBezTo>
                  <a:cubicBezTo>
                    <a:pt x="19" y="781"/>
                    <a:pt x="9" y="840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EE4D7C6B-0822-482C-A044-1D7F8A08B2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51" y="1601"/>
              <a:ext cx="316" cy="900"/>
            </a:xfrm>
            <a:custGeom>
              <a:avLst/>
              <a:gdLst>
                <a:gd name="T0" fmla="*/ 330 w 338"/>
                <a:gd name="T1" fmla="*/ 0 h 900"/>
                <a:gd name="T2" fmla="*/ 312 w 338"/>
                <a:gd name="T3" fmla="*/ 402 h 900"/>
                <a:gd name="T4" fmla="*/ 174 w 338"/>
                <a:gd name="T5" fmla="*/ 606 h 900"/>
                <a:gd name="T6" fmla="*/ 48 w 338"/>
                <a:gd name="T7" fmla="*/ 732 h 900"/>
                <a:gd name="T8" fmla="*/ 0 w 338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900">
                  <a:moveTo>
                    <a:pt x="330" y="0"/>
                  </a:moveTo>
                  <a:cubicBezTo>
                    <a:pt x="334" y="150"/>
                    <a:pt x="338" y="301"/>
                    <a:pt x="312" y="402"/>
                  </a:cubicBezTo>
                  <a:cubicBezTo>
                    <a:pt x="286" y="503"/>
                    <a:pt x="218" y="551"/>
                    <a:pt x="174" y="606"/>
                  </a:cubicBezTo>
                  <a:cubicBezTo>
                    <a:pt x="130" y="661"/>
                    <a:pt x="77" y="683"/>
                    <a:pt x="48" y="732"/>
                  </a:cubicBezTo>
                  <a:cubicBezTo>
                    <a:pt x="19" y="781"/>
                    <a:pt x="9" y="840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EE795A1B-9092-456E-A44D-082679F64B84}"/>
              </a:ext>
            </a:extLst>
          </p:cNvPr>
          <p:cNvGrpSpPr>
            <a:grpSpLocks/>
          </p:cNvGrpSpPr>
          <p:nvPr/>
        </p:nvGrpSpPr>
        <p:grpSpPr bwMode="auto">
          <a:xfrm>
            <a:off x="8225112" y="4323819"/>
            <a:ext cx="1970088" cy="1433512"/>
            <a:chOff x="3046" y="1587"/>
            <a:chExt cx="1241" cy="903"/>
          </a:xfrm>
        </p:grpSpPr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CEE95127-484E-4E78-A983-F0A7B03A3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1590"/>
              <a:ext cx="251" cy="900"/>
            </a:xfrm>
            <a:custGeom>
              <a:avLst/>
              <a:gdLst>
                <a:gd name="T0" fmla="*/ 240 w 251"/>
                <a:gd name="T1" fmla="*/ 0 h 900"/>
                <a:gd name="T2" fmla="*/ 240 w 251"/>
                <a:gd name="T3" fmla="*/ 324 h 900"/>
                <a:gd name="T4" fmla="*/ 174 w 251"/>
                <a:gd name="T5" fmla="*/ 504 h 900"/>
                <a:gd name="T6" fmla="*/ 36 w 251"/>
                <a:gd name="T7" fmla="*/ 708 h 900"/>
                <a:gd name="T8" fmla="*/ 0 w 251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00">
                  <a:moveTo>
                    <a:pt x="240" y="0"/>
                  </a:moveTo>
                  <a:cubicBezTo>
                    <a:pt x="245" y="120"/>
                    <a:pt x="251" y="240"/>
                    <a:pt x="240" y="324"/>
                  </a:cubicBezTo>
                  <a:cubicBezTo>
                    <a:pt x="229" y="408"/>
                    <a:pt x="208" y="440"/>
                    <a:pt x="174" y="504"/>
                  </a:cubicBezTo>
                  <a:cubicBezTo>
                    <a:pt x="140" y="568"/>
                    <a:pt x="65" y="642"/>
                    <a:pt x="36" y="708"/>
                  </a:cubicBezTo>
                  <a:cubicBezTo>
                    <a:pt x="7" y="774"/>
                    <a:pt x="3" y="837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A9000D9E-4DA0-4F67-A045-1FE457F115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16" y="1589"/>
              <a:ext cx="229" cy="900"/>
            </a:xfrm>
            <a:custGeom>
              <a:avLst/>
              <a:gdLst>
                <a:gd name="T0" fmla="*/ 240 w 251"/>
                <a:gd name="T1" fmla="*/ 0 h 900"/>
                <a:gd name="T2" fmla="*/ 240 w 251"/>
                <a:gd name="T3" fmla="*/ 324 h 900"/>
                <a:gd name="T4" fmla="*/ 174 w 251"/>
                <a:gd name="T5" fmla="*/ 504 h 900"/>
                <a:gd name="T6" fmla="*/ 36 w 251"/>
                <a:gd name="T7" fmla="*/ 708 h 900"/>
                <a:gd name="T8" fmla="*/ 0 w 251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00">
                  <a:moveTo>
                    <a:pt x="240" y="0"/>
                  </a:moveTo>
                  <a:cubicBezTo>
                    <a:pt x="245" y="120"/>
                    <a:pt x="251" y="240"/>
                    <a:pt x="240" y="324"/>
                  </a:cubicBezTo>
                  <a:cubicBezTo>
                    <a:pt x="229" y="408"/>
                    <a:pt x="208" y="440"/>
                    <a:pt x="174" y="504"/>
                  </a:cubicBezTo>
                  <a:cubicBezTo>
                    <a:pt x="140" y="568"/>
                    <a:pt x="65" y="642"/>
                    <a:pt x="36" y="708"/>
                  </a:cubicBezTo>
                  <a:cubicBezTo>
                    <a:pt x="7" y="774"/>
                    <a:pt x="3" y="837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" name="Freeform 91">
              <a:extLst>
                <a:ext uri="{FF2B5EF4-FFF2-40B4-BE49-F238E27FC236}">
                  <a16:creationId xmlns:a16="http://schemas.microsoft.com/office/drawing/2014/main" id="{E08C40D7-4939-4FAF-B4D9-17C77D560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1607"/>
              <a:ext cx="179" cy="882"/>
            </a:xfrm>
            <a:custGeom>
              <a:avLst/>
              <a:gdLst>
                <a:gd name="T0" fmla="*/ 240 w 251"/>
                <a:gd name="T1" fmla="*/ 0 h 900"/>
                <a:gd name="T2" fmla="*/ 240 w 251"/>
                <a:gd name="T3" fmla="*/ 324 h 900"/>
                <a:gd name="T4" fmla="*/ 174 w 251"/>
                <a:gd name="T5" fmla="*/ 504 h 900"/>
                <a:gd name="T6" fmla="*/ 36 w 251"/>
                <a:gd name="T7" fmla="*/ 708 h 900"/>
                <a:gd name="T8" fmla="*/ 0 w 251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00">
                  <a:moveTo>
                    <a:pt x="240" y="0"/>
                  </a:moveTo>
                  <a:cubicBezTo>
                    <a:pt x="245" y="120"/>
                    <a:pt x="251" y="240"/>
                    <a:pt x="240" y="324"/>
                  </a:cubicBezTo>
                  <a:cubicBezTo>
                    <a:pt x="229" y="408"/>
                    <a:pt x="208" y="440"/>
                    <a:pt x="174" y="504"/>
                  </a:cubicBezTo>
                  <a:cubicBezTo>
                    <a:pt x="140" y="568"/>
                    <a:pt x="65" y="642"/>
                    <a:pt x="36" y="708"/>
                  </a:cubicBezTo>
                  <a:cubicBezTo>
                    <a:pt x="7" y="774"/>
                    <a:pt x="3" y="837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" name="Freeform 92">
              <a:extLst>
                <a:ext uri="{FF2B5EF4-FFF2-40B4-BE49-F238E27FC236}">
                  <a16:creationId xmlns:a16="http://schemas.microsoft.com/office/drawing/2014/main" id="{3D7ADD3B-8ECE-4EBC-BE79-6BA42F7808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71" y="1606"/>
              <a:ext cx="163" cy="882"/>
            </a:xfrm>
            <a:custGeom>
              <a:avLst/>
              <a:gdLst>
                <a:gd name="T0" fmla="*/ 240 w 251"/>
                <a:gd name="T1" fmla="*/ 0 h 900"/>
                <a:gd name="T2" fmla="*/ 240 w 251"/>
                <a:gd name="T3" fmla="*/ 324 h 900"/>
                <a:gd name="T4" fmla="*/ 174 w 251"/>
                <a:gd name="T5" fmla="*/ 504 h 900"/>
                <a:gd name="T6" fmla="*/ 36 w 251"/>
                <a:gd name="T7" fmla="*/ 708 h 900"/>
                <a:gd name="T8" fmla="*/ 0 w 251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00">
                  <a:moveTo>
                    <a:pt x="240" y="0"/>
                  </a:moveTo>
                  <a:cubicBezTo>
                    <a:pt x="245" y="120"/>
                    <a:pt x="251" y="240"/>
                    <a:pt x="240" y="324"/>
                  </a:cubicBezTo>
                  <a:cubicBezTo>
                    <a:pt x="229" y="408"/>
                    <a:pt x="208" y="440"/>
                    <a:pt x="174" y="504"/>
                  </a:cubicBezTo>
                  <a:cubicBezTo>
                    <a:pt x="140" y="568"/>
                    <a:pt x="65" y="642"/>
                    <a:pt x="36" y="708"/>
                  </a:cubicBezTo>
                  <a:cubicBezTo>
                    <a:pt x="7" y="774"/>
                    <a:pt x="3" y="837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9" name="Freeform 93">
              <a:extLst>
                <a:ext uri="{FF2B5EF4-FFF2-40B4-BE49-F238E27FC236}">
                  <a16:creationId xmlns:a16="http://schemas.microsoft.com/office/drawing/2014/main" id="{38DFAE3C-0A24-4CFF-B133-98958C5A8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1588"/>
              <a:ext cx="167" cy="900"/>
            </a:xfrm>
            <a:custGeom>
              <a:avLst/>
              <a:gdLst>
                <a:gd name="T0" fmla="*/ 240 w 251"/>
                <a:gd name="T1" fmla="*/ 0 h 900"/>
                <a:gd name="T2" fmla="*/ 240 w 251"/>
                <a:gd name="T3" fmla="*/ 324 h 900"/>
                <a:gd name="T4" fmla="*/ 174 w 251"/>
                <a:gd name="T5" fmla="*/ 504 h 900"/>
                <a:gd name="T6" fmla="*/ 36 w 251"/>
                <a:gd name="T7" fmla="*/ 708 h 900"/>
                <a:gd name="T8" fmla="*/ 0 w 251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00">
                  <a:moveTo>
                    <a:pt x="240" y="0"/>
                  </a:moveTo>
                  <a:cubicBezTo>
                    <a:pt x="245" y="120"/>
                    <a:pt x="251" y="240"/>
                    <a:pt x="240" y="324"/>
                  </a:cubicBezTo>
                  <a:cubicBezTo>
                    <a:pt x="229" y="408"/>
                    <a:pt x="208" y="440"/>
                    <a:pt x="174" y="504"/>
                  </a:cubicBezTo>
                  <a:cubicBezTo>
                    <a:pt x="140" y="568"/>
                    <a:pt x="65" y="642"/>
                    <a:pt x="36" y="708"/>
                  </a:cubicBezTo>
                  <a:cubicBezTo>
                    <a:pt x="7" y="774"/>
                    <a:pt x="3" y="837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0" name="Freeform 94">
              <a:extLst>
                <a:ext uri="{FF2B5EF4-FFF2-40B4-BE49-F238E27FC236}">
                  <a16:creationId xmlns:a16="http://schemas.microsoft.com/office/drawing/2014/main" id="{222A54E9-99D5-4F10-891F-85ACC2B4C7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42" y="1587"/>
              <a:ext cx="145" cy="894"/>
            </a:xfrm>
            <a:custGeom>
              <a:avLst/>
              <a:gdLst>
                <a:gd name="T0" fmla="*/ 240 w 251"/>
                <a:gd name="T1" fmla="*/ 0 h 900"/>
                <a:gd name="T2" fmla="*/ 240 w 251"/>
                <a:gd name="T3" fmla="*/ 324 h 900"/>
                <a:gd name="T4" fmla="*/ 174 w 251"/>
                <a:gd name="T5" fmla="*/ 504 h 900"/>
                <a:gd name="T6" fmla="*/ 36 w 251"/>
                <a:gd name="T7" fmla="*/ 708 h 900"/>
                <a:gd name="T8" fmla="*/ 0 w 251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00">
                  <a:moveTo>
                    <a:pt x="240" y="0"/>
                  </a:moveTo>
                  <a:cubicBezTo>
                    <a:pt x="245" y="120"/>
                    <a:pt x="251" y="240"/>
                    <a:pt x="240" y="324"/>
                  </a:cubicBezTo>
                  <a:cubicBezTo>
                    <a:pt x="229" y="408"/>
                    <a:pt x="208" y="440"/>
                    <a:pt x="174" y="504"/>
                  </a:cubicBezTo>
                  <a:cubicBezTo>
                    <a:pt x="140" y="568"/>
                    <a:pt x="65" y="642"/>
                    <a:pt x="36" y="708"/>
                  </a:cubicBezTo>
                  <a:cubicBezTo>
                    <a:pt x="7" y="774"/>
                    <a:pt x="3" y="837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31" name="Group 96">
            <a:extLst>
              <a:ext uri="{FF2B5EF4-FFF2-40B4-BE49-F238E27FC236}">
                <a16:creationId xmlns:a16="http://schemas.microsoft.com/office/drawing/2014/main" id="{8D7E66D1-BB5E-4A69-A82A-CDC73EC5F04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223525" y="5755744"/>
            <a:ext cx="1970087" cy="1452562"/>
            <a:chOff x="3046" y="1587"/>
            <a:chExt cx="1241" cy="903"/>
          </a:xfrm>
        </p:grpSpPr>
        <p:sp>
          <p:nvSpPr>
            <p:cNvPr id="32" name="Freeform 97">
              <a:extLst>
                <a:ext uri="{FF2B5EF4-FFF2-40B4-BE49-F238E27FC236}">
                  <a16:creationId xmlns:a16="http://schemas.microsoft.com/office/drawing/2014/main" id="{58553CC1-EBC1-414F-B9C7-860237393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1590"/>
              <a:ext cx="251" cy="900"/>
            </a:xfrm>
            <a:custGeom>
              <a:avLst/>
              <a:gdLst>
                <a:gd name="T0" fmla="*/ 240 w 251"/>
                <a:gd name="T1" fmla="*/ 0 h 900"/>
                <a:gd name="T2" fmla="*/ 240 w 251"/>
                <a:gd name="T3" fmla="*/ 324 h 900"/>
                <a:gd name="T4" fmla="*/ 174 w 251"/>
                <a:gd name="T5" fmla="*/ 504 h 900"/>
                <a:gd name="T6" fmla="*/ 36 w 251"/>
                <a:gd name="T7" fmla="*/ 708 h 900"/>
                <a:gd name="T8" fmla="*/ 0 w 251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00">
                  <a:moveTo>
                    <a:pt x="240" y="0"/>
                  </a:moveTo>
                  <a:cubicBezTo>
                    <a:pt x="245" y="120"/>
                    <a:pt x="251" y="240"/>
                    <a:pt x="240" y="324"/>
                  </a:cubicBezTo>
                  <a:cubicBezTo>
                    <a:pt x="229" y="408"/>
                    <a:pt x="208" y="440"/>
                    <a:pt x="174" y="504"/>
                  </a:cubicBezTo>
                  <a:cubicBezTo>
                    <a:pt x="140" y="568"/>
                    <a:pt x="65" y="642"/>
                    <a:pt x="36" y="708"/>
                  </a:cubicBezTo>
                  <a:cubicBezTo>
                    <a:pt x="7" y="774"/>
                    <a:pt x="3" y="837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id="{99022A2C-8C3B-4E5F-8782-CD47A181BB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16" y="1589"/>
              <a:ext cx="229" cy="900"/>
            </a:xfrm>
            <a:custGeom>
              <a:avLst/>
              <a:gdLst>
                <a:gd name="T0" fmla="*/ 240 w 251"/>
                <a:gd name="T1" fmla="*/ 0 h 900"/>
                <a:gd name="T2" fmla="*/ 240 w 251"/>
                <a:gd name="T3" fmla="*/ 324 h 900"/>
                <a:gd name="T4" fmla="*/ 174 w 251"/>
                <a:gd name="T5" fmla="*/ 504 h 900"/>
                <a:gd name="T6" fmla="*/ 36 w 251"/>
                <a:gd name="T7" fmla="*/ 708 h 900"/>
                <a:gd name="T8" fmla="*/ 0 w 251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00">
                  <a:moveTo>
                    <a:pt x="240" y="0"/>
                  </a:moveTo>
                  <a:cubicBezTo>
                    <a:pt x="245" y="120"/>
                    <a:pt x="251" y="240"/>
                    <a:pt x="240" y="324"/>
                  </a:cubicBezTo>
                  <a:cubicBezTo>
                    <a:pt x="229" y="408"/>
                    <a:pt x="208" y="440"/>
                    <a:pt x="174" y="504"/>
                  </a:cubicBezTo>
                  <a:cubicBezTo>
                    <a:pt x="140" y="568"/>
                    <a:pt x="65" y="642"/>
                    <a:pt x="36" y="708"/>
                  </a:cubicBezTo>
                  <a:cubicBezTo>
                    <a:pt x="7" y="774"/>
                    <a:pt x="3" y="837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id="{4C96DD0F-C663-4896-8D1C-6A0813A84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1607"/>
              <a:ext cx="179" cy="882"/>
            </a:xfrm>
            <a:custGeom>
              <a:avLst/>
              <a:gdLst>
                <a:gd name="T0" fmla="*/ 240 w 251"/>
                <a:gd name="T1" fmla="*/ 0 h 900"/>
                <a:gd name="T2" fmla="*/ 240 w 251"/>
                <a:gd name="T3" fmla="*/ 324 h 900"/>
                <a:gd name="T4" fmla="*/ 174 w 251"/>
                <a:gd name="T5" fmla="*/ 504 h 900"/>
                <a:gd name="T6" fmla="*/ 36 w 251"/>
                <a:gd name="T7" fmla="*/ 708 h 900"/>
                <a:gd name="T8" fmla="*/ 0 w 251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00">
                  <a:moveTo>
                    <a:pt x="240" y="0"/>
                  </a:moveTo>
                  <a:cubicBezTo>
                    <a:pt x="245" y="120"/>
                    <a:pt x="251" y="240"/>
                    <a:pt x="240" y="324"/>
                  </a:cubicBezTo>
                  <a:cubicBezTo>
                    <a:pt x="229" y="408"/>
                    <a:pt x="208" y="440"/>
                    <a:pt x="174" y="504"/>
                  </a:cubicBezTo>
                  <a:cubicBezTo>
                    <a:pt x="140" y="568"/>
                    <a:pt x="65" y="642"/>
                    <a:pt x="36" y="708"/>
                  </a:cubicBezTo>
                  <a:cubicBezTo>
                    <a:pt x="7" y="774"/>
                    <a:pt x="3" y="837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5" name="Freeform 100">
              <a:extLst>
                <a:ext uri="{FF2B5EF4-FFF2-40B4-BE49-F238E27FC236}">
                  <a16:creationId xmlns:a16="http://schemas.microsoft.com/office/drawing/2014/main" id="{5F6A8D3D-06DE-4341-9FE5-8C7C4D3B3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71" y="1606"/>
              <a:ext cx="163" cy="882"/>
            </a:xfrm>
            <a:custGeom>
              <a:avLst/>
              <a:gdLst>
                <a:gd name="T0" fmla="*/ 240 w 251"/>
                <a:gd name="T1" fmla="*/ 0 h 900"/>
                <a:gd name="T2" fmla="*/ 240 w 251"/>
                <a:gd name="T3" fmla="*/ 324 h 900"/>
                <a:gd name="T4" fmla="*/ 174 w 251"/>
                <a:gd name="T5" fmla="*/ 504 h 900"/>
                <a:gd name="T6" fmla="*/ 36 w 251"/>
                <a:gd name="T7" fmla="*/ 708 h 900"/>
                <a:gd name="T8" fmla="*/ 0 w 251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00">
                  <a:moveTo>
                    <a:pt x="240" y="0"/>
                  </a:moveTo>
                  <a:cubicBezTo>
                    <a:pt x="245" y="120"/>
                    <a:pt x="251" y="240"/>
                    <a:pt x="240" y="324"/>
                  </a:cubicBezTo>
                  <a:cubicBezTo>
                    <a:pt x="229" y="408"/>
                    <a:pt x="208" y="440"/>
                    <a:pt x="174" y="504"/>
                  </a:cubicBezTo>
                  <a:cubicBezTo>
                    <a:pt x="140" y="568"/>
                    <a:pt x="65" y="642"/>
                    <a:pt x="36" y="708"/>
                  </a:cubicBezTo>
                  <a:cubicBezTo>
                    <a:pt x="7" y="774"/>
                    <a:pt x="3" y="837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6" name="Freeform 101">
              <a:extLst>
                <a:ext uri="{FF2B5EF4-FFF2-40B4-BE49-F238E27FC236}">
                  <a16:creationId xmlns:a16="http://schemas.microsoft.com/office/drawing/2014/main" id="{9FD102CB-BD07-4342-956C-D6310A813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1588"/>
              <a:ext cx="167" cy="900"/>
            </a:xfrm>
            <a:custGeom>
              <a:avLst/>
              <a:gdLst>
                <a:gd name="T0" fmla="*/ 240 w 251"/>
                <a:gd name="T1" fmla="*/ 0 h 900"/>
                <a:gd name="T2" fmla="*/ 240 w 251"/>
                <a:gd name="T3" fmla="*/ 324 h 900"/>
                <a:gd name="T4" fmla="*/ 174 w 251"/>
                <a:gd name="T5" fmla="*/ 504 h 900"/>
                <a:gd name="T6" fmla="*/ 36 w 251"/>
                <a:gd name="T7" fmla="*/ 708 h 900"/>
                <a:gd name="T8" fmla="*/ 0 w 251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00">
                  <a:moveTo>
                    <a:pt x="240" y="0"/>
                  </a:moveTo>
                  <a:cubicBezTo>
                    <a:pt x="245" y="120"/>
                    <a:pt x="251" y="240"/>
                    <a:pt x="240" y="324"/>
                  </a:cubicBezTo>
                  <a:cubicBezTo>
                    <a:pt x="229" y="408"/>
                    <a:pt x="208" y="440"/>
                    <a:pt x="174" y="504"/>
                  </a:cubicBezTo>
                  <a:cubicBezTo>
                    <a:pt x="140" y="568"/>
                    <a:pt x="65" y="642"/>
                    <a:pt x="36" y="708"/>
                  </a:cubicBezTo>
                  <a:cubicBezTo>
                    <a:pt x="7" y="774"/>
                    <a:pt x="3" y="837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" name="Freeform 102">
              <a:extLst>
                <a:ext uri="{FF2B5EF4-FFF2-40B4-BE49-F238E27FC236}">
                  <a16:creationId xmlns:a16="http://schemas.microsoft.com/office/drawing/2014/main" id="{E9CB754A-C017-446A-983B-FB249DFCE5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42" y="1587"/>
              <a:ext cx="145" cy="894"/>
            </a:xfrm>
            <a:custGeom>
              <a:avLst/>
              <a:gdLst>
                <a:gd name="T0" fmla="*/ 240 w 251"/>
                <a:gd name="T1" fmla="*/ 0 h 900"/>
                <a:gd name="T2" fmla="*/ 240 w 251"/>
                <a:gd name="T3" fmla="*/ 324 h 900"/>
                <a:gd name="T4" fmla="*/ 174 w 251"/>
                <a:gd name="T5" fmla="*/ 504 h 900"/>
                <a:gd name="T6" fmla="*/ 36 w 251"/>
                <a:gd name="T7" fmla="*/ 708 h 900"/>
                <a:gd name="T8" fmla="*/ 0 w 251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00">
                  <a:moveTo>
                    <a:pt x="240" y="0"/>
                  </a:moveTo>
                  <a:cubicBezTo>
                    <a:pt x="245" y="120"/>
                    <a:pt x="251" y="240"/>
                    <a:pt x="240" y="324"/>
                  </a:cubicBezTo>
                  <a:cubicBezTo>
                    <a:pt x="229" y="408"/>
                    <a:pt x="208" y="440"/>
                    <a:pt x="174" y="504"/>
                  </a:cubicBezTo>
                  <a:cubicBezTo>
                    <a:pt x="140" y="568"/>
                    <a:pt x="65" y="642"/>
                    <a:pt x="36" y="708"/>
                  </a:cubicBezTo>
                  <a:cubicBezTo>
                    <a:pt x="7" y="774"/>
                    <a:pt x="3" y="837"/>
                    <a:pt x="0" y="90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38" name="Text Box 142">
            <a:extLst>
              <a:ext uri="{FF2B5EF4-FFF2-40B4-BE49-F238E27FC236}">
                <a16:creationId xmlns:a16="http://schemas.microsoft.com/office/drawing/2014/main" id="{86492BCF-A9A6-4A46-8DE1-CBC3B442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112" y="7547783"/>
            <a:ext cx="1266693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 w="6350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C3300"/>
                </a:solidFill>
                <a:sym typeface="Wingdings" panose="05000000000000000000" pitchFamily="2" charset="2"/>
              </a:rPr>
              <a:t>Normal</a:t>
            </a:r>
          </a:p>
        </p:txBody>
      </p:sp>
      <p:sp>
        <p:nvSpPr>
          <p:cNvPr id="39" name="Text Box 143">
            <a:extLst>
              <a:ext uri="{FF2B5EF4-FFF2-40B4-BE49-F238E27FC236}">
                <a16:creationId xmlns:a16="http://schemas.microsoft.com/office/drawing/2014/main" id="{B4ECB1B2-DFAF-4473-BEE3-2D2BD977F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646" y="7542154"/>
            <a:ext cx="2775119" cy="461665"/>
          </a:xfrm>
          <a:prstGeom prst="rect">
            <a:avLst/>
          </a:prstGeom>
          <a:solidFill>
            <a:srgbClr val="EAEAEA">
              <a:alpha val="89999"/>
            </a:srgbClr>
          </a:solidFill>
          <a:ln w="635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8000"/>
                </a:solidFill>
                <a:sym typeface="Wingdings" panose="05000000000000000000" pitchFamily="2" charset="2"/>
              </a:rPr>
              <a:t>Superconducting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212875-C1A8-4417-A22E-985B27C1F3F6}"/>
              </a:ext>
            </a:extLst>
          </p:cNvPr>
          <p:cNvSpPr/>
          <p:nvPr/>
        </p:nvSpPr>
        <p:spPr>
          <a:xfrm>
            <a:off x="590105" y="943992"/>
            <a:ext cx="7103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How to identify a superconductor?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5676E-53C6-9DE8-61B4-390973C05B3F}"/>
              </a:ext>
            </a:extLst>
          </p:cNvPr>
          <p:cNvSpPr txBox="1"/>
          <p:nvPr/>
        </p:nvSpPr>
        <p:spPr>
          <a:xfrm>
            <a:off x="13218459" y="7111836"/>
            <a:ext cx="1120557" cy="117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2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A9DF-C66D-4EE6-AA91-F51660CE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Electron- Lattice Interaction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B8F5-FD5A-45A0-BE02-B477347E41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868561"/>
            <a:ext cx="12015787" cy="280480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Phonon is a quanta of lattice vibrations.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Analogous to photon – a quanta of light.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Produced by a distortion due to lattice vibrations.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interact with another phonon or electrons.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6124D2-EE18-4C7C-956B-3DD2848A5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" t="9050" r="3316" b="20151"/>
          <a:stretch/>
        </p:blipFill>
        <p:spPr>
          <a:xfrm>
            <a:off x="3640312" y="3843033"/>
            <a:ext cx="7121176" cy="4034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AF37D5-061D-C496-4A44-9C25ADD0D91A}"/>
              </a:ext>
            </a:extLst>
          </p:cNvPr>
          <p:cNvSpPr txBox="1"/>
          <p:nvPr/>
        </p:nvSpPr>
        <p:spPr>
          <a:xfrm>
            <a:off x="13218459" y="7111836"/>
            <a:ext cx="1120557" cy="117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025B-788F-442C-A9F8-285C2BC0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+mn-lt"/>
              </a:rPr>
              <a:t>Bardeen-Cooper-</a:t>
            </a: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Schreiffer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(BCS) theory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4FC14-0F4C-47D6-A67B-84F195941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2030732"/>
            <a:ext cx="13504267" cy="192641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Phonon scattering due to lattice vibrations felt by one electron in the Cooper pair is nullified by the other electron in the pair.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electron pair moves through the lattice without getting scattered by the lattice vibrations.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force of attraction between the electrons in the Cooper pair is stronger than the repulsive force between the electrons when T &lt; Tc.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DC3134-6EA5-4108-9CCB-DCAE937DC424}"/>
              </a:ext>
            </a:extLst>
          </p:cNvPr>
          <p:cNvSpPr txBox="1">
            <a:spLocks/>
          </p:cNvSpPr>
          <p:nvPr/>
        </p:nvSpPr>
        <p:spPr>
          <a:xfrm>
            <a:off x="590105" y="949861"/>
            <a:ext cx="13504267" cy="374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3200" kern="1200" cap="none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540091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How superconductors shows zero resistivity?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2E159-5A0E-4C13-858A-71CA7D1501D2}"/>
              </a:ext>
            </a:extLst>
          </p:cNvPr>
          <p:cNvSpPr/>
          <p:nvPr/>
        </p:nvSpPr>
        <p:spPr>
          <a:xfrm>
            <a:off x="972075" y="5567882"/>
            <a:ext cx="12184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Three-way interaction between two electron and a phonon.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D4A0F-CDB4-01F6-00E5-96BB03070F54}"/>
              </a:ext>
            </a:extLst>
          </p:cNvPr>
          <p:cNvSpPr txBox="1"/>
          <p:nvPr/>
        </p:nvSpPr>
        <p:spPr>
          <a:xfrm>
            <a:off x="13218459" y="7111836"/>
            <a:ext cx="1120557" cy="117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1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025B-788F-442C-A9F8-285C2BC0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+mn-lt"/>
              </a:rPr>
              <a:t>Cooper pair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4FC14-0F4C-47D6-A67B-84F195941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8967" y="5938066"/>
            <a:ext cx="12881530" cy="374441"/>
          </a:xfrm>
        </p:spPr>
        <p:txBody>
          <a:bodyPr/>
          <a:lstStyle/>
          <a:p>
            <a:r>
              <a:rPr lang="en-US" sz="2800" dirty="0"/>
              <a:t>Normal state				          At Tc				     Superconducting state</a:t>
            </a:r>
          </a:p>
        </p:txBody>
      </p:sp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1EA97CB4-0689-4ECA-B186-D265FC241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5" t="14252" r="4962" b="40846"/>
          <a:stretch/>
        </p:blipFill>
        <p:spPr>
          <a:xfrm>
            <a:off x="287959" y="1418897"/>
            <a:ext cx="14113841" cy="4319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8E10CF-93EE-1552-EE16-851923027A5D}"/>
              </a:ext>
            </a:extLst>
          </p:cNvPr>
          <p:cNvSpPr txBox="1"/>
          <p:nvPr/>
        </p:nvSpPr>
        <p:spPr>
          <a:xfrm>
            <a:off x="13218459" y="7111836"/>
            <a:ext cx="1120557" cy="117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2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025B-788F-442C-A9F8-285C2BC0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70601"/>
            <a:ext cx="11701460" cy="711338"/>
          </a:xfrm>
        </p:spPr>
        <p:txBody>
          <a:bodyPr/>
          <a:lstStyle/>
          <a:p>
            <a:r>
              <a:rPr lang="en-US" dirty="0"/>
              <a:t>Type-I (Ideal) superconductors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4FC14-0F4C-47D6-A67B-84F195941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868560"/>
            <a:ext cx="12015787" cy="991771"/>
          </a:xfrm>
        </p:spPr>
        <p:txBody>
          <a:bodyPr/>
          <a:lstStyle/>
          <a:p>
            <a:r>
              <a:rPr lang="en-US" altLang="en-US" sz="2800" dirty="0">
                <a:sym typeface="Wingdings" panose="05000000000000000000" pitchFamily="2" charset="2"/>
              </a:rPr>
              <a:t>Type I SC placed in a magnetic field totally repels the flux lines till the magnetic field attains the critical value </a:t>
            </a:r>
            <a:r>
              <a:rPr lang="en-US" altLang="en-US" sz="2800" dirty="0" err="1">
                <a:sym typeface="Wingdings" panose="05000000000000000000" pitchFamily="2" charset="2"/>
              </a:rPr>
              <a:t>H</a:t>
            </a:r>
            <a:r>
              <a:rPr lang="en-US" altLang="en-US" sz="2800" baseline="-25000" dirty="0" err="1">
                <a:sym typeface="Wingdings" panose="05000000000000000000" pitchFamily="2" charset="2"/>
              </a:rPr>
              <a:t>c</a:t>
            </a:r>
            <a:endParaRPr lang="en-US" altLang="en-US" sz="2800" dirty="0">
              <a:sym typeface="Symbol" panose="05050102010706020507" pitchFamily="18" charset="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A2C312-15FA-4226-93DF-00DB5F9F5A94}"/>
              </a:ext>
            </a:extLst>
          </p:cNvPr>
          <p:cNvGrpSpPr>
            <a:grpSpLocks noChangeAspect="1"/>
          </p:cNvGrpSpPr>
          <p:nvPr/>
        </p:nvGrpSpPr>
        <p:grpSpPr>
          <a:xfrm>
            <a:off x="3580967" y="2364598"/>
            <a:ext cx="4741835" cy="4715760"/>
            <a:chOff x="582979" y="2651125"/>
            <a:chExt cx="4141421" cy="4118650"/>
          </a:xfrm>
        </p:grpSpPr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A5DCCFB8-2B30-4AF7-B3CB-5F3AC242E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78889" y="4263688"/>
              <a:ext cx="1039067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 dirty="0">
                  <a:solidFill>
                    <a:srgbClr val="0000FF"/>
                  </a:solidFill>
                  <a:sym typeface="Symbol" panose="05050102010706020507" pitchFamily="18" charset="2"/>
                </a:rPr>
                <a:t>M</a:t>
              </a:r>
              <a:r>
                <a:rPr lang="en-US" altLang="en-US" sz="2200" dirty="0">
                  <a:solidFill>
                    <a:srgbClr val="0000FF"/>
                  </a:solidFill>
                </a:rPr>
                <a:t>  </a:t>
              </a:r>
              <a:r>
                <a:rPr lang="en-US" altLang="en-US" sz="2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5983113-75E3-44C5-BBBD-57FD859E31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9175" y="2651125"/>
              <a:ext cx="3705225" cy="36560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BABA9F6D-BB2C-4ACE-8617-53E8966F4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188" y="6329363"/>
              <a:ext cx="81624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00">
                  <a:solidFill>
                    <a:srgbClr val="008000"/>
                  </a:solidFill>
                </a:rPr>
                <a:t>H  </a:t>
              </a:r>
              <a:r>
                <a:rPr lang="en-US" altLang="en-US" sz="2200">
                  <a:solidFill>
                    <a:srgbClr val="008000"/>
                  </a:solidFill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EDE01124-3938-49E7-A490-02CBAB62C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475" y="6338888"/>
              <a:ext cx="498855" cy="430887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rgbClr val="A50021"/>
                  </a:solidFill>
                  <a:sym typeface="Wingdings" panose="05000000000000000000" pitchFamily="2" charset="2"/>
                </a:rPr>
                <a:t>H</a:t>
              </a:r>
              <a:r>
                <a:rPr lang="en-US" altLang="en-US" sz="2200" baseline="-25000">
                  <a:solidFill>
                    <a:srgbClr val="A50021"/>
                  </a:solidFill>
                  <a:sym typeface="Wingdings" panose="05000000000000000000" pitchFamily="2" charset="2"/>
                </a:rPr>
                <a:t>c</a:t>
              </a:r>
              <a:endParaRPr lang="en-US" altLang="en-US" sz="2200">
                <a:solidFill>
                  <a:srgbClr val="A50021"/>
                </a:solidFill>
                <a:sym typeface="Wingdings" panose="05000000000000000000" pitchFamily="2" charset="2"/>
              </a:endParaRP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B08BB11E-A084-4A52-97DC-3C920D548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7779" y="5072976"/>
              <a:ext cx="1017952" cy="37632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6350" algn="ctr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rgbClr val="CC3300"/>
                  </a:solidFill>
                  <a:sym typeface="Wingdings" panose="05000000000000000000" pitchFamily="2" charset="2"/>
                </a:rPr>
                <a:t>Normal</a:t>
              </a: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4E500538-9EAD-4360-8EFC-04909F63E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4141" y="5734050"/>
              <a:ext cx="2039938" cy="349448"/>
            </a:xfrm>
            <a:prstGeom prst="rect">
              <a:avLst/>
            </a:prstGeom>
            <a:solidFill>
              <a:srgbClr val="EAEAEA">
                <a:alpha val="89999"/>
              </a:srgbClr>
            </a:solidFill>
            <a:ln w="6350" algn="ctr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CC66"/>
                  </a:solidFill>
                  <a:sym typeface="Wingdings" panose="05000000000000000000" pitchFamily="2" charset="2"/>
                </a:rPr>
                <a:t>Superconducting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DB22077-233C-473A-A5CE-9D9A1D67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" y="3351213"/>
              <a:ext cx="2525713" cy="2946400"/>
            </a:xfrm>
            <a:custGeom>
              <a:avLst/>
              <a:gdLst>
                <a:gd name="T0" fmla="*/ 0 w 1269"/>
                <a:gd name="T1" fmla="*/ 1582 h 1592"/>
                <a:gd name="T2" fmla="*/ 1269 w 1269"/>
                <a:gd name="T3" fmla="*/ 0 h 1592"/>
                <a:gd name="T4" fmla="*/ 1269 w 1269"/>
                <a:gd name="T5" fmla="*/ 159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9" h="1592">
                  <a:moveTo>
                    <a:pt x="0" y="1582"/>
                  </a:moveTo>
                  <a:lnTo>
                    <a:pt x="1269" y="0"/>
                  </a:lnTo>
                  <a:lnTo>
                    <a:pt x="1269" y="1592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EA4B90E7-FD76-4289-AD87-439D3D201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538" y="3032125"/>
              <a:ext cx="1039102" cy="456970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8000"/>
                  </a:solidFill>
                  <a:sym typeface="Wingdings" panose="05000000000000000000" pitchFamily="2" charset="2"/>
                </a:rPr>
                <a:t>Type I</a:t>
              </a:r>
            </a:p>
          </p:txBody>
        </p:sp>
      </p:grp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7403290-C809-4A10-B330-1549D2B212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444273"/>
              </p:ext>
            </p:extLst>
          </p:nvPr>
        </p:nvGraphicFramePr>
        <p:xfrm>
          <a:off x="8603223" y="4039241"/>
          <a:ext cx="4423061" cy="136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482400" progId="Equation.DSMT4">
                  <p:embed/>
                </p:oleObj>
              </mc:Choice>
              <mc:Fallback>
                <p:oleObj name="Equation" r:id="rId2" imgW="156204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7403290-C809-4A10-B330-1549D2B212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03223" y="4039241"/>
                        <a:ext cx="4423061" cy="1366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BD31E12-2905-6CAD-8719-BE4AA2B9A77A}"/>
              </a:ext>
            </a:extLst>
          </p:cNvPr>
          <p:cNvSpPr txBox="1"/>
          <p:nvPr/>
        </p:nvSpPr>
        <p:spPr>
          <a:xfrm>
            <a:off x="13218459" y="7111836"/>
            <a:ext cx="1120557" cy="117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9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025B-788F-442C-A9F8-285C2BC0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Type-II (Hard) superconductors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4FC14-0F4C-47D6-A67B-84F195941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Type II superconductor has three regions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42CF597-1161-410A-B3A6-C6F50F0AB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837170"/>
              </p:ext>
            </p:extLst>
          </p:nvPr>
        </p:nvGraphicFramePr>
        <p:xfrm>
          <a:off x="8191801" y="5948050"/>
          <a:ext cx="4666874" cy="173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360" imgH="711000" progId="Equation.DSMT4">
                  <p:embed/>
                </p:oleObj>
              </mc:Choice>
              <mc:Fallback>
                <p:oleObj name="Equation" r:id="rId2" imgW="1917360" imgH="7110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42CF597-1161-410A-B3A6-C6F50F0AB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91801" y="5948050"/>
                        <a:ext cx="4666874" cy="1730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5B381599-AE72-4F08-B5C2-5A7873BFB45B}"/>
              </a:ext>
            </a:extLst>
          </p:cNvPr>
          <p:cNvGrpSpPr>
            <a:grpSpLocks noChangeAspect="1"/>
          </p:cNvGrpSpPr>
          <p:nvPr/>
        </p:nvGrpSpPr>
        <p:grpSpPr>
          <a:xfrm>
            <a:off x="590105" y="2594047"/>
            <a:ext cx="8894588" cy="4711782"/>
            <a:chOff x="102271" y="2651125"/>
            <a:chExt cx="7774904" cy="411865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3C1FAAA-F06D-4D20-BF1B-75A3D77A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" y="3351213"/>
              <a:ext cx="2525713" cy="2946400"/>
            </a:xfrm>
            <a:custGeom>
              <a:avLst/>
              <a:gdLst>
                <a:gd name="T0" fmla="*/ 0 w 1269"/>
                <a:gd name="T1" fmla="*/ 1582 h 1592"/>
                <a:gd name="T2" fmla="*/ 1269 w 1269"/>
                <a:gd name="T3" fmla="*/ 0 h 1592"/>
                <a:gd name="T4" fmla="*/ 1269 w 1269"/>
                <a:gd name="T5" fmla="*/ 159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9" h="1592">
                  <a:moveTo>
                    <a:pt x="0" y="1582"/>
                  </a:moveTo>
                  <a:lnTo>
                    <a:pt x="1269" y="0"/>
                  </a:lnTo>
                  <a:lnTo>
                    <a:pt x="1269" y="1592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0">
              <a:extLst>
                <a:ext uri="{FF2B5EF4-FFF2-40B4-BE49-F238E27FC236}">
                  <a16:creationId xmlns:a16="http://schemas.microsoft.com/office/drawing/2014/main" id="{140C7E8D-D4C3-4DBE-8484-F8002A047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675" y="4478338"/>
              <a:ext cx="1543050" cy="18145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AE3E7BC-1395-423A-9498-91578485D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201819" y="4089436"/>
              <a:ext cx="1039067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 dirty="0">
                  <a:solidFill>
                    <a:srgbClr val="0000FF"/>
                  </a:solidFill>
                  <a:sym typeface="Symbol" panose="05050102010706020507" pitchFamily="18" charset="2"/>
                </a:rPr>
                <a:t>M</a:t>
              </a:r>
              <a:r>
                <a:rPr lang="en-US" altLang="en-US" sz="2200" dirty="0">
                  <a:solidFill>
                    <a:srgbClr val="0000FF"/>
                  </a:solidFill>
                </a:rPr>
                <a:t>  </a:t>
              </a:r>
              <a:r>
                <a:rPr lang="en-US" altLang="en-US" sz="2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3948E032-CD38-4DFF-ADF4-A8414CF91D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4675" y="2651125"/>
              <a:ext cx="5208588" cy="36560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E894CC70-1197-4E8C-9069-915BF973F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938" y="6329363"/>
              <a:ext cx="81624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00">
                  <a:solidFill>
                    <a:srgbClr val="008000"/>
                  </a:solidFill>
                </a:rPr>
                <a:t>H  </a:t>
              </a:r>
              <a:r>
                <a:rPr lang="en-US" altLang="en-US" sz="2200">
                  <a:solidFill>
                    <a:srgbClr val="008000"/>
                  </a:solidFill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A1942547-2E65-4572-9508-26F22E8C6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7975" y="6338888"/>
              <a:ext cx="498855" cy="430887"/>
            </a:xfrm>
            <a:prstGeom prst="rect">
              <a:avLst/>
            </a:prstGeom>
            <a:no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>
                  <a:sym typeface="Wingdings" panose="05000000000000000000" pitchFamily="2" charset="2"/>
                </a:rPr>
                <a:t>H</a:t>
              </a:r>
              <a:r>
                <a:rPr lang="en-US" altLang="en-US" sz="2200" baseline="-25000">
                  <a:sym typeface="Wingdings" panose="05000000000000000000" pitchFamily="2" charset="2"/>
                </a:rPr>
                <a:t>c</a:t>
              </a:r>
              <a:endParaRPr lang="en-US" altLang="en-US" sz="2200">
                <a:sym typeface="Wingdings" panose="05000000000000000000" pitchFamily="2" charset="2"/>
              </a:endParaRP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446316A3-E0AA-4D26-A596-6C89C4E32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2813" y="5799138"/>
              <a:ext cx="948900" cy="349743"/>
            </a:xfrm>
            <a:prstGeom prst="rect">
              <a:avLst/>
            </a:prstGeom>
            <a:solidFill>
              <a:schemeClr val="bg1">
                <a:alpha val="60001"/>
              </a:schemeClr>
            </a:solidFill>
            <a:ln w="6350" algn="ctr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CC3300"/>
                  </a:solidFill>
                  <a:sym typeface="Wingdings" panose="05000000000000000000" pitchFamily="2" charset="2"/>
                </a:rPr>
                <a:t>Normal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9F1E6BB0-2CB7-4845-AA42-028394D59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038" y="3032125"/>
              <a:ext cx="1039979" cy="457356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8000"/>
                  </a:solidFill>
                  <a:sym typeface="Wingdings" panose="05000000000000000000" pitchFamily="2" charset="2"/>
                </a:rPr>
                <a:t>Type I</a:t>
              </a: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8FE5162-EF36-45FE-90B6-17CDDCA0D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3" y="4479925"/>
              <a:ext cx="1538287" cy="1806575"/>
            </a:xfrm>
            <a:custGeom>
              <a:avLst/>
              <a:gdLst>
                <a:gd name="T0" fmla="*/ 0 w 1269"/>
                <a:gd name="T1" fmla="*/ 1582 h 1592"/>
                <a:gd name="T2" fmla="*/ 1269 w 1269"/>
                <a:gd name="T3" fmla="*/ 0 h 1592"/>
                <a:gd name="T4" fmla="*/ 1269 w 1269"/>
                <a:gd name="T5" fmla="*/ 159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9" h="1592">
                  <a:moveTo>
                    <a:pt x="0" y="1582"/>
                  </a:moveTo>
                  <a:lnTo>
                    <a:pt x="1269" y="0"/>
                  </a:lnTo>
                  <a:lnTo>
                    <a:pt x="1269" y="1592"/>
                  </a:lnTo>
                </a:path>
              </a:pathLst>
            </a:custGeom>
            <a:solidFill>
              <a:srgbClr val="CCFFCC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7534870-0C6F-425A-A05A-57A4739A6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4478338"/>
              <a:ext cx="2541588" cy="1814512"/>
            </a:xfrm>
            <a:custGeom>
              <a:avLst/>
              <a:gdLst>
                <a:gd name="T0" fmla="*/ 0 w 1601"/>
                <a:gd name="T1" fmla="*/ 0 h 1143"/>
                <a:gd name="T2" fmla="*/ 771 w 1601"/>
                <a:gd name="T3" fmla="*/ 596 h 1143"/>
                <a:gd name="T4" fmla="*/ 1601 w 1601"/>
                <a:gd name="T5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1" h="1143">
                  <a:moveTo>
                    <a:pt x="0" y="0"/>
                  </a:moveTo>
                  <a:cubicBezTo>
                    <a:pt x="252" y="203"/>
                    <a:pt x="504" y="406"/>
                    <a:pt x="771" y="596"/>
                  </a:cubicBezTo>
                  <a:cubicBezTo>
                    <a:pt x="1038" y="786"/>
                    <a:pt x="1319" y="964"/>
                    <a:pt x="1601" y="1143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77D6E84B-5923-4F47-B850-1D50862AE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9788" y="4794250"/>
              <a:ext cx="0" cy="15128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878ADE40-C0E9-4CAE-910E-8494396E2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725" y="5494338"/>
              <a:ext cx="2532063" cy="609600"/>
            </a:xfrm>
            <a:prstGeom prst="leftRightArrow">
              <a:avLst>
                <a:gd name="adj1" fmla="val 50000"/>
                <a:gd name="adj2" fmla="val 83073"/>
              </a:avLst>
            </a:prstGeom>
            <a:solidFill>
              <a:srgbClr val="CCFFFF">
                <a:alpha val="70000"/>
              </a:srgbClr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200">
                  <a:solidFill>
                    <a:srgbClr val="0066FF"/>
                  </a:solidFill>
                </a:rPr>
                <a:t>Vortex</a:t>
              </a:r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77FA129A-0390-489D-BCF5-C5760095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813" y="3465513"/>
              <a:ext cx="3154362" cy="1243012"/>
            </a:xfrm>
            <a:prstGeom prst="leftRightArrow">
              <a:avLst>
                <a:gd name="adj1" fmla="val 82472"/>
                <a:gd name="adj2" fmla="val 51975"/>
              </a:avLst>
            </a:prstGeom>
            <a:solidFill>
              <a:srgbClr val="CCFFFF">
                <a:alpha val="70000"/>
              </a:srgbClr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/>
                <a:t>Vortex Region</a:t>
              </a:r>
            </a:p>
            <a:p>
              <a:pPr algn="ctr"/>
              <a:r>
                <a:rPr lang="en-US" altLang="en-US" sz="2000" dirty="0"/>
                <a:t>Gradual penetration of the </a:t>
              </a:r>
              <a:br>
                <a:rPr lang="en-US" altLang="en-US" sz="2000" dirty="0"/>
              </a:br>
              <a:r>
                <a:rPr lang="en-US" altLang="en-US" sz="2000" dirty="0"/>
                <a:t>magnetic flux lines</a:t>
              </a:r>
            </a:p>
          </p:txBody>
        </p: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EAB92968-8169-4083-A46B-3A225F184CBD}"/>
                </a:ext>
              </a:extLst>
            </p:cNvPr>
            <p:cNvCxnSpPr>
              <a:cxnSpLocks noChangeShapeType="1"/>
              <a:stCxn id="16" idx="1"/>
              <a:endCxn id="17" idx="3"/>
            </p:cNvCxnSpPr>
            <p:nvPr/>
          </p:nvCxnSpPr>
          <p:spPr bwMode="auto">
            <a:xfrm flipV="1">
              <a:off x="3384550" y="4087813"/>
              <a:ext cx="1338263" cy="1558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C9962B0F-E763-4D9B-BC01-0F7B09C6D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925" y="5445125"/>
              <a:ext cx="1436522" cy="618775"/>
            </a:xfrm>
            <a:prstGeom prst="rect">
              <a:avLst/>
            </a:prstGeom>
            <a:solidFill>
              <a:srgbClr val="EAEAEA">
                <a:alpha val="89999"/>
              </a:srgbClr>
            </a:solidFill>
            <a:ln w="6350" algn="ctr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CC66"/>
                  </a:solidFill>
                  <a:sym typeface="Wingdings" panose="05000000000000000000" pitchFamily="2" charset="2"/>
                </a:rPr>
                <a:t>Super</a:t>
              </a:r>
              <a:br>
                <a:rPr lang="en-US" altLang="en-US" sz="2000" dirty="0">
                  <a:solidFill>
                    <a:srgbClr val="00CC66"/>
                  </a:solidFill>
                  <a:sym typeface="Wingdings" panose="05000000000000000000" pitchFamily="2" charset="2"/>
                </a:rPr>
              </a:br>
              <a:r>
                <a:rPr lang="en-US" altLang="en-US" sz="2000" dirty="0">
                  <a:solidFill>
                    <a:srgbClr val="00CC66"/>
                  </a:solidFill>
                  <a:sym typeface="Wingdings" panose="05000000000000000000" pitchFamily="2" charset="2"/>
                </a:rPr>
                <a:t>conducting</a:t>
              </a:r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297A1A87-A904-4051-8844-F953E6BED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7725" y="4483100"/>
              <a:ext cx="0" cy="180340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47630037-E14F-4B30-9CA2-38DCED0F5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5475" y="6329363"/>
              <a:ext cx="603050" cy="430887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rgbClr val="008000"/>
                  </a:solidFill>
                  <a:sym typeface="Wingdings" panose="05000000000000000000" pitchFamily="2" charset="2"/>
                </a:rPr>
                <a:t>H</a:t>
              </a:r>
              <a:r>
                <a:rPr lang="en-US" altLang="en-US" sz="2200" baseline="-25000">
                  <a:solidFill>
                    <a:srgbClr val="008000"/>
                  </a:solidFill>
                  <a:sym typeface="Wingdings" panose="05000000000000000000" pitchFamily="2" charset="2"/>
                </a:rPr>
                <a:t>c1</a:t>
              </a:r>
              <a:endParaRPr lang="en-US" altLang="en-US" sz="2200">
                <a:solidFill>
                  <a:srgbClr val="008000"/>
                </a:solidFill>
                <a:sym typeface="Wingdings" panose="05000000000000000000" pitchFamily="2" charset="2"/>
              </a:endParaRPr>
            </a:p>
          </p:txBody>
        </p:sp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BF98B5A0-8243-4AAD-98F0-7EFB89916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1663" y="6338888"/>
              <a:ext cx="603050" cy="430887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 dirty="0">
                  <a:solidFill>
                    <a:srgbClr val="A50021"/>
                  </a:solidFill>
                  <a:sym typeface="Wingdings" panose="05000000000000000000" pitchFamily="2" charset="2"/>
                </a:rPr>
                <a:t>H</a:t>
              </a:r>
              <a:r>
                <a:rPr lang="en-US" altLang="en-US" sz="2200" baseline="-25000" dirty="0">
                  <a:solidFill>
                    <a:srgbClr val="A50021"/>
                  </a:solidFill>
                  <a:sym typeface="Wingdings" panose="05000000000000000000" pitchFamily="2" charset="2"/>
                </a:rPr>
                <a:t>c2</a:t>
              </a:r>
              <a:endParaRPr lang="en-US" altLang="en-US" sz="2200" dirty="0">
                <a:solidFill>
                  <a:srgbClr val="A50021"/>
                </a:solidFill>
                <a:sym typeface="Wingdings" panose="05000000000000000000" pitchFamily="2" charset="2"/>
              </a:endParaRPr>
            </a:p>
          </p:txBody>
        </p:sp>
      </p:grpSp>
      <p:pic>
        <p:nvPicPr>
          <p:cNvPr id="25" name="Picture 24" descr="A picture containing water, blue, table, boat&#10;&#10;Description automatically generated">
            <a:extLst>
              <a:ext uri="{FF2B5EF4-FFF2-40B4-BE49-F238E27FC236}">
                <a16:creationId xmlns:a16="http://schemas.microsoft.com/office/drawing/2014/main" id="{A553F99B-D5A9-4695-846D-EE5225BF5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470" y="1163242"/>
            <a:ext cx="4460411" cy="4176061"/>
          </a:xfrm>
          <a:prstGeom prst="rect">
            <a:avLst/>
          </a:prstGeom>
        </p:spPr>
      </p:pic>
      <p:cxnSp>
        <p:nvCxnSpPr>
          <p:cNvPr id="26" name="AutoShape 18">
            <a:extLst>
              <a:ext uri="{FF2B5EF4-FFF2-40B4-BE49-F238E27FC236}">
                <a16:creationId xmlns:a16="http://schemas.microsoft.com/office/drawing/2014/main" id="{ADFCF346-EC13-4C41-8775-2AA3916DC3DA}"/>
              </a:ext>
            </a:extLst>
          </p:cNvPr>
          <p:cNvCxnSpPr>
            <a:cxnSpLocks noChangeShapeType="1"/>
            <a:stCxn id="17" idx="1"/>
          </p:cNvCxnSpPr>
          <p:nvPr/>
        </p:nvCxnSpPr>
        <p:spPr bwMode="auto">
          <a:xfrm flipV="1">
            <a:off x="7680378" y="1667892"/>
            <a:ext cx="1996093" cy="19824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BC7C89C-2A0C-EA92-2D34-44894E3A1A9D}"/>
              </a:ext>
            </a:extLst>
          </p:cNvPr>
          <p:cNvSpPr txBox="1"/>
          <p:nvPr/>
        </p:nvSpPr>
        <p:spPr>
          <a:xfrm>
            <a:off x="13218459" y="7111836"/>
            <a:ext cx="1120557" cy="117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5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025B-788F-442C-A9F8-285C2BC0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Type-II (Hard) superconductors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4FC14-0F4C-47D6-A67B-84F195941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04" y="1026216"/>
            <a:ext cx="13173192" cy="5721425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ym typeface="Wingdings" panose="05000000000000000000" pitchFamily="2" charset="2"/>
              </a:rPr>
              <a:t>As type II SC can carry high current densities </a:t>
            </a:r>
            <a:r>
              <a:rPr lang="en-US" altLang="en-US" sz="2800" i="1" dirty="0">
                <a:sym typeface="Wingdings" panose="05000000000000000000" pitchFamily="2" charset="2"/>
              </a:rPr>
              <a:t>(</a:t>
            </a:r>
            <a:r>
              <a:rPr lang="en-US" altLang="en-US" sz="2800" i="1" dirty="0" err="1">
                <a:sym typeface="Wingdings" panose="05000000000000000000" pitchFamily="2" charset="2"/>
              </a:rPr>
              <a:t>J</a:t>
            </a:r>
            <a:r>
              <a:rPr lang="en-US" altLang="en-US" sz="2800" i="1" baseline="-25000" dirty="0" err="1">
                <a:sym typeface="Wingdings" panose="05000000000000000000" pitchFamily="2" charset="2"/>
              </a:rPr>
              <a:t>c</a:t>
            </a:r>
            <a:r>
              <a:rPr lang="en-US" altLang="en-US" sz="2800" i="1" dirty="0">
                <a:sym typeface="Wingdings" panose="05000000000000000000" pitchFamily="2" charset="2"/>
              </a:rPr>
              <a:t>) </a:t>
            </a:r>
            <a:r>
              <a:rPr lang="en-US" altLang="en-US" sz="2800" dirty="0">
                <a:sym typeface="Wingdings" panose="05000000000000000000" pitchFamily="2" charset="2"/>
              </a:rPr>
              <a:t> they are of great practical importance</a:t>
            </a:r>
          </a:p>
          <a:p>
            <a:pPr>
              <a:lnSpc>
                <a:spcPct val="110000"/>
              </a:lnSpc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ym typeface="Wingdings" panose="05000000000000000000" pitchFamily="2" charset="2"/>
              </a:rPr>
              <a:t>The penetration characteristics of the magnetic flux lines </a:t>
            </a:r>
            <a:r>
              <a:rPr lang="en-US" altLang="en-US" sz="2800" i="1" dirty="0">
                <a:sym typeface="Wingdings" panose="05000000000000000000" pitchFamily="2" charset="2"/>
              </a:rPr>
              <a:t>(between H</a:t>
            </a:r>
            <a:r>
              <a:rPr lang="en-US" altLang="en-US" sz="2800" i="1" baseline="-25000" dirty="0">
                <a:sym typeface="Wingdings" panose="05000000000000000000" pitchFamily="2" charset="2"/>
              </a:rPr>
              <a:t>c1</a:t>
            </a:r>
            <a:r>
              <a:rPr lang="en-US" altLang="en-US" sz="2800" i="1" dirty="0">
                <a:sym typeface="Wingdings" panose="05000000000000000000" pitchFamily="2" charset="2"/>
              </a:rPr>
              <a:t> and H</a:t>
            </a:r>
            <a:r>
              <a:rPr lang="en-US" altLang="en-US" sz="2800" i="1" baseline="-25000" dirty="0">
                <a:sym typeface="Wingdings" panose="05000000000000000000" pitchFamily="2" charset="2"/>
              </a:rPr>
              <a:t>c2</a:t>
            </a:r>
            <a:r>
              <a:rPr lang="en-US" altLang="en-US" sz="2800" i="1" dirty="0">
                <a:sym typeface="Wingdings" panose="05000000000000000000" pitchFamily="2" charset="2"/>
              </a:rPr>
              <a:t>) </a:t>
            </a:r>
            <a:r>
              <a:rPr lang="en-US" altLang="en-US" sz="2800" dirty="0">
                <a:sym typeface="Wingdings" panose="05000000000000000000" pitchFamily="2" charset="2"/>
              </a:rPr>
              <a:t>is a function of the microstructure of the material </a:t>
            </a:r>
            <a:r>
              <a:rPr lang="en-US" altLang="en-US" sz="2800" dirty="0">
                <a:sym typeface="Wingdings 3" panose="05040102010807070707" pitchFamily="18" charset="2"/>
              </a:rPr>
              <a:t> presence of pinning centers in the material.</a:t>
            </a:r>
          </a:p>
          <a:p>
            <a:pPr>
              <a:lnSpc>
                <a:spcPct val="110000"/>
              </a:lnSpc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ym typeface="Wingdings 3" panose="05040102010807070707" pitchFamily="18" charset="2"/>
              </a:rPr>
              <a:t>Pinning centers:</a:t>
            </a:r>
            <a:br>
              <a:rPr lang="en-US" altLang="en-US" sz="2800" dirty="0">
                <a:sym typeface="Wingdings 3" panose="05040102010807070707" pitchFamily="18" charset="2"/>
              </a:rPr>
            </a:br>
            <a:r>
              <a:rPr lang="en-US" altLang="en-US" sz="2800" dirty="0">
                <a:sym typeface="Wingdings 3" panose="05040102010807070707" pitchFamily="18" charset="2"/>
              </a:rPr>
              <a:t>    </a:t>
            </a:r>
            <a:r>
              <a:rPr lang="en-US" altLang="en-US" sz="2800" dirty="0">
                <a:solidFill>
                  <a:srgbClr val="0000FF"/>
                </a:solidFill>
                <a:sym typeface="Wingdings 3" panose="05040102010807070707" pitchFamily="18" charset="2"/>
              </a:rPr>
              <a:t></a:t>
            </a:r>
            <a:r>
              <a:rPr lang="en-US" altLang="en-US" sz="2800" dirty="0">
                <a:sym typeface="Wingdings 3" panose="05040102010807070707" pitchFamily="18" charset="2"/>
              </a:rPr>
              <a:t> Cell walls of high dislocation density </a:t>
            </a:r>
            <a:br>
              <a:rPr lang="en-US" altLang="en-US" sz="2800" dirty="0">
                <a:sym typeface="Wingdings 3" panose="05040102010807070707" pitchFamily="18" charset="2"/>
              </a:rPr>
            </a:br>
            <a:r>
              <a:rPr lang="en-US" altLang="en-US" sz="2800" dirty="0">
                <a:sym typeface="Wingdings 3" panose="05040102010807070707" pitchFamily="18" charset="2"/>
              </a:rPr>
              <a:t>	(cold worked/recovery annealed)</a:t>
            </a:r>
            <a:br>
              <a:rPr lang="en-US" altLang="en-US" sz="2800" dirty="0">
                <a:sym typeface="Wingdings 3" panose="05040102010807070707" pitchFamily="18" charset="2"/>
              </a:rPr>
            </a:br>
            <a:r>
              <a:rPr lang="en-US" altLang="en-US" sz="2800" dirty="0">
                <a:sym typeface="Wingdings 3" panose="05040102010807070707" pitchFamily="18" charset="2"/>
              </a:rPr>
              <a:t>    </a:t>
            </a:r>
            <a:r>
              <a:rPr lang="en-US" altLang="en-US" sz="2800" dirty="0">
                <a:solidFill>
                  <a:srgbClr val="0000FF"/>
                </a:solidFill>
                <a:sym typeface="Wingdings 3" panose="05040102010807070707" pitchFamily="18" charset="2"/>
              </a:rPr>
              <a:t></a:t>
            </a:r>
            <a:r>
              <a:rPr lang="en-US" altLang="en-US" sz="2800" dirty="0">
                <a:sym typeface="Wingdings 3" panose="05040102010807070707" pitchFamily="18" charset="2"/>
              </a:rPr>
              <a:t> Grain boundaries</a:t>
            </a:r>
            <a:br>
              <a:rPr lang="en-US" altLang="en-US" sz="2800" dirty="0">
                <a:sym typeface="Wingdings 3" panose="05040102010807070707" pitchFamily="18" charset="2"/>
              </a:rPr>
            </a:br>
            <a:r>
              <a:rPr lang="en-US" altLang="en-US" sz="2800" dirty="0">
                <a:sym typeface="Wingdings 3" panose="05040102010807070707" pitchFamily="18" charset="2"/>
              </a:rPr>
              <a:t>	(Fine grained material)</a:t>
            </a:r>
            <a:br>
              <a:rPr lang="en-US" altLang="en-US" sz="2800" dirty="0">
                <a:sym typeface="Wingdings 3" panose="05040102010807070707" pitchFamily="18" charset="2"/>
              </a:rPr>
            </a:br>
            <a:r>
              <a:rPr lang="en-US" altLang="en-US" sz="2800" dirty="0">
                <a:sym typeface="Wingdings 3" panose="05040102010807070707" pitchFamily="18" charset="2"/>
              </a:rPr>
              <a:t>    </a:t>
            </a:r>
            <a:r>
              <a:rPr lang="en-US" altLang="en-US" sz="2800" dirty="0">
                <a:solidFill>
                  <a:srgbClr val="0000FF"/>
                </a:solidFill>
                <a:sym typeface="Wingdings 3" panose="05040102010807070707" pitchFamily="18" charset="2"/>
              </a:rPr>
              <a:t></a:t>
            </a:r>
            <a:r>
              <a:rPr lang="en-US" altLang="en-US" sz="2800" dirty="0">
                <a:sym typeface="Wingdings 3" panose="05040102010807070707" pitchFamily="18" charset="2"/>
              </a:rPr>
              <a:t> Precipitates</a:t>
            </a:r>
            <a:br>
              <a:rPr lang="en-US" altLang="en-US" sz="2800" dirty="0">
                <a:sym typeface="Wingdings 3" panose="05040102010807070707" pitchFamily="18" charset="2"/>
              </a:rPr>
            </a:br>
            <a:r>
              <a:rPr lang="en-US" altLang="en-US" sz="2800" dirty="0">
                <a:sym typeface="Wingdings 3" panose="05040102010807070707" pitchFamily="18" charset="2"/>
              </a:rPr>
              <a:t>	(Dispersion of very fine precipitates with interparticle spacing ~ 300 </a:t>
            </a:r>
            <a:r>
              <a:rPr lang="en-US" altLang="en-US" sz="2800" dirty="0">
                <a:cs typeface="Times New Roman" panose="02020603050405020304" pitchFamily="18" charset="0"/>
                <a:sym typeface="Wingdings 3" panose="05040102010807070707" pitchFamily="18" charset="2"/>
              </a:rPr>
              <a:t>Å)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CA29D-4D89-ACED-B562-5C82BF18A578}"/>
              </a:ext>
            </a:extLst>
          </p:cNvPr>
          <p:cNvSpPr txBox="1"/>
          <p:nvPr/>
        </p:nvSpPr>
        <p:spPr>
          <a:xfrm>
            <a:off x="13218459" y="7111836"/>
            <a:ext cx="1120557" cy="117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95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9366</TotalTime>
  <Words>776</Words>
  <Application>Microsoft Office PowerPoint</Application>
  <PresentationFormat>Custom</PresentationFormat>
  <Paragraphs>130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Wingdings</vt:lpstr>
      <vt:lpstr>Mesh</vt:lpstr>
      <vt:lpstr>Equation</vt:lpstr>
      <vt:lpstr>What is superconductivity?</vt:lpstr>
      <vt:lpstr>Current carrying capacity</vt:lpstr>
      <vt:lpstr>Meissner effect</vt:lpstr>
      <vt:lpstr>Electron- Lattice Interaction</vt:lpstr>
      <vt:lpstr>Bardeen-Cooper-Schreiffer (BCS) theory</vt:lpstr>
      <vt:lpstr>Cooper pair</vt:lpstr>
      <vt:lpstr>Type-I (Ideal) superconductors</vt:lpstr>
      <vt:lpstr>Type-II (Hard) superconductors</vt:lpstr>
      <vt:lpstr>Type-II (Hard) superconductors</vt:lpstr>
      <vt:lpstr>Applications of superconductors</vt:lpstr>
      <vt:lpstr>Comparison</vt:lpstr>
      <vt:lpstr>High temperature superconductors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Santosh Kumar</cp:lastModifiedBy>
  <cp:revision>342</cp:revision>
  <dcterms:created xsi:type="dcterms:W3CDTF">2018-02-19T06:32:56Z</dcterms:created>
  <dcterms:modified xsi:type="dcterms:W3CDTF">2023-07-16T07:18:27Z</dcterms:modified>
</cp:coreProperties>
</file>