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8644C-3EA8-452A-9230-298DCA511FC7}" v="3" dt="2023-07-16T07:01:24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osh Kumar" userId="5aef7c175d6b98d6" providerId="LiveId" clId="{34B8644C-3EA8-452A-9230-298DCA511FC7}"/>
    <pc:docChg chg="undo custSel addSld delSld modSld">
      <pc:chgData name="Santosh Kumar" userId="5aef7c175d6b98d6" providerId="LiveId" clId="{34B8644C-3EA8-452A-9230-298DCA511FC7}" dt="2023-07-16T07:03:51.044" v="62" actId="1076"/>
      <pc:docMkLst>
        <pc:docMk/>
      </pc:docMkLst>
      <pc:sldChg chg="delSp new del mod">
        <pc:chgData name="Santosh Kumar" userId="5aef7c175d6b98d6" providerId="LiveId" clId="{34B8644C-3EA8-452A-9230-298DCA511FC7}" dt="2023-07-16T07:01:43.237" v="6" actId="2696"/>
        <pc:sldMkLst>
          <pc:docMk/>
          <pc:sldMk cId="1681679131" sldId="256"/>
        </pc:sldMkLst>
        <pc:spChg chg="del">
          <ac:chgData name="Santosh Kumar" userId="5aef7c175d6b98d6" providerId="LiveId" clId="{34B8644C-3EA8-452A-9230-298DCA511FC7}" dt="2023-07-16T07:01:21.435" v="3" actId="478"/>
          <ac:spMkLst>
            <pc:docMk/>
            <pc:sldMk cId="1681679131" sldId="256"/>
            <ac:spMk id="2" creationId="{C1B6F5DE-E601-749A-1454-B1D02BCCAC38}"/>
          </ac:spMkLst>
        </pc:spChg>
        <pc:spChg chg="del">
          <ac:chgData name="Santosh Kumar" userId="5aef7c175d6b98d6" providerId="LiveId" clId="{34B8644C-3EA8-452A-9230-298DCA511FC7}" dt="2023-07-16T07:01:22.897" v="4" actId="478"/>
          <ac:spMkLst>
            <pc:docMk/>
            <pc:sldMk cId="1681679131" sldId="256"/>
            <ac:spMk id="3" creationId="{6F27F727-2423-E1EF-84E3-56A07396BC5A}"/>
          </ac:spMkLst>
        </pc:spChg>
      </pc:sldChg>
      <pc:sldChg chg="delSp add del mod">
        <pc:chgData name="Santosh Kumar" userId="5aef7c175d6b98d6" providerId="LiveId" clId="{34B8644C-3EA8-452A-9230-298DCA511FC7}" dt="2023-07-16T07:01:50.360" v="8" actId="478"/>
        <pc:sldMkLst>
          <pc:docMk/>
          <pc:sldMk cId="0" sldId="267"/>
        </pc:sldMkLst>
        <pc:spChg chg="del">
          <ac:chgData name="Santosh Kumar" userId="5aef7c175d6b98d6" providerId="LiveId" clId="{34B8644C-3EA8-452A-9230-298DCA511FC7}" dt="2023-07-16T07:01:50.360" v="8" actId="478"/>
          <ac:spMkLst>
            <pc:docMk/>
            <pc:sldMk cId="0" sldId="267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1:47.864" v="7" actId="478"/>
          <ac:spMkLst>
            <pc:docMk/>
            <pc:sldMk cId="0" sldId="267"/>
            <ac:spMk id="3" creationId="{00000000-0000-0000-0000-000000000000}"/>
          </ac:spMkLst>
        </pc:spChg>
      </pc:sldChg>
      <pc:sldChg chg="addSp delSp modSp add del mod">
        <pc:chgData name="Santosh Kumar" userId="5aef7c175d6b98d6" providerId="LiveId" clId="{34B8644C-3EA8-452A-9230-298DCA511FC7}" dt="2023-07-16T07:02:20.671" v="37" actId="1035"/>
        <pc:sldMkLst>
          <pc:docMk/>
          <pc:sldMk cId="0" sldId="268"/>
        </pc:sldMkLst>
        <pc:spChg chg="del mod">
          <ac:chgData name="Santosh Kumar" userId="5aef7c175d6b98d6" providerId="LiveId" clId="{34B8644C-3EA8-452A-9230-298DCA511FC7}" dt="2023-07-16T07:02:04.398" v="13" actId="478"/>
          <ac:spMkLst>
            <pc:docMk/>
            <pc:sldMk cId="0" sldId="268"/>
            <ac:spMk id="2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20.671" v="37" actId="1035"/>
          <ac:spMkLst>
            <pc:docMk/>
            <pc:sldMk cId="0" sldId="268"/>
            <ac:spMk id="6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08.479" v="14" actId="14100"/>
          <ac:spMkLst>
            <pc:docMk/>
            <pc:sldMk cId="0" sldId="268"/>
            <ac:spMk id="8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15.464" v="15" actId="1076"/>
          <ac:spMkLst>
            <pc:docMk/>
            <pc:sldMk cId="0" sldId="268"/>
            <ac:spMk id="10" creationId="{00000000-0000-0000-0000-000000000000}"/>
          </ac:spMkLst>
        </pc:spChg>
        <pc:grpChg chg="add del">
          <ac:chgData name="Santosh Kumar" userId="5aef7c175d6b98d6" providerId="LiveId" clId="{34B8644C-3EA8-452A-9230-298DCA511FC7}" dt="2023-07-16T07:02:00.341" v="11" actId="478"/>
          <ac:grpSpMkLst>
            <pc:docMk/>
            <pc:sldMk cId="0" sldId="268"/>
            <ac:grpSpMk id="3" creationId="{00000000-0000-0000-0000-000000000000}"/>
          </ac:grpSpMkLst>
        </pc:grpChg>
      </pc:sldChg>
      <pc:sldChg chg="delSp modSp add del mod">
        <pc:chgData name="Santosh Kumar" userId="5aef7c175d6b98d6" providerId="LiveId" clId="{34B8644C-3EA8-452A-9230-298DCA511FC7}" dt="2023-07-16T07:02:34.754" v="40" actId="1076"/>
        <pc:sldMkLst>
          <pc:docMk/>
          <pc:sldMk cId="0" sldId="269"/>
        </pc:sldMkLst>
        <pc:spChg chg="del">
          <ac:chgData name="Santosh Kumar" userId="5aef7c175d6b98d6" providerId="LiveId" clId="{34B8644C-3EA8-452A-9230-298DCA511FC7}" dt="2023-07-16T07:02:27.609" v="38" actId="478"/>
          <ac:spMkLst>
            <pc:docMk/>
            <pc:sldMk cId="0" sldId="269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2:28.728" v="39" actId="478"/>
          <ac:spMkLst>
            <pc:docMk/>
            <pc:sldMk cId="0" sldId="269"/>
            <ac:spMk id="3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34.754" v="40" actId="1076"/>
          <ac:spMkLst>
            <pc:docMk/>
            <pc:sldMk cId="0" sldId="269"/>
            <ac:spMk id="9" creationId="{00000000-0000-0000-0000-000000000000}"/>
          </ac:spMkLst>
        </pc:spChg>
      </pc:sldChg>
      <pc:sldChg chg="modSp add del mod">
        <pc:chgData name="Santosh Kumar" userId="5aef7c175d6b98d6" providerId="LiveId" clId="{34B8644C-3EA8-452A-9230-298DCA511FC7}" dt="2023-07-16T07:02:57.038" v="45" actId="2696"/>
        <pc:sldMkLst>
          <pc:docMk/>
          <pc:sldMk cId="0" sldId="270"/>
        </pc:sldMkLst>
        <pc:spChg chg="mod">
          <ac:chgData name="Santosh Kumar" userId="5aef7c175d6b98d6" providerId="LiveId" clId="{34B8644C-3EA8-452A-9230-298DCA511FC7}" dt="2023-07-16T07:02:42.790" v="41" actId="1076"/>
          <ac:spMkLst>
            <pc:docMk/>
            <pc:sldMk cId="0" sldId="270"/>
            <ac:spMk id="4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51.137" v="44" actId="14100"/>
          <ac:spMkLst>
            <pc:docMk/>
            <pc:sldMk cId="0" sldId="270"/>
            <ac:spMk id="5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48.107" v="43" actId="1076"/>
          <ac:spMkLst>
            <pc:docMk/>
            <pc:sldMk cId="0" sldId="270"/>
            <ac:spMk id="6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2:45.345" v="42" actId="1076"/>
          <ac:spMkLst>
            <pc:docMk/>
            <pc:sldMk cId="0" sldId="270"/>
            <ac:spMk id="7" creationId="{00000000-0000-0000-0000-000000000000}"/>
          </ac:spMkLst>
        </pc:spChg>
      </pc:sldChg>
      <pc:sldChg chg="add del">
        <pc:chgData name="Santosh Kumar" userId="5aef7c175d6b98d6" providerId="LiveId" clId="{34B8644C-3EA8-452A-9230-298DCA511FC7}" dt="2023-07-16T07:03:01.944" v="46" actId="2696"/>
        <pc:sldMkLst>
          <pc:docMk/>
          <pc:sldMk cId="0" sldId="271"/>
        </pc:sldMkLst>
      </pc:sldChg>
      <pc:sldChg chg="add del">
        <pc:chgData name="Santosh Kumar" userId="5aef7c175d6b98d6" providerId="LiveId" clId="{34B8644C-3EA8-452A-9230-298DCA511FC7}" dt="2023-07-16T07:03:04.962" v="47" actId="2696"/>
        <pc:sldMkLst>
          <pc:docMk/>
          <pc:sldMk cId="0" sldId="272"/>
        </pc:sldMkLst>
      </pc:sldChg>
      <pc:sldChg chg="delSp modSp add del mod">
        <pc:chgData name="Santosh Kumar" userId="5aef7c175d6b98d6" providerId="LiveId" clId="{34B8644C-3EA8-452A-9230-298DCA511FC7}" dt="2023-07-16T07:03:12.918" v="50" actId="478"/>
        <pc:sldMkLst>
          <pc:docMk/>
          <pc:sldMk cId="0" sldId="273"/>
        </pc:sldMkLst>
        <pc:spChg chg="del">
          <ac:chgData name="Santosh Kumar" userId="5aef7c175d6b98d6" providerId="LiveId" clId="{34B8644C-3EA8-452A-9230-298DCA511FC7}" dt="2023-07-16T07:03:12.918" v="50" actId="478"/>
          <ac:spMkLst>
            <pc:docMk/>
            <pc:sldMk cId="0" sldId="273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3:11.598" v="49" actId="478"/>
          <ac:spMkLst>
            <pc:docMk/>
            <pc:sldMk cId="0" sldId="273"/>
            <ac:spMk id="3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3:09.002" v="48" actId="14100"/>
          <ac:spMkLst>
            <pc:docMk/>
            <pc:sldMk cId="0" sldId="273"/>
            <ac:spMk id="5" creationId="{00000000-0000-0000-0000-000000000000}"/>
          </ac:spMkLst>
        </pc:spChg>
      </pc:sldChg>
      <pc:sldChg chg="delSp modSp add del mod">
        <pc:chgData name="Santosh Kumar" userId="5aef7c175d6b98d6" providerId="LiveId" clId="{34B8644C-3EA8-452A-9230-298DCA511FC7}" dt="2023-07-16T07:03:26.791" v="54" actId="1076"/>
        <pc:sldMkLst>
          <pc:docMk/>
          <pc:sldMk cId="0" sldId="274"/>
        </pc:sldMkLst>
        <pc:spChg chg="del">
          <ac:chgData name="Santosh Kumar" userId="5aef7c175d6b98d6" providerId="LiveId" clId="{34B8644C-3EA8-452A-9230-298DCA511FC7}" dt="2023-07-16T07:03:17.804" v="51" actId="478"/>
          <ac:spMkLst>
            <pc:docMk/>
            <pc:sldMk cId="0" sldId="274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3:18.847" v="52" actId="478"/>
          <ac:spMkLst>
            <pc:docMk/>
            <pc:sldMk cId="0" sldId="274"/>
            <ac:spMk id="3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3:26.791" v="54" actId="1076"/>
          <ac:spMkLst>
            <pc:docMk/>
            <pc:sldMk cId="0" sldId="274"/>
            <ac:spMk id="7" creationId="{00000000-0000-0000-0000-000000000000}"/>
          </ac:spMkLst>
        </pc:spChg>
      </pc:sldChg>
      <pc:sldChg chg="delSp modSp add del mod">
        <pc:chgData name="Santosh Kumar" userId="5aef7c175d6b98d6" providerId="LiveId" clId="{34B8644C-3EA8-452A-9230-298DCA511FC7}" dt="2023-07-16T07:03:38.247" v="58" actId="1076"/>
        <pc:sldMkLst>
          <pc:docMk/>
          <pc:sldMk cId="0" sldId="275"/>
        </pc:sldMkLst>
        <pc:spChg chg="del">
          <ac:chgData name="Santosh Kumar" userId="5aef7c175d6b98d6" providerId="LiveId" clId="{34B8644C-3EA8-452A-9230-298DCA511FC7}" dt="2023-07-16T07:03:30.460" v="55" actId="478"/>
          <ac:spMkLst>
            <pc:docMk/>
            <pc:sldMk cId="0" sldId="275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3:31.497" v="56" actId="478"/>
          <ac:spMkLst>
            <pc:docMk/>
            <pc:sldMk cId="0" sldId="275"/>
            <ac:spMk id="3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3:38.247" v="58" actId="1076"/>
          <ac:spMkLst>
            <pc:docMk/>
            <pc:sldMk cId="0" sldId="275"/>
            <ac:spMk id="7" creationId="{00000000-0000-0000-0000-000000000000}"/>
          </ac:spMkLst>
        </pc:spChg>
      </pc:sldChg>
      <pc:sldChg chg="delSp modSp add del mod">
        <pc:chgData name="Santosh Kumar" userId="5aef7c175d6b98d6" providerId="LiveId" clId="{34B8644C-3EA8-452A-9230-298DCA511FC7}" dt="2023-07-16T07:03:51.044" v="62" actId="1076"/>
        <pc:sldMkLst>
          <pc:docMk/>
          <pc:sldMk cId="0" sldId="276"/>
        </pc:sldMkLst>
        <pc:spChg chg="del">
          <ac:chgData name="Santosh Kumar" userId="5aef7c175d6b98d6" providerId="LiveId" clId="{34B8644C-3EA8-452A-9230-298DCA511FC7}" dt="2023-07-16T07:03:43.707" v="60" actId="478"/>
          <ac:spMkLst>
            <pc:docMk/>
            <pc:sldMk cId="0" sldId="276"/>
            <ac:spMk id="2" creationId="{00000000-0000-0000-0000-000000000000}"/>
          </ac:spMkLst>
        </pc:spChg>
        <pc:spChg chg="del">
          <ac:chgData name="Santosh Kumar" userId="5aef7c175d6b98d6" providerId="LiveId" clId="{34B8644C-3EA8-452A-9230-298DCA511FC7}" dt="2023-07-16T07:03:42.229" v="59" actId="478"/>
          <ac:spMkLst>
            <pc:docMk/>
            <pc:sldMk cId="0" sldId="276"/>
            <ac:spMk id="3" creationId="{00000000-0000-0000-0000-000000000000}"/>
          </ac:spMkLst>
        </pc:spChg>
        <pc:spChg chg="mod">
          <ac:chgData name="Santosh Kumar" userId="5aef7c175d6b98d6" providerId="LiveId" clId="{34B8644C-3EA8-452A-9230-298DCA511FC7}" dt="2023-07-16T07:03:51.044" v="62" actId="1076"/>
          <ac:spMkLst>
            <pc:docMk/>
            <pc:sldMk cId="0" sldId="27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D044-9515-95C0-6D6B-04CB57DE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B2AF0-A773-6F50-04A2-37CC663A8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84892-947D-2FBB-095A-53DBB870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BD891-D574-F4D0-96FB-25149997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3B758-9407-4E6C-8BFB-1957D8B3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5F23-BE0E-D1E1-4110-308E8C190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63DE9B-C589-8F3A-BEAC-969767BB0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40AF-DE53-D86C-FFB8-9193A45B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622F1-B32A-D893-2A75-8AEDF6EB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D5E6E-F3D8-2305-99FE-A8CF3259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6E29DB-A250-A06B-4EA2-AF9ED7970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FE3E4-57B3-1AF0-B0C0-79BAE2D6A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26F35-42F2-0066-6E38-ABF461D8F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389D9-8CF3-0799-CFD9-BC1914A3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487FD-3A5A-D3A2-6E1C-6D3964CC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8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162C-8923-6749-3D03-C7B832CD9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F5831-6D2C-B4B0-BFA8-0F53C0B7D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FD509-9AA6-1772-226B-DCE9E33FD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B90A3-769B-297C-B63A-E5B47A37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1796D-C482-FDE7-A0AB-D7A138EC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4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72A08-382F-024A-D592-628B5221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CA72-0262-4061-A69A-0F44B6283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44446-FC35-7806-E673-7DA0BED6B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5EAA9-3428-2F14-C122-EF65846A8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9D103-5618-FF63-10C3-A27D0A27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3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77E28-4635-3E20-0007-B9EFC420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49A2-8F5F-3F7B-2DD8-FDB096AC3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11A78-0BDE-58DA-3BFF-AF4A83A01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9361-3AF9-DD7D-BC79-BE895D74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0F9EA-C744-FDBF-A0D6-6B2B28B1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CB76B-3A42-1A50-BA93-EE79BF87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3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5B83-71FD-50A4-85F4-F4D1D887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3A62C-C699-81AA-1B8E-C40534B72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89283-F497-C58E-B7AA-82C6BA136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018EA-C11E-87F6-3C5C-81D751236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08B11-A325-3865-5906-6ACC6C37B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5CDAE0-4299-FA3B-E209-74E12302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4BD91A-FA4B-C0A6-B337-9EA3E739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CDA26F-3546-5BEB-F109-4F4FF855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2D597-19D7-8774-8533-87B882AA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15A36-8A29-FE6A-278E-41420DAF8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EC557-D738-04A4-AD45-66F2416E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1CB0C-65A9-CC8C-28CE-A4F3660C0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3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17EEA-C39D-DDBD-7A04-346DB8FF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42B90-18BB-606D-614C-1E58E8FB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0E5D7-CFBF-624D-DD76-40D456BC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0CCA-FE75-5C72-4871-E82CC3B5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EE294-4A08-A7C1-D479-5D28CBCC3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15270-4C78-018D-5FF1-DCFA0FF0E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6F002-8D76-FA1E-CAFB-D30F476BC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9D4F1-9605-8B28-03F5-9355E555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F4AA7-1ED5-5BB1-D279-FD305D89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6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735F-9D5F-995D-4B73-69D55FBA1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FD308-6743-9B48-536D-C2B3CA8A3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F5938-67EA-1464-9C20-FD6D05B71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B473B-6FE7-1187-05C7-DD694EAFE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BBF01-70D1-E592-4789-1425D654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2DA75-DE4A-E730-47F8-61D91B1F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3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E27A4F-E8D2-72C8-D3F3-F0B82BA4B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9ECB1-0546-294E-48B1-A437BA2A7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8365B-A473-9CD5-A73D-19938772F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C189-80B0-40AD-89C0-5063938970E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B9428-C36E-B6F5-384A-B7F7E108B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44EBA-87B5-E2EB-B32C-C0E217738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C4BAE-90C0-4F0D-9BE0-E2B8759E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g"/><Relationship Id="rId5" Type="http://schemas.openxmlformats.org/officeDocument/2006/relationships/image" Target="../media/image18.png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png"/><Relationship Id="rId4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34492" y="24544"/>
            <a:ext cx="5648259" cy="46907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  <a:tabLst>
                <a:tab pos="4859013" algn="l"/>
              </a:tabLst>
            </a:pPr>
            <a:r>
              <a:rPr sz="2979" spc="-4" dirty="0">
                <a:solidFill>
                  <a:srgbClr val="0000CC"/>
                </a:solidFill>
              </a:rPr>
              <a:t>GR</a:t>
            </a:r>
            <a:r>
              <a:rPr sz="2979" dirty="0">
                <a:solidFill>
                  <a:srgbClr val="0000CC"/>
                </a:solidFill>
              </a:rPr>
              <a:t>A</a:t>
            </a:r>
            <a:r>
              <a:rPr sz="2979" spc="-4" dirty="0">
                <a:solidFill>
                  <a:srgbClr val="0000CC"/>
                </a:solidFill>
              </a:rPr>
              <a:t>DIE</a:t>
            </a:r>
            <a:r>
              <a:rPr sz="2979" dirty="0">
                <a:solidFill>
                  <a:srgbClr val="0000CC"/>
                </a:solidFill>
              </a:rPr>
              <a:t>NT</a:t>
            </a:r>
            <a:r>
              <a:rPr sz="2979" spc="-12" dirty="0">
                <a:solidFill>
                  <a:srgbClr val="0000CC"/>
                </a:solidFill>
              </a:rPr>
              <a:t> </a:t>
            </a:r>
            <a:r>
              <a:rPr sz="2979" dirty="0"/>
              <a:t>OF</a:t>
            </a:r>
            <a:r>
              <a:rPr sz="2979" spc="-108" dirty="0"/>
              <a:t> </a:t>
            </a:r>
            <a:r>
              <a:rPr sz="2979" spc="-4" dirty="0"/>
              <a:t>A</a:t>
            </a:r>
            <a:r>
              <a:rPr sz="2979" spc="-112" dirty="0"/>
              <a:t> </a:t>
            </a:r>
            <a:r>
              <a:rPr sz="2979" spc="-4" dirty="0">
                <a:solidFill>
                  <a:srgbClr val="0000CC"/>
                </a:solidFill>
              </a:rPr>
              <a:t>SCALAR</a:t>
            </a:r>
            <a:r>
              <a:rPr sz="2979" dirty="0">
                <a:solidFill>
                  <a:srgbClr val="0000CC"/>
                </a:solidFill>
              </a:rPr>
              <a:t>	</a:t>
            </a:r>
            <a:r>
              <a:rPr sz="2979" dirty="0"/>
              <a:t>field</a:t>
            </a:r>
            <a:endParaRPr sz="2979"/>
          </a:p>
        </p:txBody>
      </p:sp>
      <p:sp>
        <p:nvSpPr>
          <p:cNvPr id="6" name="object 6"/>
          <p:cNvSpPr txBox="1"/>
          <p:nvPr/>
        </p:nvSpPr>
        <p:spPr>
          <a:xfrm>
            <a:off x="2093661" y="617378"/>
            <a:ext cx="7355139" cy="1737973"/>
          </a:xfrm>
          <a:prstGeom prst="rect">
            <a:avLst/>
          </a:prstGeom>
        </p:spPr>
        <p:txBody>
          <a:bodyPr vert="horz" wrap="square" lIns="0" tIns="131379" rIns="0" bIns="0" rtlCol="0">
            <a:spAutoFit/>
          </a:bodyPr>
          <a:lstStyle/>
          <a:p>
            <a:pPr marL="279054" indent="-237538">
              <a:spcBef>
                <a:spcPts val="1035"/>
              </a:spcBef>
              <a:buFont typeface="Wingdings"/>
              <a:buChar char=""/>
              <a:tabLst>
                <a:tab pos="279580" algn="l"/>
              </a:tabLst>
            </a:pPr>
            <a:r>
              <a:rPr sz="1986" i="1" spc="-2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986" i="1" spc="-31" baseline="-20833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986" i="1" spc="-21" dirty="0">
                <a:solidFill>
                  <a:srgbClr val="FF0000"/>
                </a:solidFill>
                <a:latin typeface="Arial"/>
                <a:cs typeface="Arial"/>
              </a:rPr>
              <a:t>(x,y,z) </a:t>
            </a:r>
            <a:r>
              <a:rPr sz="1986" spc="-4" dirty="0">
                <a:latin typeface="Arial"/>
                <a:cs typeface="Arial"/>
              </a:rPr>
              <a:t>is </a:t>
            </a:r>
            <a:r>
              <a:rPr sz="1986" dirty="0">
                <a:latin typeface="Arial"/>
                <a:cs typeface="Arial"/>
              </a:rPr>
              <a:t>the </a:t>
            </a:r>
            <a:r>
              <a:rPr sz="1986" spc="-4" dirty="0">
                <a:latin typeface="Arial"/>
                <a:cs typeface="Arial"/>
              </a:rPr>
              <a:t>temperature at</a:t>
            </a:r>
            <a:r>
              <a:rPr sz="1986" spc="4" dirty="0">
                <a:latin typeface="Arial"/>
                <a:cs typeface="Arial"/>
              </a:rPr>
              <a:t> </a:t>
            </a:r>
            <a:r>
              <a:rPr sz="1986" i="1" spc="-17" dirty="0">
                <a:solidFill>
                  <a:srgbClr val="001F5F"/>
                </a:solidFill>
                <a:latin typeface="Arial"/>
                <a:cs typeface="Arial"/>
              </a:rPr>
              <a:t>P</a:t>
            </a:r>
            <a:r>
              <a:rPr sz="1986" i="1" spc="-25" baseline="-20833" dirty="0">
                <a:solidFill>
                  <a:srgbClr val="001F5F"/>
                </a:solidFill>
                <a:latin typeface="Arial"/>
                <a:cs typeface="Arial"/>
              </a:rPr>
              <a:t>1</a:t>
            </a:r>
            <a:r>
              <a:rPr sz="1986" i="1" spc="-17" dirty="0">
                <a:solidFill>
                  <a:srgbClr val="001F5F"/>
                </a:solidFill>
                <a:latin typeface="Arial"/>
                <a:cs typeface="Arial"/>
              </a:rPr>
              <a:t>(x,y,z)</a:t>
            </a:r>
            <a:r>
              <a:rPr sz="1986" spc="-17" dirty="0">
                <a:solidFill>
                  <a:srgbClr val="001F5F"/>
                </a:solidFill>
                <a:latin typeface="Arial"/>
                <a:cs typeface="Arial"/>
              </a:rPr>
              <a:t>,</a:t>
            </a:r>
            <a:endParaRPr sz="1986">
              <a:latin typeface="Arial"/>
              <a:cs typeface="Arial"/>
            </a:endParaRPr>
          </a:p>
          <a:p>
            <a:pPr marL="279054" indent="-237538">
              <a:spcBef>
                <a:spcPts val="956"/>
              </a:spcBef>
              <a:buFont typeface="Wingdings"/>
              <a:buChar char=""/>
              <a:tabLst>
                <a:tab pos="279580" algn="l"/>
                <a:tab pos="4958863" algn="l"/>
              </a:tabLst>
            </a:pPr>
            <a:r>
              <a:rPr sz="1986" i="1" spc="-12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986" i="1" spc="-18" baseline="-20833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1986" i="1" spc="-12" dirty="0">
                <a:solidFill>
                  <a:srgbClr val="FF0000"/>
                </a:solidFill>
                <a:latin typeface="Arial"/>
                <a:cs typeface="Arial"/>
              </a:rPr>
              <a:t>(x+dx,y+dy,z+dz) </a:t>
            </a:r>
            <a:r>
              <a:rPr sz="1986" spc="-4" dirty="0">
                <a:latin typeface="Arial"/>
                <a:cs typeface="Arial"/>
              </a:rPr>
              <a:t>is </a:t>
            </a:r>
            <a:r>
              <a:rPr sz="1986" dirty="0">
                <a:latin typeface="Arial"/>
                <a:cs typeface="Arial"/>
              </a:rPr>
              <a:t>the</a:t>
            </a:r>
            <a:r>
              <a:rPr sz="1986" spc="91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temperature</a:t>
            </a:r>
            <a:r>
              <a:rPr sz="1986" spc="29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at	</a:t>
            </a:r>
            <a:r>
              <a:rPr sz="1986" i="1" spc="-12" dirty="0">
                <a:solidFill>
                  <a:srgbClr val="001F5F"/>
                </a:solidFill>
                <a:latin typeface="Arial"/>
                <a:cs typeface="Arial"/>
              </a:rPr>
              <a:t>P</a:t>
            </a:r>
            <a:r>
              <a:rPr sz="1986" i="1" spc="-18" baseline="-20833" dirty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r>
              <a:rPr sz="1986" i="1" spc="-12" dirty="0">
                <a:solidFill>
                  <a:srgbClr val="001F5F"/>
                </a:solidFill>
                <a:latin typeface="Arial"/>
                <a:cs typeface="Arial"/>
              </a:rPr>
              <a:t>(x+dx,y+dy,z+dz)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21"/>
              </a:spcBef>
            </a:pPr>
            <a:endParaRPr sz="3641">
              <a:latin typeface="Arial"/>
              <a:cs typeface="Arial"/>
            </a:endParaRPr>
          </a:p>
          <a:p>
            <a:pPr marR="35736" algn="r">
              <a:spcBef>
                <a:spcPts val="4"/>
              </a:spcBef>
            </a:pP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</a:t>
            </a:r>
            <a:r>
              <a:rPr sz="1986" spc="-480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=</a:t>
            </a:r>
            <a:r>
              <a:rPr sz="1986" spc="-33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1022" dirty="0">
                <a:solidFill>
                  <a:srgbClr val="001F5F"/>
                </a:solidFill>
                <a:latin typeface="IPAPMincho"/>
                <a:cs typeface="IPAPMincho"/>
              </a:rPr>
              <a:t>𝑑𝑥𝑖</a:t>
            </a:r>
            <a:r>
              <a:rPr sz="1986" spc="430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+</a:t>
            </a:r>
            <a:r>
              <a:rPr sz="1986" spc="-149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981" dirty="0">
                <a:solidFill>
                  <a:srgbClr val="001F5F"/>
                </a:solidFill>
                <a:latin typeface="IPAPMincho"/>
                <a:cs typeface="IPAPMincho"/>
              </a:rPr>
              <a:t>𝑑𝑦𝑗</a:t>
            </a:r>
            <a:r>
              <a:rPr sz="1986" spc="426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+</a:t>
            </a:r>
            <a:r>
              <a:rPr sz="1986" spc="-153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948" dirty="0">
                <a:solidFill>
                  <a:srgbClr val="001F5F"/>
                </a:solidFill>
                <a:latin typeface="IPAPMincho"/>
                <a:cs typeface="IPAPMincho"/>
              </a:rPr>
              <a:t>𝑑𝑧k</a:t>
            </a:r>
            <a:r>
              <a:rPr sz="2979" spc="341" baseline="12731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endParaRPr sz="2979" baseline="12731">
              <a:latin typeface="IPAPMincho"/>
              <a:cs typeface="IPAPMinch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802564" y="2454481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1878" y="0"/>
                </a:moveTo>
                <a:lnTo>
                  <a:pt x="294004" y="8890"/>
                </a:lnTo>
                <a:lnTo>
                  <a:pt x="317880" y="29591"/>
                </a:lnTo>
                <a:lnTo>
                  <a:pt x="0" y="29591"/>
                </a:lnTo>
                <a:lnTo>
                  <a:pt x="0" y="43561"/>
                </a:lnTo>
                <a:lnTo>
                  <a:pt x="317880" y="43561"/>
                </a:lnTo>
                <a:lnTo>
                  <a:pt x="294004" y="64262"/>
                </a:lnTo>
                <a:lnTo>
                  <a:pt x="301878" y="73152"/>
                </a:lnTo>
                <a:lnTo>
                  <a:pt x="339217" y="40894"/>
                </a:lnTo>
                <a:lnTo>
                  <a:pt x="339217" y="32258"/>
                </a:lnTo>
                <a:lnTo>
                  <a:pt x="30187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7806348" y="2802583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1878" y="0"/>
                </a:moveTo>
                <a:lnTo>
                  <a:pt x="294004" y="8889"/>
                </a:lnTo>
                <a:lnTo>
                  <a:pt x="317880" y="29591"/>
                </a:lnTo>
                <a:lnTo>
                  <a:pt x="0" y="29591"/>
                </a:lnTo>
                <a:lnTo>
                  <a:pt x="0" y="43561"/>
                </a:lnTo>
                <a:lnTo>
                  <a:pt x="317880" y="43561"/>
                </a:lnTo>
                <a:lnTo>
                  <a:pt x="294004" y="64262"/>
                </a:lnTo>
                <a:lnTo>
                  <a:pt x="301878" y="73151"/>
                </a:lnTo>
                <a:lnTo>
                  <a:pt x="339217" y="40894"/>
                </a:lnTo>
                <a:lnTo>
                  <a:pt x="339217" y="32258"/>
                </a:lnTo>
                <a:lnTo>
                  <a:pt x="30187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/>
          <p:nvPr/>
        </p:nvSpPr>
        <p:spPr>
          <a:xfrm>
            <a:off x="7787429" y="3149424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1879" y="0"/>
                </a:moveTo>
                <a:lnTo>
                  <a:pt x="294005" y="8889"/>
                </a:lnTo>
                <a:lnTo>
                  <a:pt x="317881" y="29591"/>
                </a:lnTo>
                <a:lnTo>
                  <a:pt x="0" y="29591"/>
                </a:lnTo>
                <a:lnTo>
                  <a:pt x="0" y="43561"/>
                </a:lnTo>
                <a:lnTo>
                  <a:pt x="317881" y="43561"/>
                </a:lnTo>
                <a:lnTo>
                  <a:pt x="294005" y="64262"/>
                </a:lnTo>
                <a:lnTo>
                  <a:pt x="301879" y="73151"/>
                </a:lnTo>
                <a:lnTo>
                  <a:pt x="339217" y="40894"/>
                </a:lnTo>
                <a:lnTo>
                  <a:pt x="339217" y="32258"/>
                </a:lnTo>
                <a:lnTo>
                  <a:pt x="301879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 txBox="1"/>
          <p:nvPr/>
        </p:nvSpPr>
        <p:spPr>
          <a:xfrm>
            <a:off x="7156178" y="2402035"/>
            <a:ext cx="1285941" cy="1075631"/>
          </a:xfrm>
          <a:prstGeom prst="rect">
            <a:avLst/>
          </a:prstGeom>
        </p:spPr>
        <p:txBody>
          <a:bodyPr vert="horz" wrap="square" lIns="0" tIns="55705" rIns="0" bIns="0" rtlCol="0">
            <a:spAutoFit/>
          </a:bodyPr>
          <a:lstStyle/>
          <a:p>
            <a:pPr marL="31532">
              <a:spcBef>
                <a:spcPts val="439"/>
              </a:spcBef>
            </a:pPr>
            <a:r>
              <a:rPr sz="1986" spc="-886" dirty="0">
                <a:solidFill>
                  <a:srgbClr val="001F5F"/>
                </a:solidFill>
                <a:latin typeface="IPAPMincho"/>
                <a:cs typeface="IPAPMincho"/>
              </a:rPr>
              <a:t>𝑑𝑥</a:t>
            </a:r>
            <a:r>
              <a:rPr sz="1986" spc="4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=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    </a:t>
            </a:r>
            <a:r>
              <a:rPr sz="1986" spc="174" dirty="0">
                <a:solidFill>
                  <a:srgbClr val="001F5F"/>
                </a:solidFill>
                <a:latin typeface="IPAPMincho"/>
                <a:cs typeface="IPAPMincho"/>
              </a:rPr>
              <a:t>•</a:t>
            </a:r>
            <a:r>
              <a:rPr sz="1986" spc="-385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1356" dirty="0">
                <a:solidFill>
                  <a:srgbClr val="001F5F"/>
                </a:solidFill>
                <a:latin typeface="IPAPMincho"/>
                <a:cs typeface="IPAPMincho"/>
              </a:rPr>
              <a:t>𝑖</a:t>
            </a:r>
            <a:endParaRPr sz="1986">
              <a:latin typeface="IPAPMincho"/>
              <a:cs typeface="IPAPMincho"/>
            </a:endParaRPr>
          </a:p>
          <a:p>
            <a:pPr marL="31532">
              <a:spcBef>
                <a:spcPts val="356"/>
              </a:spcBef>
            </a:pPr>
            <a:r>
              <a:rPr sz="1986" spc="-857" dirty="0">
                <a:solidFill>
                  <a:srgbClr val="001F5F"/>
                </a:solidFill>
                <a:latin typeface="IPAPMincho"/>
                <a:cs typeface="IPAPMincho"/>
              </a:rPr>
              <a:t>𝑑𝑦</a:t>
            </a:r>
            <a:r>
              <a:rPr sz="1986" spc="-21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=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    </a:t>
            </a:r>
            <a:r>
              <a:rPr sz="1986" spc="174" dirty="0">
                <a:solidFill>
                  <a:srgbClr val="001F5F"/>
                </a:solidFill>
                <a:latin typeface="IPAPMincho"/>
                <a:cs typeface="IPAPMincho"/>
              </a:rPr>
              <a:t>•</a:t>
            </a:r>
            <a:r>
              <a:rPr sz="1986" spc="-385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79" dirty="0">
                <a:solidFill>
                  <a:srgbClr val="001F5F"/>
                </a:solidFill>
                <a:latin typeface="IPAPMincho"/>
                <a:cs typeface="IPAPMincho"/>
              </a:rPr>
              <a:t>j</a:t>
            </a:r>
            <a:endParaRPr sz="1986">
              <a:latin typeface="IPAPMincho"/>
              <a:cs typeface="IPAPMincho"/>
            </a:endParaRPr>
          </a:p>
          <a:p>
            <a:pPr marL="31532">
              <a:spcBef>
                <a:spcPts val="352"/>
              </a:spcBef>
            </a:pPr>
            <a:r>
              <a:rPr sz="1986" spc="-931" dirty="0">
                <a:solidFill>
                  <a:srgbClr val="001F5F"/>
                </a:solidFill>
                <a:latin typeface="IPAPMincho"/>
                <a:cs typeface="IPAPMincho"/>
              </a:rPr>
              <a:t>𝑑𝑧</a:t>
            </a:r>
            <a:r>
              <a:rPr sz="1986" spc="-12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1F5F"/>
                </a:solidFill>
                <a:latin typeface="IPAPMincho"/>
                <a:cs typeface="IPAPMincho"/>
              </a:rPr>
              <a:t>=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 </a:t>
            </a:r>
            <a:r>
              <a:rPr sz="1986" spc="174" dirty="0">
                <a:solidFill>
                  <a:srgbClr val="001F5F"/>
                </a:solidFill>
                <a:latin typeface="IPAPMincho"/>
                <a:cs typeface="IPAPMincho"/>
              </a:rPr>
              <a:t>•</a:t>
            </a:r>
            <a:r>
              <a:rPr sz="1986" spc="-368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-1001" dirty="0">
                <a:solidFill>
                  <a:srgbClr val="001F5F"/>
                </a:solidFill>
                <a:latin typeface="IPAPMincho"/>
                <a:cs typeface="IPAPMincho"/>
              </a:rPr>
              <a:t>k</a:t>
            </a:r>
            <a:r>
              <a:rPr sz="2979" spc="341" baseline="12731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endParaRPr sz="2979" baseline="12731">
              <a:latin typeface="IPAPMincho"/>
              <a:cs typeface="IPAPMinch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16795" y="4930297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39" h="20320">
                <a:moveTo>
                  <a:pt x="358139" y="0"/>
                </a:moveTo>
                <a:lnTo>
                  <a:pt x="0" y="0"/>
                </a:lnTo>
                <a:lnTo>
                  <a:pt x="0" y="19812"/>
                </a:lnTo>
                <a:lnTo>
                  <a:pt x="358139" y="19812"/>
                </a:lnTo>
                <a:lnTo>
                  <a:pt x="358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/>
          <p:nvPr/>
        </p:nvSpPr>
        <p:spPr>
          <a:xfrm>
            <a:off x="4142546" y="4930297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39" h="20320">
                <a:moveTo>
                  <a:pt x="358139" y="0"/>
                </a:moveTo>
                <a:lnTo>
                  <a:pt x="0" y="0"/>
                </a:lnTo>
                <a:lnTo>
                  <a:pt x="0" y="19812"/>
                </a:lnTo>
                <a:lnTo>
                  <a:pt x="358139" y="19812"/>
                </a:lnTo>
                <a:lnTo>
                  <a:pt x="358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3" name="object 13"/>
          <p:cNvSpPr/>
          <p:nvPr/>
        </p:nvSpPr>
        <p:spPr>
          <a:xfrm>
            <a:off x="5070820" y="4930297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39" h="20320">
                <a:moveTo>
                  <a:pt x="358139" y="0"/>
                </a:moveTo>
                <a:lnTo>
                  <a:pt x="0" y="0"/>
                </a:lnTo>
                <a:lnTo>
                  <a:pt x="0" y="19812"/>
                </a:lnTo>
                <a:lnTo>
                  <a:pt x="358139" y="19812"/>
                </a:lnTo>
                <a:lnTo>
                  <a:pt x="358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 txBox="1"/>
          <p:nvPr/>
        </p:nvSpPr>
        <p:spPr>
          <a:xfrm>
            <a:off x="3212908" y="4916950"/>
            <a:ext cx="2144636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  <a:tabLst>
                <a:tab pos="934911" algn="l"/>
                <a:tab pos="1871924" algn="l"/>
              </a:tabLst>
            </a:pP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931" dirty="0">
                <a:solidFill>
                  <a:srgbClr val="00AF50"/>
                </a:solidFill>
                <a:latin typeface="IPAPMincho"/>
                <a:cs typeface="IPAPMincho"/>
              </a:rPr>
              <a:t>𝑥</a:t>
            </a:r>
            <a:r>
              <a:rPr sz="1986" dirty="0">
                <a:solidFill>
                  <a:srgbClr val="00AF50"/>
                </a:solidFill>
                <a:latin typeface="IPAPMincho"/>
                <a:cs typeface="IPAPMincho"/>
              </a:rPr>
              <a:t>	</a:t>
            </a: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77" dirty="0">
                <a:solidFill>
                  <a:srgbClr val="00AF50"/>
                </a:solidFill>
                <a:latin typeface="IPAPMincho"/>
                <a:cs typeface="IPAPMincho"/>
              </a:rPr>
              <a:t>𝑦</a:t>
            </a:r>
            <a:r>
              <a:rPr sz="1986" dirty="0">
                <a:solidFill>
                  <a:srgbClr val="00AF50"/>
                </a:solidFill>
                <a:latin typeface="IPAPMincho"/>
                <a:cs typeface="IPAPMincho"/>
              </a:rPr>
              <a:t>	</a:t>
            </a: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1030" dirty="0">
                <a:solidFill>
                  <a:srgbClr val="00AF50"/>
                </a:solidFill>
                <a:latin typeface="IPAPMincho"/>
                <a:cs typeface="IPAPMincho"/>
              </a:rPr>
              <a:t>𝑧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16061" y="5616518"/>
            <a:ext cx="2170912" cy="643233"/>
          </a:xfrm>
          <a:custGeom>
            <a:avLst/>
            <a:gdLst/>
            <a:ahLst/>
            <a:cxnLst/>
            <a:rect l="l" t="t" r="r" b="b"/>
            <a:pathLst>
              <a:path w="2623185" h="777240">
                <a:moveTo>
                  <a:pt x="140081" y="11176"/>
                </a:moveTo>
                <a:lnTo>
                  <a:pt x="104089" y="29438"/>
                </a:lnTo>
                <a:lnTo>
                  <a:pt x="78232" y="65316"/>
                </a:lnTo>
                <a:lnTo>
                  <a:pt x="55511" y="107632"/>
                </a:lnTo>
                <a:lnTo>
                  <a:pt x="35941" y="156337"/>
                </a:lnTo>
                <a:lnTo>
                  <a:pt x="22974" y="198843"/>
                </a:lnTo>
                <a:lnTo>
                  <a:pt x="12915" y="243281"/>
                </a:lnTo>
                <a:lnTo>
                  <a:pt x="5727" y="289661"/>
                </a:lnTo>
                <a:lnTo>
                  <a:pt x="1422" y="337972"/>
                </a:lnTo>
                <a:lnTo>
                  <a:pt x="0" y="388353"/>
                </a:lnTo>
                <a:lnTo>
                  <a:pt x="1422" y="437807"/>
                </a:lnTo>
                <a:lnTo>
                  <a:pt x="5727" y="485749"/>
                </a:lnTo>
                <a:lnTo>
                  <a:pt x="12915" y="532053"/>
                </a:lnTo>
                <a:lnTo>
                  <a:pt x="22974" y="576707"/>
                </a:lnTo>
                <a:lnTo>
                  <a:pt x="35941" y="619709"/>
                </a:lnTo>
                <a:lnTo>
                  <a:pt x="55511" y="669099"/>
                </a:lnTo>
                <a:lnTo>
                  <a:pt x="78232" y="711809"/>
                </a:lnTo>
                <a:lnTo>
                  <a:pt x="104089" y="747864"/>
                </a:lnTo>
                <a:lnTo>
                  <a:pt x="133096" y="777240"/>
                </a:lnTo>
                <a:lnTo>
                  <a:pt x="140081" y="766229"/>
                </a:lnTo>
                <a:lnTo>
                  <a:pt x="115138" y="736358"/>
                </a:lnTo>
                <a:lnTo>
                  <a:pt x="93281" y="700481"/>
                </a:lnTo>
                <a:lnTo>
                  <a:pt x="74460" y="658596"/>
                </a:lnTo>
                <a:lnTo>
                  <a:pt x="58674" y="610704"/>
                </a:lnTo>
                <a:lnTo>
                  <a:pt x="46164" y="558634"/>
                </a:lnTo>
                <a:lnTo>
                  <a:pt x="37236" y="504215"/>
                </a:lnTo>
                <a:lnTo>
                  <a:pt x="31877" y="447459"/>
                </a:lnTo>
                <a:lnTo>
                  <a:pt x="30099" y="388200"/>
                </a:lnTo>
                <a:lnTo>
                  <a:pt x="31877" y="328129"/>
                </a:lnTo>
                <a:lnTo>
                  <a:pt x="37236" y="270827"/>
                </a:lnTo>
                <a:lnTo>
                  <a:pt x="46164" y="216433"/>
                </a:lnTo>
                <a:lnTo>
                  <a:pt x="58674" y="164973"/>
                </a:lnTo>
                <a:lnTo>
                  <a:pt x="74536" y="117856"/>
                </a:lnTo>
                <a:lnTo>
                  <a:pt x="93370" y="76504"/>
                </a:lnTo>
                <a:lnTo>
                  <a:pt x="115214" y="40944"/>
                </a:lnTo>
                <a:lnTo>
                  <a:pt x="140081" y="11176"/>
                </a:lnTo>
                <a:close/>
              </a:path>
              <a:path w="2623185" h="777240">
                <a:moveTo>
                  <a:pt x="508368" y="379844"/>
                </a:moveTo>
                <a:lnTo>
                  <a:pt x="150241" y="379844"/>
                </a:lnTo>
                <a:lnTo>
                  <a:pt x="150241" y="399656"/>
                </a:lnTo>
                <a:lnTo>
                  <a:pt x="508368" y="399656"/>
                </a:lnTo>
                <a:lnTo>
                  <a:pt x="508368" y="379844"/>
                </a:lnTo>
                <a:close/>
              </a:path>
              <a:path w="2623185" h="777240">
                <a:moveTo>
                  <a:pt x="1363345" y="379844"/>
                </a:moveTo>
                <a:lnTo>
                  <a:pt x="1005205" y="379844"/>
                </a:lnTo>
                <a:lnTo>
                  <a:pt x="1005205" y="399656"/>
                </a:lnTo>
                <a:lnTo>
                  <a:pt x="1363345" y="399656"/>
                </a:lnTo>
                <a:lnTo>
                  <a:pt x="1363345" y="379844"/>
                </a:lnTo>
                <a:close/>
              </a:path>
              <a:path w="2623185" h="777240">
                <a:moveTo>
                  <a:pt x="2245741" y="379844"/>
                </a:moveTo>
                <a:lnTo>
                  <a:pt x="1887601" y="379844"/>
                </a:lnTo>
                <a:lnTo>
                  <a:pt x="1887601" y="399656"/>
                </a:lnTo>
                <a:lnTo>
                  <a:pt x="2245741" y="399656"/>
                </a:lnTo>
                <a:lnTo>
                  <a:pt x="2245741" y="379844"/>
                </a:lnTo>
                <a:close/>
              </a:path>
              <a:path w="2623185" h="777240">
                <a:moveTo>
                  <a:pt x="2622677" y="388200"/>
                </a:moveTo>
                <a:lnTo>
                  <a:pt x="2621242" y="337972"/>
                </a:lnTo>
                <a:lnTo>
                  <a:pt x="2616936" y="289661"/>
                </a:lnTo>
                <a:lnTo>
                  <a:pt x="2609748" y="243281"/>
                </a:lnTo>
                <a:lnTo>
                  <a:pt x="2599690" y="198843"/>
                </a:lnTo>
                <a:lnTo>
                  <a:pt x="2586736" y="156337"/>
                </a:lnTo>
                <a:lnTo>
                  <a:pt x="2567228" y="107632"/>
                </a:lnTo>
                <a:lnTo>
                  <a:pt x="2544546" y="65316"/>
                </a:lnTo>
                <a:lnTo>
                  <a:pt x="2518702" y="29438"/>
                </a:lnTo>
                <a:lnTo>
                  <a:pt x="2489708" y="0"/>
                </a:lnTo>
                <a:lnTo>
                  <a:pt x="2482596" y="11176"/>
                </a:lnTo>
                <a:lnTo>
                  <a:pt x="2507399" y="40944"/>
                </a:lnTo>
                <a:lnTo>
                  <a:pt x="2529230" y="76504"/>
                </a:lnTo>
                <a:lnTo>
                  <a:pt x="2548064" y="117856"/>
                </a:lnTo>
                <a:lnTo>
                  <a:pt x="2563876" y="164973"/>
                </a:lnTo>
                <a:lnTo>
                  <a:pt x="2576449" y="216433"/>
                </a:lnTo>
                <a:lnTo>
                  <a:pt x="2585415" y="270827"/>
                </a:lnTo>
                <a:lnTo>
                  <a:pt x="2590787" y="328129"/>
                </a:lnTo>
                <a:lnTo>
                  <a:pt x="2592578" y="388353"/>
                </a:lnTo>
                <a:lnTo>
                  <a:pt x="2590787" y="447459"/>
                </a:lnTo>
                <a:lnTo>
                  <a:pt x="2585428" y="504215"/>
                </a:lnTo>
                <a:lnTo>
                  <a:pt x="2576499" y="558634"/>
                </a:lnTo>
                <a:lnTo>
                  <a:pt x="2564003" y="610704"/>
                </a:lnTo>
                <a:lnTo>
                  <a:pt x="2548204" y="658596"/>
                </a:lnTo>
                <a:lnTo>
                  <a:pt x="2529395" y="700481"/>
                </a:lnTo>
                <a:lnTo>
                  <a:pt x="2507526" y="736358"/>
                </a:lnTo>
                <a:lnTo>
                  <a:pt x="2482596" y="766229"/>
                </a:lnTo>
                <a:lnTo>
                  <a:pt x="2489708" y="777240"/>
                </a:lnTo>
                <a:lnTo>
                  <a:pt x="2518702" y="747864"/>
                </a:lnTo>
                <a:lnTo>
                  <a:pt x="2544546" y="711809"/>
                </a:lnTo>
                <a:lnTo>
                  <a:pt x="2567228" y="669099"/>
                </a:lnTo>
                <a:lnTo>
                  <a:pt x="2586736" y="619709"/>
                </a:lnTo>
                <a:lnTo>
                  <a:pt x="2599690" y="576707"/>
                </a:lnTo>
                <a:lnTo>
                  <a:pt x="2609748" y="532053"/>
                </a:lnTo>
                <a:lnTo>
                  <a:pt x="2616936" y="485749"/>
                </a:lnTo>
                <a:lnTo>
                  <a:pt x="2621242" y="437807"/>
                </a:lnTo>
                <a:lnTo>
                  <a:pt x="2622677" y="388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6" name="object 16"/>
          <p:cNvSpPr txBox="1"/>
          <p:nvPr/>
        </p:nvSpPr>
        <p:spPr>
          <a:xfrm>
            <a:off x="2523996" y="5558122"/>
            <a:ext cx="2763695" cy="681822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816667">
              <a:lnSpc>
                <a:spcPts val="1941"/>
              </a:lnSpc>
              <a:spcBef>
                <a:spcPts val="83"/>
              </a:spcBef>
              <a:tabLst>
                <a:tab pos="1524025" algn="l"/>
                <a:tab pos="2254507" algn="l"/>
              </a:tabLst>
            </a:pPr>
            <a:r>
              <a:rPr sz="1986" spc="-848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8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1986" spc="-848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8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1986" spc="-848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8" dirty="0">
                <a:solidFill>
                  <a:srgbClr val="FF0000"/>
                </a:solidFill>
                <a:latin typeface="IPAPMincho"/>
                <a:cs typeface="IPAPMincho"/>
              </a:rPr>
              <a:t>𝑇</a:t>
            </a:r>
            <a:endParaRPr sz="1986">
              <a:latin typeface="IPAPMincho"/>
              <a:cs typeface="IPAPMincho"/>
            </a:endParaRPr>
          </a:p>
          <a:p>
            <a:pPr marL="42042">
              <a:lnSpc>
                <a:spcPts val="1415"/>
              </a:lnSpc>
              <a:tabLst>
                <a:tab pos="1153004" algn="l"/>
                <a:tab pos="1860888" algn="l"/>
                <a:tab pos="2592420" algn="l"/>
              </a:tabLst>
            </a:pPr>
            <a:r>
              <a:rPr sz="1986" spc="-823" dirty="0">
                <a:solidFill>
                  <a:srgbClr val="FF0000"/>
                </a:solidFill>
                <a:latin typeface="IPAPMincho"/>
                <a:cs typeface="IPAPMincho"/>
              </a:rPr>
              <a:t>𝑑𝑇</a:t>
            </a:r>
            <a:r>
              <a:rPr sz="1986" spc="4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	</a:t>
            </a:r>
            <a:r>
              <a:rPr sz="1986" spc="-46" dirty="0">
                <a:solidFill>
                  <a:srgbClr val="00AF50"/>
                </a:solidFill>
                <a:latin typeface="IPAPMincho"/>
                <a:cs typeface="IPAPMincho"/>
              </a:rPr>
              <a:t>i</a:t>
            </a:r>
            <a:r>
              <a:rPr sz="1986" spc="439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+	</a:t>
            </a:r>
            <a:r>
              <a:rPr sz="1986" spc="-1254" dirty="0">
                <a:solidFill>
                  <a:srgbClr val="00AF50"/>
                </a:solidFill>
                <a:latin typeface="IPAPMincho"/>
                <a:cs typeface="IPAPMincho"/>
              </a:rPr>
              <a:t>𝑗</a:t>
            </a:r>
            <a:r>
              <a:rPr sz="1986" spc="447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+	</a:t>
            </a:r>
            <a:r>
              <a:rPr sz="1986" spc="-1783" dirty="0">
                <a:solidFill>
                  <a:srgbClr val="00AF50"/>
                </a:solidFill>
                <a:latin typeface="IPAPMincho"/>
                <a:cs typeface="IPAPMincho"/>
              </a:rPr>
              <a:t>𝑘</a:t>
            </a:r>
            <a:r>
              <a:rPr sz="2979" spc="341" baseline="12731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endParaRPr sz="2979" baseline="12731">
              <a:latin typeface="IPAPMincho"/>
              <a:cs typeface="IPAPMincho"/>
            </a:endParaRPr>
          </a:p>
          <a:p>
            <a:pPr marL="822974">
              <a:lnSpc>
                <a:spcPts val="1858"/>
              </a:lnSpc>
              <a:tabLst>
                <a:tab pos="1529281" algn="l"/>
                <a:tab pos="2268170" algn="l"/>
              </a:tabLst>
            </a:pPr>
            <a:r>
              <a:rPr sz="1986" spc="-910" dirty="0">
                <a:solidFill>
                  <a:srgbClr val="00AF50"/>
                </a:solidFill>
                <a:latin typeface="IPAPMincho"/>
                <a:cs typeface="IPAPMincho"/>
              </a:rPr>
              <a:t>𝜕𝑥	</a:t>
            </a:r>
            <a:r>
              <a:rPr sz="1986" spc="-881" dirty="0">
                <a:solidFill>
                  <a:srgbClr val="00AF50"/>
                </a:solidFill>
                <a:latin typeface="IPAPMincho"/>
                <a:cs typeface="IPAPMincho"/>
              </a:rPr>
              <a:t>𝜕𝑦	</a:t>
            </a:r>
            <a:r>
              <a:rPr sz="1986" spc="-960" dirty="0">
                <a:solidFill>
                  <a:srgbClr val="00AF50"/>
                </a:solidFill>
                <a:latin typeface="IPAPMincho"/>
                <a:cs typeface="IPAPMincho"/>
              </a:rPr>
              <a:t>𝜕𝑧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32073" y="5755044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59">
                <a:moveTo>
                  <a:pt x="302005" y="0"/>
                </a:moveTo>
                <a:lnTo>
                  <a:pt x="294004" y="8889"/>
                </a:lnTo>
                <a:lnTo>
                  <a:pt x="317880" y="29590"/>
                </a:lnTo>
                <a:lnTo>
                  <a:pt x="0" y="29590"/>
                </a:lnTo>
                <a:lnTo>
                  <a:pt x="0" y="43560"/>
                </a:lnTo>
                <a:lnTo>
                  <a:pt x="317880" y="43560"/>
                </a:lnTo>
                <a:lnTo>
                  <a:pt x="294004" y="64274"/>
                </a:lnTo>
                <a:lnTo>
                  <a:pt x="302005" y="73202"/>
                </a:lnTo>
                <a:lnTo>
                  <a:pt x="339343" y="40893"/>
                </a:lnTo>
                <a:lnTo>
                  <a:pt x="339343" y="32257"/>
                </a:lnTo>
                <a:lnTo>
                  <a:pt x="30200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8" name="object 18"/>
          <p:cNvSpPr txBox="1"/>
          <p:nvPr/>
        </p:nvSpPr>
        <p:spPr>
          <a:xfrm>
            <a:off x="5454344" y="5748571"/>
            <a:ext cx="470863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78153" indent="-168168">
              <a:spcBef>
                <a:spcPts val="83"/>
              </a:spcBef>
              <a:buClr>
                <a:srgbClr val="000000"/>
              </a:buClr>
              <a:buChar char="•"/>
              <a:tabLst>
                <a:tab pos="178679" algn="l"/>
              </a:tabLst>
            </a:pPr>
            <a:r>
              <a:rPr sz="1986" spc="-836" dirty="0">
                <a:solidFill>
                  <a:srgbClr val="001F5F"/>
                </a:solidFill>
                <a:latin typeface="IPAPMincho"/>
                <a:cs typeface="IPAPMincho"/>
              </a:rPr>
              <a:t>𝑑</a:t>
            </a:r>
            <a:r>
              <a:rPr sz="1986" spc="-141" dirty="0">
                <a:solidFill>
                  <a:srgbClr val="001F5F"/>
                </a:solidFill>
                <a:latin typeface="IPAPMincho"/>
                <a:cs typeface="IPAPMincho"/>
              </a:rPr>
              <a:t>L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013389" y="4944171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39" h="20320">
                <a:moveTo>
                  <a:pt x="358139" y="0"/>
                </a:moveTo>
                <a:lnTo>
                  <a:pt x="0" y="0"/>
                </a:lnTo>
                <a:lnTo>
                  <a:pt x="0" y="19811"/>
                </a:lnTo>
                <a:lnTo>
                  <a:pt x="358139" y="19811"/>
                </a:lnTo>
                <a:lnTo>
                  <a:pt x="358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0" name="object 20"/>
          <p:cNvSpPr/>
          <p:nvPr/>
        </p:nvSpPr>
        <p:spPr>
          <a:xfrm>
            <a:off x="6644010" y="4768332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2006" y="0"/>
                </a:moveTo>
                <a:lnTo>
                  <a:pt x="294132" y="8889"/>
                </a:lnTo>
                <a:lnTo>
                  <a:pt x="317880" y="29590"/>
                </a:lnTo>
                <a:lnTo>
                  <a:pt x="0" y="29590"/>
                </a:lnTo>
                <a:lnTo>
                  <a:pt x="0" y="43560"/>
                </a:lnTo>
                <a:lnTo>
                  <a:pt x="317880" y="43560"/>
                </a:lnTo>
                <a:lnTo>
                  <a:pt x="294132" y="64261"/>
                </a:lnTo>
                <a:lnTo>
                  <a:pt x="302006" y="73151"/>
                </a:lnTo>
                <a:lnTo>
                  <a:pt x="339344" y="40893"/>
                </a:lnTo>
                <a:lnTo>
                  <a:pt x="339344" y="32257"/>
                </a:lnTo>
                <a:lnTo>
                  <a:pt x="30200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1" name="object 21"/>
          <p:cNvSpPr/>
          <p:nvPr/>
        </p:nvSpPr>
        <p:spPr>
          <a:xfrm>
            <a:off x="7225442" y="4944171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40" h="20320">
                <a:moveTo>
                  <a:pt x="358140" y="0"/>
                </a:moveTo>
                <a:lnTo>
                  <a:pt x="0" y="0"/>
                </a:lnTo>
                <a:lnTo>
                  <a:pt x="0" y="19811"/>
                </a:lnTo>
                <a:lnTo>
                  <a:pt x="358140" y="19811"/>
                </a:lnTo>
                <a:lnTo>
                  <a:pt x="358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2" name="object 22"/>
          <p:cNvSpPr/>
          <p:nvPr/>
        </p:nvSpPr>
        <p:spPr>
          <a:xfrm>
            <a:off x="7880025" y="4768332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2005" y="0"/>
                </a:moveTo>
                <a:lnTo>
                  <a:pt x="294131" y="8889"/>
                </a:lnTo>
                <a:lnTo>
                  <a:pt x="317880" y="29590"/>
                </a:lnTo>
                <a:lnTo>
                  <a:pt x="0" y="29590"/>
                </a:lnTo>
                <a:lnTo>
                  <a:pt x="0" y="43560"/>
                </a:lnTo>
                <a:lnTo>
                  <a:pt x="317880" y="43560"/>
                </a:lnTo>
                <a:lnTo>
                  <a:pt x="294131" y="64261"/>
                </a:lnTo>
                <a:lnTo>
                  <a:pt x="302005" y="73151"/>
                </a:lnTo>
                <a:lnTo>
                  <a:pt x="339344" y="40893"/>
                </a:lnTo>
                <a:lnTo>
                  <a:pt x="339344" y="32257"/>
                </a:lnTo>
                <a:lnTo>
                  <a:pt x="30200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3" name="object 23"/>
          <p:cNvSpPr/>
          <p:nvPr/>
        </p:nvSpPr>
        <p:spPr>
          <a:xfrm>
            <a:off x="8461457" y="4944171"/>
            <a:ext cx="296392" cy="16817"/>
          </a:xfrm>
          <a:custGeom>
            <a:avLst/>
            <a:gdLst/>
            <a:ahLst/>
            <a:cxnLst/>
            <a:rect l="l" t="t" r="r" b="b"/>
            <a:pathLst>
              <a:path w="358140" h="20320">
                <a:moveTo>
                  <a:pt x="358140" y="0"/>
                </a:moveTo>
                <a:lnTo>
                  <a:pt x="0" y="0"/>
                </a:lnTo>
                <a:lnTo>
                  <a:pt x="0" y="19811"/>
                </a:lnTo>
                <a:lnTo>
                  <a:pt x="358140" y="19811"/>
                </a:lnTo>
                <a:lnTo>
                  <a:pt x="358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4" name="object 24"/>
          <p:cNvSpPr txBox="1"/>
          <p:nvPr/>
        </p:nvSpPr>
        <p:spPr>
          <a:xfrm>
            <a:off x="6009814" y="4930824"/>
            <a:ext cx="2738996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  <a:tabLst>
                <a:tab pos="1221322" algn="l"/>
                <a:tab pos="2466294" algn="l"/>
              </a:tabLst>
            </a:pP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931" dirty="0">
                <a:solidFill>
                  <a:srgbClr val="00AF50"/>
                </a:solidFill>
                <a:latin typeface="IPAPMincho"/>
                <a:cs typeface="IPAPMincho"/>
              </a:rPr>
              <a:t>𝑥</a:t>
            </a:r>
            <a:r>
              <a:rPr sz="1986" dirty="0">
                <a:solidFill>
                  <a:srgbClr val="00AF50"/>
                </a:solidFill>
                <a:latin typeface="IPAPMincho"/>
                <a:cs typeface="IPAPMincho"/>
              </a:rPr>
              <a:t>	</a:t>
            </a: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77" dirty="0">
                <a:solidFill>
                  <a:srgbClr val="00AF50"/>
                </a:solidFill>
                <a:latin typeface="IPAPMincho"/>
                <a:cs typeface="IPAPMincho"/>
              </a:rPr>
              <a:t>𝑦</a:t>
            </a:r>
            <a:r>
              <a:rPr sz="1986" dirty="0">
                <a:solidFill>
                  <a:srgbClr val="00AF50"/>
                </a:solidFill>
                <a:latin typeface="IPAPMincho"/>
                <a:cs typeface="IPAPMincho"/>
              </a:rPr>
              <a:t>	</a:t>
            </a:r>
            <a:r>
              <a:rPr sz="1986" spc="-890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1030" dirty="0">
                <a:solidFill>
                  <a:srgbClr val="00AF50"/>
                </a:solidFill>
                <a:latin typeface="IPAPMincho"/>
                <a:cs typeface="IPAPMincho"/>
              </a:rPr>
              <a:t>𝑧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70276" y="4768332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60">
                <a:moveTo>
                  <a:pt x="302005" y="0"/>
                </a:moveTo>
                <a:lnTo>
                  <a:pt x="294131" y="8889"/>
                </a:lnTo>
                <a:lnTo>
                  <a:pt x="317880" y="29590"/>
                </a:lnTo>
                <a:lnTo>
                  <a:pt x="0" y="29590"/>
                </a:lnTo>
                <a:lnTo>
                  <a:pt x="0" y="43560"/>
                </a:lnTo>
                <a:lnTo>
                  <a:pt x="317880" y="43560"/>
                </a:lnTo>
                <a:lnTo>
                  <a:pt x="294131" y="64261"/>
                </a:lnTo>
                <a:lnTo>
                  <a:pt x="302005" y="73151"/>
                </a:lnTo>
                <a:lnTo>
                  <a:pt x="339344" y="40893"/>
                </a:lnTo>
                <a:lnTo>
                  <a:pt x="339344" y="32257"/>
                </a:lnTo>
                <a:lnTo>
                  <a:pt x="302005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6" name="object 26"/>
          <p:cNvSpPr txBox="1"/>
          <p:nvPr/>
        </p:nvSpPr>
        <p:spPr>
          <a:xfrm>
            <a:off x="2555906" y="4556929"/>
            <a:ext cx="6928945" cy="524728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661112">
              <a:lnSpc>
                <a:spcPts val="1999"/>
              </a:lnSpc>
              <a:spcBef>
                <a:spcPts val="83"/>
              </a:spcBef>
              <a:tabLst>
                <a:tab pos="1586562" algn="l"/>
                <a:tab pos="2515167" algn="l"/>
                <a:tab pos="3457961" algn="l"/>
                <a:tab pos="4670350" algn="l"/>
                <a:tab pos="5906387" algn="l"/>
              </a:tabLst>
            </a:pPr>
            <a:r>
              <a:rPr sz="1986" spc="-843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3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1986" spc="-843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3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1986" spc="-843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1986" spc="-843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2979" spc="-1266" baseline="-3472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2979" spc="-1266" baseline="-3472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2979" spc="-1266" baseline="-3472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2979" spc="-1266" baseline="-3472" dirty="0">
                <a:solidFill>
                  <a:srgbClr val="FF0000"/>
                </a:solidFill>
                <a:latin typeface="IPAPMincho"/>
                <a:cs typeface="IPAPMincho"/>
              </a:rPr>
              <a:t>𝑇	</a:t>
            </a:r>
            <a:r>
              <a:rPr sz="2979" spc="-1266" baseline="-3472" dirty="0">
                <a:solidFill>
                  <a:srgbClr val="00AF50"/>
                </a:solidFill>
                <a:latin typeface="IPAPMincho"/>
                <a:cs typeface="IPAPMincho"/>
              </a:rPr>
              <a:t>𝜕</a:t>
            </a:r>
            <a:r>
              <a:rPr sz="2979" spc="-1266" baseline="-3472" dirty="0">
                <a:solidFill>
                  <a:srgbClr val="FF0000"/>
                </a:solidFill>
                <a:latin typeface="IPAPMincho"/>
                <a:cs typeface="IPAPMincho"/>
              </a:rPr>
              <a:t>𝑇</a:t>
            </a:r>
            <a:endParaRPr sz="2979" baseline="-3472">
              <a:latin typeface="IPAPMincho"/>
              <a:cs typeface="IPAPMincho"/>
            </a:endParaRPr>
          </a:p>
          <a:p>
            <a:pPr marL="31532">
              <a:lnSpc>
                <a:spcPts val="1999"/>
              </a:lnSpc>
              <a:tabLst>
                <a:tab pos="999025" algn="l"/>
                <a:tab pos="1923425" algn="l"/>
                <a:tab pos="2853081" algn="l"/>
                <a:tab pos="3794823" algn="l"/>
                <a:tab pos="5008263" algn="l"/>
                <a:tab pos="6244300" algn="l"/>
              </a:tabLst>
            </a:pPr>
            <a:r>
              <a:rPr sz="2979" spc="-1235" baseline="3472" dirty="0">
                <a:solidFill>
                  <a:srgbClr val="FF0000"/>
                </a:solidFill>
                <a:latin typeface="IPAPMincho"/>
                <a:cs typeface="IPAPMincho"/>
              </a:rPr>
              <a:t>𝑑𝑇</a:t>
            </a:r>
            <a:r>
              <a:rPr sz="2979" spc="12" baseline="3472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2979" spc="378" baseline="3472" dirty="0">
                <a:latin typeface="IPAPMincho"/>
                <a:cs typeface="IPAPMincho"/>
              </a:rPr>
              <a:t>=	</a:t>
            </a:r>
            <a:r>
              <a:rPr sz="2979" spc="-1327" baseline="3472" dirty="0">
                <a:solidFill>
                  <a:srgbClr val="001F5F"/>
                </a:solidFill>
                <a:latin typeface="IPAPMincho"/>
                <a:cs typeface="IPAPMincho"/>
              </a:rPr>
              <a:t>𝑑𝑥</a:t>
            </a:r>
            <a:r>
              <a:rPr sz="2979" spc="-124" baseline="3472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2979" spc="378" baseline="3472" dirty="0">
                <a:latin typeface="IPAPMincho"/>
                <a:cs typeface="IPAPMincho"/>
              </a:rPr>
              <a:t>+	</a:t>
            </a:r>
            <a:r>
              <a:rPr sz="2979" spc="-1284" baseline="3472" dirty="0">
                <a:solidFill>
                  <a:srgbClr val="001F5F"/>
                </a:solidFill>
                <a:latin typeface="IPAPMincho"/>
                <a:cs typeface="IPAPMincho"/>
              </a:rPr>
              <a:t>𝑑𝑦</a:t>
            </a:r>
            <a:r>
              <a:rPr sz="2979" spc="-167" baseline="3472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2979" spc="378" baseline="3472" dirty="0">
                <a:latin typeface="IPAPMincho"/>
                <a:cs typeface="IPAPMincho"/>
              </a:rPr>
              <a:t>+	</a:t>
            </a:r>
            <a:r>
              <a:rPr sz="2979" spc="-1396" baseline="3472" dirty="0">
                <a:solidFill>
                  <a:srgbClr val="001F5F"/>
                </a:solidFill>
                <a:latin typeface="IPAPMincho"/>
                <a:cs typeface="IPAPMincho"/>
              </a:rPr>
              <a:t>𝑑𝑧</a:t>
            </a:r>
            <a:r>
              <a:rPr sz="2979" spc="50" baseline="3472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	</a:t>
            </a:r>
            <a:r>
              <a:rPr sz="1986" spc="-46" dirty="0">
                <a:solidFill>
                  <a:srgbClr val="00AF50"/>
                </a:solidFill>
                <a:latin typeface="IPAPMincho"/>
                <a:cs typeface="IPAPMincho"/>
              </a:rPr>
              <a:t>i  </a:t>
            </a:r>
            <a:r>
              <a:rPr sz="1986" spc="174" dirty="0">
                <a:latin typeface="IPAPMincho"/>
                <a:cs typeface="IPAPMincho"/>
              </a:rPr>
              <a:t>•</a:t>
            </a:r>
            <a:r>
              <a:rPr sz="1986" spc="-182" dirty="0">
                <a:latin typeface="IPAPMincho"/>
                <a:cs typeface="IPAPMincho"/>
              </a:rPr>
              <a:t>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     </a:t>
            </a:r>
            <a:r>
              <a:rPr sz="1986" spc="252" dirty="0">
                <a:latin typeface="IPAPMincho"/>
                <a:cs typeface="IPAPMincho"/>
              </a:rPr>
              <a:t>+	</a:t>
            </a:r>
            <a:r>
              <a:rPr sz="1986" spc="-1254" dirty="0">
                <a:solidFill>
                  <a:srgbClr val="00AF50"/>
                </a:solidFill>
                <a:latin typeface="IPAPMincho"/>
                <a:cs typeface="IPAPMincho"/>
              </a:rPr>
              <a:t>𝑗</a:t>
            </a:r>
            <a:r>
              <a:rPr sz="1986" spc="439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174" dirty="0">
                <a:latin typeface="IPAPMincho"/>
                <a:cs typeface="IPAPMincho"/>
              </a:rPr>
              <a:t>•</a:t>
            </a:r>
            <a:r>
              <a:rPr sz="1986" spc="-137" dirty="0">
                <a:latin typeface="IPAPMincho"/>
                <a:cs typeface="IPAPMincho"/>
              </a:rPr>
              <a:t>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   </a:t>
            </a:r>
            <a:r>
              <a:rPr sz="1986" spc="-406" dirty="0">
                <a:solidFill>
                  <a:srgbClr val="001F5F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+	</a:t>
            </a:r>
            <a:r>
              <a:rPr sz="1986" spc="-1783" dirty="0">
                <a:solidFill>
                  <a:srgbClr val="00AF50"/>
                </a:solidFill>
                <a:latin typeface="IPAPMincho"/>
                <a:cs typeface="IPAPMincho"/>
              </a:rPr>
              <a:t>𝑘</a:t>
            </a:r>
            <a:r>
              <a:rPr sz="2979" spc="1142" baseline="12731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174" dirty="0">
                <a:latin typeface="IPAPMincho"/>
                <a:cs typeface="IPAPMincho"/>
              </a:rPr>
              <a:t>•</a:t>
            </a:r>
            <a:r>
              <a:rPr sz="1986" spc="-153" dirty="0">
                <a:latin typeface="IPAPMincho"/>
                <a:cs typeface="IPAPMincho"/>
              </a:rPr>
              <a:t>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238474" y="5768812"/>
            <a:ext cx="304800" cy="60960"/>
          </a:xfrm>
          <a:custGeom>
            <a:avLst/>
            <a:gdLst/>
            <a:ahLst/>
            <a:cxnLst/>
            <a:rect l="l" t="t" r="r" b="b"/>
            <a:pathLst>
              <a:path w="368300" h="73659">
                <a:moveTo>
                  <a:pt x="330834" y="0"/>
                </a:moveTo>
                <a:lnTo>
                  <a:pt x="322960" y="8890"/>
                </a:lnTo>
                <a:lnTo>
                  <a:pt x="346836" y="29591"/>
                </a:lnTo>
                <a:lnTo>
                  <a:pt x="0" y="29591"/>
                </a:lnTo>
                <a:lnTo>
                  <a:pt x="0" y="43561"/>
                </a:lnTo>
                <a:lnTo>
                  <a:pt x="346836" y="43561"/>
                </a:lnTo>
                <a:lnTo>
                  <a:pt x="322960" y="64262"/>
                </a:lnTo>
                <a:lnTo>
                  <a:pt x="330834" y="73190"/>
                </a:lnTo>
                <a:lnTo>
                  <a:pt x="368173" y="40894"/>
                </a:lnTo>
                <a:lnTo>
                  <a:pt x="368173" y="32258"/>
                </a:lnTo>
                <a:lnTo>
                  <a:pt x="33083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8" name="object 28"/>
          <p:cNvSpPr/>
          <p:nvPr/>
        </p:nvSpPr>
        <p:spPr>
          <a:xfrm>
            <a:off x="7771980" y="5762507"/>
            <a:ext cx="281152" cy="60960"/>
          </a:xfrm>
          <a:custGeom>
            <a:avLst/>
            <a:gdLst/>
            <a:ahLst/>
            <a:cxnLst/>
            <a:rect l="l" t="t" r="r" b="b"/>
            <a:pathLst>
              <a:path w="339725" h="73659">
                <a:moveTo>
                  <a:pt x="301878" y="0"/>
                </a:moveTo>
                <a:lnTo>
                  <a:pt x="294004" y="8889"/>
                </a:lnTo>
                <a:lnTo>
                  <a:pt x="317880" y="29590"/>
                </a:lnTo>
                <a:lnTo>
                  <a:pt x="0" y="29590"/>
                </a:lnTo>
                <a:lnTo>
                  <a:pt x="0" y="43560"/>
                </a:lnTo>
                <a:lnTo>
                  <a:pt x="317880" y="43560"/>
                </a:lnTo>
                <a:lnTo>
                  <a:pt x="294004" y="64261"/>
                </a:lnTo>
                <a:lnTo>
                  <a:pt x="301878" y="73190"/>
                </a:lnTo>
                <a:lnTo>
                  <a:pt x="339216" y="40893"/>
                </a:lnTo>
                <a:lnTo>
                  <a:pt x="339216" y="32257"/>
                </a:lnTo>
                <a:lnTo>
                  <a:pt x="301878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29" name="object 29"/>
          <p:cNvSpPr txBox="1"/>
          <p:nvPr/>
        </p:nvSpPr>
        <p:spPr>
          <a:xfrm>
            <a:off x="6599340" y="5756137"/>
            <a:ext cx="1465667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spc="-823" dirty="0">
                <a:solidFill>
                  <a:srgbClr val="FF0000"/>
                </a:solidFill>
                <a:latin typeface="IPAPMincho"/>
                <a:cs typeface="IPAPMincho"/>
              </a:rPr>
              <a:t>𝑑𝑇</a:t>
            </a:r>
            <a:r>
              <a:rPr sz="1986" spc="-12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 </a:t>
            </a:r>
            <a:r>
              <a:rPr sz="1986" spc="-786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-786" dirty="0">
                <a:solidFill>
                  <a:srgbClr val="FF0000"/>
                </a:solidFill>
                <a:latin typeface="IPAPMincho"/>
                <a:cs typeface="IPAPMincho"/>
              </a:rPr>
              <a:t>𝑇</a:t>
            </a:r>
            <a:r>
              <a:rPr sz="1986" spc="-116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174" dirty="0">
                <a:latin typeface="IPAPMincho"/>
                <a:cs typeface="IPAPMincho"/>
              </a:rPr>
              <a:t>•</a:t>
            </a:r>
            <a:r>
              <a:rPr sz="1986" spc="-443" dirty="0">
                <a:latin typeface="IPAPMincho"/>
                <a:cs typeface="IPAPMincho"/>
              </a:rPr>
              <a:t> </a:t>
            </a:r>
            <a:r>
              <a:rPr sz="1986" spc="-488" dirty="0">
                <a:solidFill>
                  <a:srgbClr val="001F5F"/>
                </a:solidFill>
                <a:latin typeface="IPAPMincho"/>
                <a:cs typeface="IPAPMincho"/>
              </a:rPr>
              <a:t>𝑑L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11681" y="1784370"/>
            <a:ext cx="3844684" cy="2431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31" name="object 31"/>
          <p:cNvSpPr txBox="1"/>
          <p:nvPr/>
        </p:nvSpPr>
        <p:spPr>
          <a:xfrm>
            <a:off x="5351868" y="2553383"/>
            <a:ext cx="1227083" cy="265829"/>
          </a:xfrm>
          <a:prstGeom prst="rect">
            <a:avLst/>
          </a:prstGeom>
        </p:spPr>
        <p:txBody>
          <a:bodyPr vert="horz" wrap="square" lIns="0" tIns="11036" rIns="0" bIns="0" rtlCol="0">
            <a:spAutoFit/>
          </a:bodyPr>
          <a:lstStyle/>
          <a:p>
            <a:pPr marL="31532">
              <a:spcBef>
                <a:spcPts val="87"/>
              </a:spcBef>
            </a:pPr>
            <a:r>
              <a:rPr sz="1655" spc="-683" dirty="0">
                <a:solidFill>
                  <a:srgbClr val="FF0000"/>
                </a:solidFill>
                <a:latin typeface="IPAPMincho"/>
                <a:cs typeface="IPAPMincho"/>
              </a:rPr>
              <a:t>𝑑𝑇</a:t>
            </a:r>
            <a:r>
              <a:rPr sz="1655" spc="-4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655" spc="215" dirty="0">
                <a:latin typeface="IPAPMincho"/>
                <a:cs typeface="IPAPMincho"/>
              </a:rPr>
              <a:t>=</a:t>
            </a:r>
            <a:r>
              <a:rPr sz="1655" spc="-41" dirty="0">
                <a:latin typeface="IPAPMincho"/>
                <a:cs typeface="IPAPMincho"/>
              </a:rPr>
              <a:t> </a:t>
            </a:r>
            <a:r>
              <a:rPr sz="1655" spc="-451" dirty="0">
                <a:solidFill>
                  <a:srgbClr val="FF0000"/>
                </a:solidFill>
                <a:latin typeface="IPAPMincho"/>
                <a:cs typeface="IPAPMincho"/>
              </a:rPr>
              <a:t>𝑇</a:t>
            </a:r>
            <a:r>
              <a:rPr spc="-676" baseline="-15325" dirty="0">
                <a:solidFill>
                  <a:srgbClr val="FF0000"/>
                </a:solidFill>
                <a:latin typeface="IPAPMincho"/>
                <a:cs typeface="IPAPMincho"/>
              </a:rPr>
              <a:t>2</a:t>
            </a:r>
            <a:r>
              <a:rPr spc="112" baseline="-15325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655" spc="215" dirty="0">
                <a:solidFill>
                  <a:srgbClr val="FF0000"/>
                </a:solidFill>
                <a:latin typeface="IPAPMincho"/>
                <a:cs typeface="IPAPMincho"/>
              </a:rPr>
              <a:t>−</a:t>
            </a:r>
            <a:r>
              <a:rPr sz="1655" spc="-124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655" spc="-468" dirty="0">
                <a:solidFill>
                  <a:srgbClr val="FF0000"/>
                </a:solidFill>
                <a:latin typeface="IPAPMincho"/>
                <a:cs typeface="IPAPMincho"/>
              </a:rPr>
              <a:t>𝑇</a:t>
            </a:r>
            <a:r>
              <a:rPr spc="-701" baseline="-15325" dirty="0">
                <a:solidFill>
                  <a:srgbClr val="FF0000"/>
                </a:solidFill>
                <a:latin typeface="IPAPMincho"/>
                <a:cs typeface="IPAPMincho"/>
              </a:rPr>
              <a:t>1</a:t>
            </a:r>
            <a:endParaRPr baseline="-15325">
              <a:latin typeface="IPAPMincho"/>
              <a:cs typeface="IPAPMinch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978677" y="59555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/>
          <p:nvPr/>
        </p:nvSpPr>
        <p:spPr>
          <a:xfrm>
            <a:off x="3621444" y="88497"/>
            <a:ext cx="218615" cy="80930"/>
          </a:xfrm>
          <a:custGeom>
            <a:avLst/>
            <a:gdLst/>
            <a:ahLst/>
            <a:cxnLst/>
            <a:rect l="l" t="t" r="r" b="b"/>
            <a:pathLst>
              <a:path w="264160" h="97789">
                <a:moveTo>
                  <a:pt x="214249" y="0"/>
                </a:moveTo>
                <a:lnTo>
                  <a:pt x="203707" y="11937"/>
                </a:lnTo>
                <a:lnTo>
                  <a:pt x="235457" y="39497"/>
                </a:lnTo>
                <a:lnTo>
                  <a:pt x="0" y="39497"/>
                </a:lnTo>
                <a:lnTo>
                  <a:pt x="0" y="58165"/>
                </a:lnTo>
                <a:lnTo>
                  <a:pt x="235457" y="58165"/>
                </a:lnTo>
                <a:lnTo>
                  <a:pt x="203707" y="85851"/>
                </a:lnTo>
                <a:lnTo>
                  <a:pt x="214249" y="97789"/>
                </a:lnTo>
                <a:lnTo>
                  <a:pt x="264160" y="54609"/>
                </a:lnTo>
                <a:lnTo>
                  <a:pt x="264160" y="43052"/>
                </a:lnTo>
                <a:lnTo>
                  <a:pt x="214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24291" y="-60554"/>
            <a:ext cx="8203452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dirty="0"/>
              <a:t>Gradient </a:t>
            </a:r>
            <a:r>
              <a:rPr spc="-310" dirty="0"/>
              <a:t>(</a:t>
            </a:r>
            <a:r>
              <a:rPr spc="-310" dirty="0">
                <a:latin typeface="IPAPMincho"/>
                <a:cs typeface="IPAPMincho"/>
              </a:rPr>
              <a:t>𝛁</a:t>
            </a:r>
            <a:r>
              <a:rPr spc="-310" dirty="0"/>
              <a:t>)</a:t>
            </a:r>
            <a:r>
              <a:rPr spc="-103" dirty="0"/>
              <a:t> </a:t>
            </a:r>
            <a:r>
              <a:rPr dirty="0"/>
              <a:t>interpretation</a:t>
            </a:r>
          </a:p>
        </p:txBody>
      </p:sp>
      <p:sp>
        <p:nvSpPr>
          <p:cNvPr id="9" name="object 9"/>
          <p:cNvSpPr/>
          <p:nvPr/>
        </p:nvSpPr>
        <p:spPr>
          <a:xfrm>
            <a:off x="7246252" y="1275115"/>
            <a:ext cx="3042114" cy="2326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 txBox="1"/>
          <p:nvPr/>
        </p:nvSpPr>
        <p:spPr>
          <a:xfrm>
            <a:off x="1923141" y="677786"/>
            <a:ext cx="8401444" cy="656943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 marR="4204">
              <a:lnSpc>
                <a:spcPct val="110000"/>
              </a:lnSpc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As one of the </a:t>
            </a:r>
            <a:r>
              <a:rPr sz="1986" dirty="0">
                <a:latin typeface="Arial"/>
                <a:cs typeface="Arial"/>
              </a:rPr>
              <a:t>example </a:t>
            </a:r>
            <a:r>
              <a:rPr sz="1986" spc="-4" dirty="0">
                <a:latin typeface="Arial"/>
                <a:cs typeface="Arial"/>
              </a:rPr>
              <a:t>you </a:t>
            </a:r>
            <a:r>
              <a:rPr sz="1986" dirty="0">
                <a:latin typeface="Arial"/>
                <a:cs typeface="Arial"/>
              </a:rPr>
              <a:t>may </a:t>
            </a:r>
            <a:r>
              <a:rPr sz="1986" spc="-4" dirty="0">
                <a:latin typeface="Arial"/>
                <a:cs typeface="Arial"/>
              </a:rPr>
              <a:t>think of a </a:t>
            </a:r>
            <a:r>
              <a:rPr sz="1986" spc="-8" dirty="0">
                <a:latin typeface="Arial"/>
                <a:cs typeface="Arial"/>
              </a:rPr>
              <a:t>hill. </a:t>
            </a:r>
            <a:r>
              <a:rPr sz="1986" spc="-4" dirty="0">
                <a:latin typeface="Arial"/>
                <a:cs typeface="Arial"/>
              </a:rPr>
              <a:t>The height H(x,y) of </a:t>
            </a:r>
            <a:r>
              <a:rPr sz="1986" dirty="0">
                <a:latin typeface="Arial"/>
                <a:cs typeface="Arial"/>
              </a:rPr>
              <a:t>the </a:t>
            </a:r>
            <a:r>
              <a:rPr sz="1986" spc="-4" dirty="0">
                <a:latin typeface="Arial"/>
                <a:cs typeface="Arial"/>
              </a:rPr>
              <a:t>hill  is a function of </a:t>
            </a:r>
            <a:r>
              <a:rPr sz="1986" dirty="0">
                <a:latin typeface="Arial"/>
                <a:cs typeface="Arial"/>
              </a:rPr>
              <a:t>two </a:t>
            </a:r>
            <a:r>
              <a:rPr sz="1986" spc="-4" dirty="0">
                <a:latin typeface="Arial"/>
                <a:cs typeface="Arial"/>
              </a:rPr>
              <a:t>coordinates say x and</a:t>
            </a:r>
            <a:r>
              <a:rPr sz="1986" spc="41" dirty="0">
                <a:latin typeface="Arial"/>
                <a:cs typeface="Arial"/>
              </a:rPr>
              <a:t> </a:t>
            </a:r>
            <a:r>
              <a:rPr sz="1986" spc="-74" dirty="0">
                <a:latin typeface="Arial"/>
                <a:cs typeface="Arial"/>
              </a:rPr>
              <a:t>y.</a:t>
            </a:r>
            <a:endParaRPr sz="1986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47907" y="4607209"/>
            <a:ext cx="282728" cy="16817"/>
          </a:xfrm>
          <a:custGeom>
            <a:avLst/>
            <a:gdLst/>
            <a:ahLst/>
            <a:cxnLst/>
            <a:rect l="l" t="t" r="r" b="b"/>
            <a:pathLst>
              <a:path w="341630" h="20320">
                <a:moveTo>
                  <a:pt x="341375" y="0"/>
                </a:moveTo>
                <a:lnTo>
                  <a:pt x="0" y="0"/>
                </a:lnTo>
                <a:lnTo>
                  <a:pt x="0" y="19812"/>
                </a:lnTo>
                <a:lnTo>
                  <a:pt x="341375" y="19812"/>
                </a:lnTo>
                <a:lnTo>
                  <a:pt x="34137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/>
          <p:nvPr/>
        </p:nvSpPr>
        <p:spPr>
          <a:xfrm>
            <a:off x="3239078" y="4607209"/>
            <a:ext cx="285356" cy="16817"/>
          </a:xfrm>
          <a:custGeom>
            <a:avLst/>
            <a:gdLst/>
            <a:ahLst/>
            <a:cxnLst/>
            <a:rect l="l" t="t" r="r" b="b"/>
            <a:pathLst>
              <a:path w="344805" h="20320">
                <a:moveTo>
                  <a:pt x="344424" y="0"/>
                </a:moveTo>
                <a:lnTo>
                  <a:pt x="0" y="0"/>
                </a:lnTo>
                <a:lnTo>
                  <a:pt x="0" y="19812"/>
                </a:lnTo>
                <a:lnTo>
                  <a:pt x="344424" y="19812"/>
                </a:lnTo>
                <a:lnTo>
                  <a:pt x="34442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3" name="object 13"/>
          <p:cNvSpPr/>
          <p:nvPr/>
        </p:nvSpPr>
        <p:spPr>
          <a:xfrm>
            <a:off x="3998345" y="4607209"/>
            <a:ext cx="267488" cy="16817"/>
          </a:xfrm>
          <a:custGeom>
            <a:avLst/>
            <a:gdLst/>
            <a:ahLst/>
            <a:cxnLst/>
            <a:rect l="l" t="t" r="r" b="b"/>
            <a:pathLst>
              <a:path w="323214" h="20320">
                <a:moveTo>
                  <a:pt x="323088" y="0"/>
                </a:moveTo>
                <a:lnTo>
                  <a:pt x="0" y="0"/>
                </a:lnTo>
                <a:lnTo>
                  <a:pt x="0" y="19812"/>
                </a:lnTo>
                <a:lnTo>
                  <a:pt x="323088" y="19812"/>
                </a:lnTo>
                <a:lnTo>
                  <a:pt x="32308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 txBox="1"/>
          <p:nvPr/>
        </p:nvSpPr>
        <p:spPr>
          <a:xfrm>
            <a:off x="1902961" y="4233841"/>
            <a:ext cx="2389527" cy="681822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711562">
              <a:lnSpc>
                <a:spcPts val="1941"/>
              </a:lnSpc>
              <a:spcBef>
                <a:spcPts val="83"/>
              </a:spcBef>
              <a:tabLst>
                <a:tab pos="1404205" algn="l"/>
                <a:tab pos="2154657" algn="l"/>
              </a:tabLst>
            </a:pPr>
            <a:r>
              <a:rPr sz="1986" spc="-881" dirty="0">
                <a:solidFill>
                  <a:srgbClr val="00AF50"/>
                </a:solidFill>
                <a:latin typeface="IPAPMincho"/>
                <a:cs typeface="IPAPMincho"/>
              </a:rPr>
              <a:t>𝜕	𝜕	𝜕</a:t>
            </a:r>
            <a:endParaRPr sz="1986">
              <a:latin typeface="IPAPMincho"/>
              <a:cs typeface="IPAPMincho"/>
            </a:endParaRPr>
          </a:p>
          <a:p>
            <a:pPr marL="42042">
              <a:lnSpc>
                <a:spcPts val="1415"/>
              </a:lnSpc>
              <a:tabLst>
                <a:tab pos="982734" algn="l"/>
                <a:tab pos="1676428" algn="l"/>
              </a:tabLst>
            </a:pPr>
            <a:r>
              <a:rPr sz="1986" spc="-770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46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-505" dirty="0">
                <a:solidFill>
                  <a:srgbClr val="00AF50"/>
                </a:solidFill>
                <a:latin typeface="IPAPMincho"/>
                <a:cs typeface="IPAPMincho"/>
              </a:rPr>
              <a:t>≡      </a:t>
            </a:r>
            <a:r>
              <a:rPr sz="1986" spc="-463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-46" dirty="0">
                <a:solidFill>
                  <a:srgbClr val="00AF50"/>
                </a:solidFill>
                <a:latin typeface="IPAPMincho"/>
                <a:cs typeface="IPAPMincho"/>
              </a:rPr>
              <a:t>i	</a:t>
            </a:r>
            <a:r>
              <a:rPr sz="1986" spc="252" dirty="0">
                <a:solidFill>
                  <a:srgbClr val="00AF50"/>
                </a:solidFill>
                <a:latin typeface="IPAPMincho"/>
                <a:cs typeface="IPAPMincho"/>
              </a:rPr>
              <a:t>+</a:t>
            </a:r>
            <a:r>
              <a:rPr sz="1986" spc="-145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-74" dirty="0">
                <a:solidFill>
                  <a:srgbClr val="00AF50"/>
                </a:solidFill>
                <a:latin typeface="IPAPMincho"/>
                <a:cs typeface="IPAPMincho"/>
              </a:rPr>
              <a:t>j	</a:t>
            </a:r>
            <a:r>
              <a:rPr sz="1986" spc="252" dirty="0">
                <a:solidFill>
                  <a:srgbClr val="00AF50"/>
                </a:solidFill>
                <a:latin typeface="IPAPMincho"/>
                <a:cs typeface="IPAPMincho"/>
              </a:rPr>
              <a:t>+</a:t>
            </a:r>
            <a:r>
              <a:rPr sz="1986" spc="-145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-1001" dirty="0">
                <a:solidFill>
                  <a:srgbClr val="00AF50"/>
                </a:solidFill>
                <a:latin typeface="IPAPMincho"/>
                <a:cs typeface="IPAPMincho"/>
              </a:rPr>
              <a:t>k</a:t>
            </a:r>
            <a:r>
              <a:rPr sz="2979" spc="341" baseline="12731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endParaRPr sz="2979" baseline="12731">
              <a:latin typeface="IPAPMincho"/>
              <a:cs typeface="IPAPMincho"/>
            </a:endParaRPr>
          </a:p>
          <a:p>
            <a:pPr marL="644820">
              <a:lnSpc>
                <a:spcPts val="1858"/>
              </a:lnSpc>
              <a:tabLst>
                <a:tab pos="1335887" algn="l"/>
                <a:tab pos="2095272" algn="l"/>
              </a:tabLst>
            </a:pPr>
            <a:r>
              <a:rPr sz="1986" spc="-910" dirty="0">
                <a:solidFill>
                  <a:srgbClr val="00AF50"/>
                </a:solidFill>
                <a:latin typeface="IPAPMincho"/>
                <a:cs typeface="IPAPMincho"/>
              </a:rPr>
              <a:t>𝜕𝑥	</a:t>
            </a:r>
            <a:r>
              <a:rPr sz="1986" spc="-881" dirty="0">
                <a:solidFill>
                  <a:srgbClr val="00AF50"/>
                </a:solidFill>
                <a:latin typeface="IPAPMincho"/>
                <a:cs typeface="IPAPMincho"/>
              </a:rPr>
              <a:t>𝜕𝑦	</a:t>
            </a:r>
            <a:r>
              <a:rPr sz="1986" spc="-960" dirty="0">
                <a:solidFill>
                  <a:srgbClr val="00AF50"/>
                </a:solidFill>
                <a:latin typeface="IPAPMincho"/>
                <a:cs typeface="IPAPMincho"/>
              </a:rPr>
              <a:t>𝜕𝑧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95030" y="4467633"/>
            <a:ext cx="1535036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dirty="0">
                <a:latin typeface="Arial"/>
                <a:cs typeface="Arial"/>
              </a:rPr>
              <a:t>“del”</a:t>
            </a:r>
            <a:r>
              <a:rPr sz="1986" spc="-70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operator</a:t>
            </a:r>
            <a:endParaRPr sz="1986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12796" y="1547018"/>
            <a:ext cx="338959" cy="60960"/>
          </a:xfrm>
          <a:custGeom>
            <a:avLst/>
            <a:gdLst/>
            <a:ahLst/>
            <a:cxnLst/>
            <a:rect l="l" t="t" r="r" b="b"/>
            <a:pathLst>
              <a:path w="409575" h="73660">
                <a:moveTo>
                  <a:pt x="372059" y="0"/>
                </a:moveTo>
                <a:lnTo>
                  <a:pt x="364185" y="8889"/>
                </a:lnTo>
                <a:lnTo>
                  <a:pt x="387934" y="29590"/>
                </a:lnTo>
                <a:lnTo>
                  <a:pt x="0" y="29590"/>
                </a:lnTo>
                <a:lnTo>
                  <a:pt x="0" y="43561"/>
                </a:lnTo>
                <a:lnTo>
                  <a:pt x="387934" y="43561"/>
                </a:lnTo>
                <a:lnTo>
                  <a:pt x="364185" y="64262"/>
                </a:lnTo>
                <a:lnTo>
                  <a:pt x="372059" y="73151"/>
                </a:lnTo>
                <a:lnTo>
                  <a:pt x="409397" y="40893"/>
                </a:lnTo>
                <a:lnTo>
                  <a:pt x="409397" y="32258"/>
                </a:lnTo>
                <a:lnTo>
                  <a:pt x="37205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7" name="object 17"/>
          <p:cNvSpPr txBox="1"/>
          <p:nvPr/>
        </p:nvSpPr>
        <p:spPr>
          <a:xfrm>
            <a:off x="2402413" y="1533459"/>
            <a:ext cx="625891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spc="-654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-654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r>
              <a:rPr sz="1986" spc="-37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08225" y="1402195"/>
            <a:ext cx="2078421" cy="643233"/>
          </a:xfrm>
          <a:custGeom>
            <a:avLst/>
            <a:gdLst/>
            <a:ahLst/>
            <a:cxnLst/>
            <a:rect l="l" t="t" r="r" b="b"/>
            <a:pathLst>
              <a:path w="2511425" h="777239">
                <a:moveTo>
                  <a:pt x="140081" y="11163"/>
                </a:moveTo>
                <a:lnTo>
                  <a:pt x="104089" y="29400"/>
                </a:lnTo>
                <a:lnTo>
                  <a:pt x="78232" y="65252"/>
                </a:lnTo>
                <a:lnTo>
                  <a:pt x="55511" y="107556"/>
                </a:lnTo>
                <a:lnTo>
                  <a:pt x="35941" y="156324"/>
                </a:lnTo>
                <a:lnTo>
                  <a:pt x="23025" y="198831"/>
                </a:lnTo>
                <a:lnTo>
                  <a:pt x="12966" y="243281"/>
                </a:lnTo>
                <a:lnTo>
                  <a:pt x="5765" y="289674"/>
                </a:lnTo>
                <a:lnTo>
                  <a:pt x="1435" y="337985"/>
                </a:lnTo>
                <a:lnTo>
                  <a:pt x="0" y="388353"/>
                </a:lnTo>
                <a:lnTo>
                  <a:pt x="1435" y="437794"/>
                </a:lnTo>
                <a:lnTo>
                  <a:pt x="5765" y="485724"/>
                </a:lnTo>
                <a:lnTo>
                  <a:pt x="12966" y="532015"/>
                </a:lnTo>
                <a:lnTo>
                  <a:pt x="23025" y="576656"/>
                </a:lnTo>
                <a:lnTo>
                  <a:pt x="35941" y="619620"/>
                </a:lnTo>
                <a:lnTo>
                  <a:pt x="55511" y="669036"/>
                </a:lnTo>
                <a:lnTo>
                  <a:pt x="78232" y="711758"/>
                </a:lnTo>
                <a:lnTo>
                  <a:pt x="104089" y="747826"/>
                </a:lnTo>
                <a:lnTo>
                  <a:pt x="133096" y="777227"/>
                </a:lnTo>
                <a:lnTo>
                  <a:pt x="140081" y="766178"/>
                </a:lnTo>
                <a:lnTo>
                  <a:pt x="115189" y="736320"/>
                </a:lnTo>
                <a:lnTo>
                  <a:pt x="93319" y="700443"/>
                </a:lnTo>
                <a:lnTo>
                  <a:pt x="74472" y="658545"/>
                </a:lnTo>
                <a:lnTo>
                  <a:pt x="58674" y="610603"/>
                </a:lnTo>
                <a:lnTo>
                  <a:pt x="46164" y="558558"/>
                </a:lnTo>
                <a:lnTo>
                  <a:pt x="37236" y="504151"/>
                </a:lnTo>
                <a:lnTo>
                  <a:pt x="31877" y="447408"/>
                </a:lnTo>
                <a:lnTo>
                  <a:pt x="30099" y="388226"/>
                </a:lnTo>
                <a:lnTo>
                  <a:pt x="31877" y="328117"/>
                </a:lnTo>
                <a:lnTo>
                  <a:pt x="37249" y="270802"/>
                </a:lnTo>
                <a:lnTo>
                  <a:pt x="46215" y="216433"/>
                </a:lnTo>
                <a:lnTo>
                  <a:pt x="58801" y="164960"/>
                </a:lnTo>
                <a:lnTo>
                  <a:pt x="74587" y="117843"/>
                </a:lnTo>
                <a:lnTo>
                  <a:pt x="93383" y="76492"/>
                </a:lnTo>
                <a:lnTo>
                  <a:pt x="115214" y="40932"/>
                </a:lnTo>
                <a:lnTo>
                  <a:pt x="140081" y="11163"/>
                </a:lnTo>
                <a:close/>
              </a:path>
              <a:path w="2511425" h="777239">
                <a:moveTo>
                  <a:pt x="491617" y="379844"/>
                </a:moveTo>
                <a:lnTo>
                  <a:pt x="150241" y="379844"/>
                </a:lnTo>
                <a:lnTo>
                  <a:pt x="150241" y="399656"/>
                </a:lnTo>
                <a:lnTo>
                  <a:pt x="491617" y="399656"/>
                </a:lnTo>
                <a:lnTo>
                  <a:pt x="491617" y="379844"/>
                </a:lnTo>
                <a:close/>
              </a:path>
              <a:path w="2511425" h="777239">
                <a:moveTo>
                  <a:pt x="1332865" y="379844"/>
                </a:moveTo>
                <a:lnTo>
                  <a:pt x="988441" y="379844"/>
                </a:lnTo>
                <a:lnTo>
                  <a:pt x="988441" y="399656"/>
                </a:lnTo>
                <a:lnTo>
                  <a:pt x="1332865" y="399656"/>
                </a:lnTo>
                <a:lnTo>
                  <a:pt x="1332865" y="379844"/>
                </a:lnTo>
                <a:close/>
              </a:path>
              <a:path w="2511425" h="777239">
                <a:moveTo>
                  <a:pt x="2149729" y="379844"/>
                </a:moveTo>
                <a:lnTo>
                  <a:pt x="1826641" y="379844"/>
                </a:lnTo>
                <a:lnTo>
                  <a:pt x="1826641" y="399656"/>
                </a:lnTo>
                <a:lnTo>
                  <a:pt x="2149729" y="399656"/>
                </a:lnTo>
                <a:lnTo>
                  <a:pt x="2149729" y="379844"/>
                </a:lnTo>
                <a:close/>
              </a:path>
              <a:path w="2511425" h="777239">
                <a:moveTo>
                  <a:pt x="2511425" y="388226"/>
                </a:moveTo>
                <a:lnTo>
                  <a:pt x="2509990" y="337985"/>
                </a:lnTo>
                <a:lnTo>
                  <a:pt x="2505684" y="289674"/>
                </a:lnTo>
                <a:lnTo>
                  <a:pt x="2498496" y="243281"/>
                </a:lnTo>
                <a:lnTo>
                  <a:pt x="2488438" y="198831"/>
                </a:lnTo>
                <a:lnTo>
                  <a:pt x="2475484" y="156324"/>
                </a:lnTo>
                <a:lnTo>
                  <a:pt x="2455976" y="107556"/>
                </a:lnTo>
                <a:lnTo>
                  <a:pt x="2433294" y="65252"/>
                </a:lnTo>
                <a:lnTo>
                  <a:pt x="2407450" y="29400"/>
                </a:lnTo>
                <a:lnTo>
                  <a:pt x="2378456" y="0"/>
                </a:lnTo>
                <a:lnTo>
                  <a:pt x="2371471" y="11163"/>
                </a:lnTo>
                <a:lnTo>
                  <a:pt x="2396261" y="40932"/>
                </a:lnTo>
                <a:lnTo>
                  <a:pt x="2418054" y="76492"/>
                </a:lnTo>
                <a:lnTo>
                  <a:pt x="2436888" y="117843"/>
                </a:lnTo>
                <a:lnTo>
                  <a:pt x="2452751" y="164960"/>
                </a:lnTo>
                <a:lnTo>
                  <a:pt x="2465260" y="216433"/>
                </a:lnTo>
                <a:lnTo>
                  <a:pt x="2474239" y="270802"/>
                </a:lnTo>
                <a:lnTo>
                  <a:pt x="2479637" y="328117"/>
                </a:lnTo>
                <a:lnTo>
                  <a:pt x="2481453" y="388353"/>
                </a:lnTo>
                <a:lnTo>
                  <a:pt x="2479662" y="447408"/>
                </a:lnTo>
                <a:lnTo>
                  <a:pt x="2474303" y="504151"/>
                </a:lnTo>
                <a:lnTo>
                  <a:pt x="2465374" y="558558"/>
                </a:lnTo>
                <a:lnTo>
                  <a:pt x="2452878" y="610603"/>
                </a:lnTo>
                <a:lnTo>
                  <a:pt x="2437066" y="658545"/>
                </a:lnTo>
                <a:lnTo>
                  <a:pt x="2418219" y="700443"/>
                </a:lnTo>
                <a:lnTo>
                  <a:pt x="2396350" y="736320"/>
                </a:lnTo>
                <a:lnTo>
                  <a:pt x="2371471" y="766178"/>
                </a:lnTo>
                <a:lnTo>
                  <a:pt x="2378456" y="777227"/>
                </a:lnTo>
                <a:lnTo>
                  <a:pt x="2407450" y="747826"/>
                </a:lnTo>
                <a:lnTo>
                  <a:pt x="2433294" y="711758"/>
                </a:lnTo>
                <a:lnTo>
                  <a:pt x="2455976" y="669036"/>
                </a:lnTo>
                <a:lnTo>
                  <a:pt x="2475484" y="619620"/>
                </a:lnTo>
                <a:lnTo>
                  <a:pt x="2488438" y="576656"/>
                </a:lnTo>
                <a:lnTo>
                  <a:pt x="2498496" y="532015"/>
                </a:lnTo>
                <a:lnTo>
                  <a:pt x="2505684" y="485724"/>
                </a:lnTo>
                <a:lnTo>
                  <a:pt x="2509990" y="437794"/>
                </a:lnTo>
                <a:lnTo>
                  <a:pt x="2511425" y="38822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9" name="object 19"/>
          <p:cNvSpPr txBox="1"/>
          <p:nvPr/>
        </p:nvSpPr>
        <p:spPr>
          <a:xfrm>
            <a:off x="3201241" y="1343012"/>
            <a:ext cx="2274439" cy="681822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98273">
              <a:lnSpc>
                <a:spcPts val="1941"/>
              </a:lnSpc>
              <a:spcBef>
                <a:spcPts val="83"/>
              </a:spcBef>
              <a:tabLst>
                <a:tab pos="793019" algn="l"/>
                <a:tab pos="1478305" algn="l"/>
              </a:tabLst>
            </a:pPr>
            <a:r>
              <a:rPr sz="1986" spc="-886" dirty="0">
                <a:solidFill>
                  <a:srgbClr val="00AF50"/>
                </a:solidFill>
                <a:latin typeface="IPAPMincho"/>
                <a:cs typeface="IPAPMincho"/>
              </a:rPr>
              <a:t>𝜕	𝜕	𝜕</a:t>
            </a:r>
            <a:endParaRPr sz="1986">
              <a:latin typeface="IPAPMincho"/>
              <a:cs typeface="IPAPMincho"/>
            </a:endParaRPr>
          </a:p>
          <a:p>
            <a:pPr marL="355781">
              <a:lnSpc>
                <a:spcPts val="1415"/>
              </a:lnSpc>
              <a:tabLst>
                <a:tab pos="1051578" algn="l"/>
                <a:tab pos="1727929" algn="l"/>
                <a:tab pos="2047975" algn="l"/>
              </a:tabLst>
            </a:pPr>
            <a:r>
              <a:rPr sz="1986" spc="-46" dirty="0">
                <a:solidFill>
                  <a:srgbClr val="00AF50"/>
                </a:solidFill>
                <a:latin typeface="IPAPMincho"/>
                <a:cs typeface="IPAPMincho"/>
              </a:rPr>
              <a:t>i</a:t>
            </a:r>
            <a:r>
              <a:rPr sz="1986" spc="421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AF50"/>
                </a:solidFill>
                <a:latin typeface="IPAPMincho"/>
                <a:cs typeface="IPAPMincho"/>
              </a:rPr>
              <a:t>+	</a:t>
            </a:r>
            <a:r>
              <a:rPr sz="1986" spc="-74" dirty="0">
                <a:solidFill>
                  <a:srgbClr val="00AF50"/>
                </a:solidFill>
                <a:latin typeface="IPAPMincho"/>
                <a:cs typeface="IPAPMincho"/>
              </a:rPr>
              <a:t>j </a:t>
            </a:r>
            <a:r>
              <a:rPr sz="1986" spc="-62" dirty="0">
                <a:solidFill>
                  <a:srgbClr val="00AF5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solidFill>
                  <a:srgbClr val="00AF50"/>
                </a:solidFill>
                <a:latin typeface="IPAPMincho"/>
                <a:cs typeface="IPAPMincho"/>
              </a:rPr>
              <a:t>+	</a:t>
            </a:r>
            <a:r>
              <a:rPr sz="1986" spc="-1001" dirty="0">
                <a:solidFill>
                  <a:srgbClr val="00AF50"/>
                </a:solidFill>
                <a:latin typeface="IPAPMincho"/>
                <a:cs typeface="IPAPMincho"/>
              </a:rPr>
              <a:t>k</a:t>
            </a:r>
            <a:r>
              <a:rPr sz="2979" spc="-1501" baseline="12731" dirty="0">
                <a:solidFill>
                  <a:srgbClr val="00AF50"/>
                </a:solidFill>
                <a:latin typeface="IPAPMincho"/>
                <a:cs typeface="IPAPMincho"/>
              </a:rPr>
              <a:t>	</a:t>
            </a:r>
            <a:r>
              <a:rPr sz="1986" spc="-542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endParaRPr sz="1986">
              <a:latin typeface="IPAPMincho"/>
              <a:cs typeface="IPAPMincho"/>
            </a:endParaRPr>
          </a:p>
          <a:p>
            <a:pPr marL="31532">
              <a:lnSpc>
                <a:spcPts val="1858"/>
              </a:lnSpc>
              <a:tabLst>
                <a:tab pos="725226" algn="l"/>
                <a:tab pos="1418920" algn="l"/>
              </a:tabLst>
            </a:pPr>
            <a:r>
              <a:rPr sz="1986" spc="-910" dirty="0">
                <a:solidFill>
                  <a:srgbClr val="00AF50"/>
                </a:solidFill>
                <a:latin typeface="IPAPMincho"/>
                <a:cs typeface="IPAPMincho"/>
              </a:rPr>
              <a:t>𝜕𝑥	</a:t>
            </a:r>
            <a:r>
              <a:rPr sz="1986" spc="-881" dirty="0">
                <a:solidFill>
                  <a:srgbClr val="00AF50"/>
                </a:solidFill>
                <a:latin typeface="IPAPMincho"/>
                <a:cs typeface="IPAPMincho"/>
              </a:rPr>
              <a:t>𝜕𝑦	</a:t>
            </a:r>
            <a:r>
              <a:rPr sz="1986" spc="-960" dirty="0">
                <a:solidFill>
                  <a:srgbClr val="00AF50"/>
                </a:solidFill>
                <a:latin typeface="IPAPMincho"/>
                <a:cs typeface="IPAPMincho"/>
              </a:rPr>
              <a:t>𝜕𝑧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06485" y="2551702"/>
            <a:ext cx="19444" cy="304800"/>
          </a:xfrm>
          <a:custGeom>
            <a:avLst/>
            <a:gdLst/>
            <a:ahLst/>
            <a:cxnLst/>
            <a:rect l="l" t="t" r="r" b="b"/>
            <a:pathLst>
              <a:path w="23495" h="368300">
                <a:moveTo>
                  <a:pt x="22987" y="0"/>
                </a:moveTo>
                <a:lnTo>
                  <a:pt x="0" y="0"/>
                </a:lnTo>
                <a:lnTo>
                  <a:pt x="0" y="368173"/>
                </a:lnTo>
                <a:lnTo>
                  <a:pt x="22987" y="368173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grpSp>
        <p:nvGrpSpPr>
          <p:cNvPr id="21" name="object 21"/>
          <p:cNvGrpSpPr/>
          <p:nvPr/>
        </p:nvGrpSpPr>
        <p:grpSpPr>
          <a:xfrm>
            <a:off x="4380186" y="2527108"/>
            <a:ext cx="387832" cy="329499"/>
            <a:chOff x="3451225" y="3053588"/>
            <a:chExt cx="468630" cy="398145"/>
          </a:xfrm>
        </p:grpSpPr>
        <p:sp>
          <p:nvSpPr>
            <p:cNvPr id="22" name="object 22"/>
            <p:cNvSpPr/>
            <p:nvPr/>
          </p:nvSpPr>
          <p:spPr>
            <a:xfrm>
              <a:off x="3451225" y="3083306"/>
              <a:ext cx="23495" cy="368300"/>
            </a:xfrm>
            <a:custGeom>
              <a:avLst/>
              <a:gdLst/>
              <a:ahLst/>
              <a:cxnLst/>
              <a:rect l="l" t="t" r="r" b="b"/>
              <a:pathLst>
                <a:path w="23495" h="368300">
                  <a:moveTo>
                    <a:pt x="22987" y="0"/>
                  </a:moveTo>
                  <a:lnTo>
                    <a:pt x="0" y="0"/>
                  </a:lnTo>
                  <a:lnTo>
                    <a:pt x="0" y="368173"/>
                  </a:lnTo>
                  <a:lnTo>
                    <a:pt x="22987" y="368173"/>
                  </a:lnTo>
                  <a:lnTo>
                    <a:pt x="229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23" name="object 23"/>
            <p:cNvSpPr/>
            <p:nvPr/>
          </p:nvSpPr>
          <p:spPr>
            <a:xfrm>
              <a:off x="3510534" y="3053588"/>
              <a:ext cx="409575" cy="73660"/>
            </a:xfrm>
            <a:custGeom>
              <a:avLst/>
              <a:gdLst/>
              <a:ahLst/>
              <a:cxnLst/>
              <a:rect l="l" t="t" r="r" b="b"/>
              <a:pathLst>
                <a:path w="409575" h="73660">
                  <a:moveTo>
                    <a:pt x="371982" y="0"/>
                  </a:moveTo>
                  <a:lnTo>
                    <a:pt x="364108" y="8889"/>
                  </a:lnTo>
                  <a:lnTo>
                    <a:pt x="387985" y="29590"/>
                  </a:lnTo>
                  <a:lnTo>
                    <a:pt x="0" y="29590"/>
                  </a:lnTo>
                  <a:lnTo>
                    <a:pt x="0" y="43561"/>
                  </a:lnTo>
                  <a:lnTo>
                    <a:pt x="387985" y="43561"/>
                  </a:lnTo>
                  <a:lnTo>
                    <a:pt x="364108" y="64262"/>
                  </a:lnTo>
                  <a:lnTo>
                    <a:pt x="371982" y="73151"/>
                  </a:lnTo>
                  <a:lnTo>
                    <a:pt x="409320" y="40893"/>
                  </a:lnTo>
                  <a:lnTo>
                    <a:pt x="409320" y="32258"/>
                  </a:lnTo>
                  <a:lnTo>
                    <a:pt x="37198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060146" y="2513760"/>
            <a:ext cx="1980149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31532">
              <a:spcBef>
                <a:spcPts val="83"/>
              </a:spcBef>
              <a:tabLst>
                <a:tab pos="369445" algn="l"/>
              </a:tabLst>
            </a:pPr>
            <a:r>
              <a:rPr sz="1986" spc="252" dirty="0">
                <a:latin typeface="IPAPMincho"/>
                <a:cs typeface="IPAPMincho"/>
              </a:rPr>
              <a:t>=	</a:t>
            </a:r>
            <a:r>
              <a:rPr sz="1986" spc="-654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-654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r>
              <a:rPr sz="1986" spc="83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-66" dirty="0">
                <a:latin typeface="IPAPMincho"/>
                <a:cs typeface="IPAPMincho"/>
              </a:rPr>
              <a:t>. </a:t>
            </a:r>
            <a:r>
              <a:rPr sz="1986" spc="-563" dirty="0">
                <a:latin typeface="IPAPMincho"/>
                <a:cs typeface="IPAPMincho"/>
              </a:rPr>
              <a:t>𝑑𝐿</a:t>
            </a:r>
            <a:r>
              <a:rPr sz="2172" spc="-843" baseline="-15873" dirty="0">
                <a:latin typeface="IPAPMincho"/>
                <a:cs typeface="IPAPMincho"/>
              </a:rPr>
              <a:t>𝜃</a:t>
            </a:r>
            <a:r>
              <a:rPr sz="1986" spc="-563" dirty="0">
                <a:latin typeface="IPAPMincho"/>
                <a:cs typeface="IPAPMincho"/>
              </a:rPr>
              <a:t>.</a:t>
            </a:r>
            <a:r>
              <a:rPr sz="1986" spc="-554" dirty="0">
                <a:latin typeface="IPAPMincho"/>
                <a:cs typeface="IPAPMincho"/>
              </a:rPr>
              <a:t> </a:t>
            </a:r>
            <a:r>
              <a:rPr sz="1986" spc="-919" dirty="0">
                <a:latin typeface="IPAPMincho"/>
                <a:cs typeface="IPAPMincho"/>
              </a:rPr>
              <a:t>𝐶𝑜𝑠𝜃</a:t>
            </a:r>
            <a:endParaRPr sz="1986" dirty="0">
              <a:latin typeface="IPAPMincho"/>
              <a:cs typeface="IPAPMinch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32170" y="3448865"/>
            <a:ext cx="1048932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31532">
              <a:spcBef>
                <a:spcPts val="83"/>
              </a:spcBef>
            </a:pPr>
            <a:r>
              <a:rPr sz="1986" spc="-546" dirty="0">
                <a:latin typeface="IPAPMincho"/>
                <a:cs typeface="IPAPMincho"/>
              </a:rPr>
              <a:t>𝑑</a:t>
            </a:r>
            <a:r>
              <a:rPr sz="1986" spc="-546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r>
              <a:rPr sz="2172" spc="-818" baseline="-15873" dirty="0">
                <a:latin typeface="IPAPMincho"/>
                <a:cs typeface="IPAPMincho"/>
              </a:rPr>
              <a:t>𝑚𝑎𝑥</a:t>
            </a:r>
            <a:r>
              <a:rPr sz="2172" spc="297" baseline="-15873" dirty="0"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75994" y="3486492"/>
            <a:ext cx="19444" cy="304800"/>
          </a:xfrm>
          <a:custGeom>
            <a:avLst/>
            <a:gdLst/>
            <a:ahLst/>
            <a:cxnLst/>
            <a:rect l="l" t="t" r="r" b="b"/>
            <a:pathLst>
              <a:path w="23494" h="368300">
                <a:moveTo>
                  <a:pt x="22987" y="0"/>
                </a:moveTo>
                <a:lnTo>
                  <a:pt x="0" y="0"/>
                </a:lnTo>
                <a:lnTo>
                  <a:pt x="0" y="368173"/>
                </a:lnTo>
                <a:lnTo>
                  <a:pt x="22987" y="368173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grpSp>
        <p:nvGrpSpPr>
          <p:cNvPr id="27" name="object 27"/>
          <p:cNvGrpSpPr/>
          <p:nvPr/>
        </p:nvGrpSpPr>
        <p:grpSpPr>
          <a:xfrm>
            <a:off x="3249694" y="3461898"/>
            <a:ext cx="388357" cy="329499"/>
            <a:chOff x="2085213" y="4183126"/>
            <a:chExt cx="469265" cy="398145"/>
          </a:xfrm>
        </p:grpSpPr>
        <p:sp>
          <p:nvSpPr>
            <p:cNvPr id="28" name="object 28"/>
            <p:cNvSpPr/>
            <p:nvPr/>
          </p:nvSpPr>
          <p:spPr>
            <a:xfrm>
              <a:off x="2085213" y="4212844"/>
              <a:ext cx="23495" cy="368300"/>
            </a:xfrm>
            <a:custGeom>
              <a:avLst/>
              <a:gdLst/>
              <a:ahLst/>
              <a:cxnLst/>
              <a:rect l="l" t="t" r="r" b="b"/>
              <a:pathLst>
                <a:path w="23494" h="368300">
                  <a:moveTo>
                    <a:pt x="22987" y="0"/>
                  </a:moveTo>
                  <a:lnTo>
                    <a:pt x="0" y="0"/>
                  </a:lnTo>
                  <a:lnTo>
                    <a:pt x="0" y="368173"/>
                  </a:lnTo>
                  <a:lnTo>
                    <a:pt x="22987" y="368173"/>
                  </a:lnTo>
                  <a:lnTo>
                    <a:pt x="229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29" name="object 29"/>
            <p:cNvSpPr/>
            <p:nvPr/>
          </p:nvSpPr>
          <p:spPr>
            <a:xfrm>
              <a:off x="2144522" y="4183126"/>
              <a:ext cx="409575" cy="73660"/>
            </a:xfrm>
            <a:custGeom>
              <a:avLst/>
              <a:gdLst/>
              <a:ahLst/>
              <a:cxnLst/>
              <a:rect l="l" t="t" r="r" b="b"/>
              <a:pathLst>
                <a:path w="409575" h="73660">
                  <a:moveTo>
                    <a:pt x="371982" y="0"/>
                  </a:moveTo>
                  <a:lnTo>
                    <a:pt x="364108" y="8889"/>
                  </a:lnTo>
                  <a:lnTo>
                    <a:pt x="387984" y="29590"/>
                  </a:lnTo>
                  <a:lnTo>
                    <a:pt x="0" y="29590"/>
                  </a:lnTo>
                  <a:lnTo>
                    <a:pt x="0" y="43561"/>
                  </a:lnTo>
                  <a:lnTo>
                    <a:pt x="387984" y="43561"/>
                  </a:lnTo>
                  <a:lnTo>
                    <a:pt x="364108" y="64262"/>
                  </a:lnTo>
                  <a:lnTo>
                    <a:pt x="371982" y="73151"/>
                  </a:lnTo>
                  <a:lnTo>
                    <a:pt x="409447" y="40893"/>
                  </a:lnTo>
                  <a:lnTo>
                    <a:pt x="409447" y="32258"/>
                  </a:lnTo>
                  <a:lnTo>
                    <a:pt x="37198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267560" y="3448865"/>
            <a:ext cx="1225506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31532">
              <a:spcBef>
                <a:spcPts val="83"/>
              </a:spcBef>
            </a:pPr>
            <a:r>
              <a:rPr sz="1986" spc="-654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-654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r>
              <a:rPr sz="1986" spc="74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-66" dirty="0">
                <a:latin typeface="IPAPMincho"/>
                <a:cs typeface="IPAPMincho"/>
              </a:rPr>
              <a:t>.</a:t>
            </a:r>
            <a:r>
              <a:rPr sz="1986" spc="-269" dirty="0">
                <a:latin typeface="IPAPMincho"/>
                <a:cs typeface="IPAPMincho"/>
              </a:rPr>
              <a:t> </a:t>
            </a:r>
            <a:r>
              <a:rPr sz="1986" spc="-434" dirty="0">
                <a:latin typeface="IPAPMincho"/>
                <a:cs typeface="IPAPMincho"/>
              </a:rPr>
              <a:t>𝑑𝐿</a:t>
            </a:r>
            <a:r>
              <a:rPr sz="2172" spc="-651" baseline="-15873" dirty="0">
                <a:latin typeface="IPAPMincho"/>
                <a:cs typeface="IPAPMincho"/>
              </a:rPr>
              <a:t>𝜃=0</a:t>
            </a:r>
            <a:endParaRPr sz="2172" baseline="-15873">
              <a:latin typeface="IPAPMincho"/>
              <a:cs typeface="IPAPMinch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960390" y="2459421"/>
            <a:ext cx="2268132" cy="427771"/>
          </a:xfrm>
          <a:custGeom>
            <a:avLst/>
            <a:gdLst/>
            <a:ahLst/>
            <a:cxnLst/>
            <a:rect l="l" t="t" r="r" b="b"/>
            <a:pathLst>
              <a:path w="2740660" h="516889">
                <a:moveTo>
                  <a:pt x="2740151" y="0"/>
                </a:moveTo>
                <a:lnTo>
                  <a:pt x="0" y="0"/>
                </a:lnTo>
                <a:lnTo>
                  <a:pt x="0" y="516636"/>
                </a:lnTo>
                <a:lnTo>
                  <a:pt x="2740151" y="516636"/>
                </a:lnTo>
                <a:lnTo>
                  <a:pt x="274015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32" name="object 32"/>
          <p:cNvSpPr txBox="1"/>
          <p:nvPr/>
        </p:nvSpPr>
        <p:spPr>
          <a:xfrm>
            <a:off x="2275531" y="2526371"/>
            <a:ext cx="616957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spc="-691" dirty="0">
                <a:latin typeface="IPAPMincho"/>
                <a:cs typeface="IPAPMincho"/>
              </a:rPr>
              <a:t>𝑑</a:t>
            </a:r>
            <a:r>
              <a:rPr sz="1986" spc="-691" dirty="0">
                <a:solidFill>
                  <a:srgbClr val="FF0000"/>
                </a:solidFill>
                <a:latin typeface="IPAPMincho"/>
                <a:cs typeface="IPAPMincho"/>
              </a:rPr>
              <a:t>𝐻</a:t>
            </a:r>
            <a:r>
              <a:rPr sz="1986" spc="-33" dirty="0">
                <a:solidFill>
                  <a:srgbClr val="FF0000"/>
                </a:solidFill>
                <a:latin typeface="IPAPMincho"/>
                <a:cs typeface="IPAPMincho"/>
              </a:rPr>
              <a:t> </a:t>
            </a:r>
            <a:r>
              <a:rPr sz="1986" spc="252" dirty="0">
                <a:latin typeface="IPAPMincho"/>
                <a:cs typeface="IPAPMincho"/>
              </a:rPr>
              <a:t>=</a:t>
            </a:r>
            <a:endParaRPr sz="1986">
              <a:latin typeface="IPAPMincho"/>
              <a:cs typeface="IPAPMincho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972645" y="2533414"/>
            <a:ext cx="923334" cy="335806"/>
            <a:chOff x="1750446" y="3061208"/>
            <a:chExt cx="1115695" cy="405765"/>
          </a:xfrm>
        </p:grpSpPr>
        <p:sp>
          <p:nvSpPr>
            <p:cNvPr id="34" name="object 34"/>
            <p:cNvSpPr/>
            <p:nvPr/>
          </p:nvSpPr>
          <p:spPr>
            <a:xfrm>
              <a:off x="1750446" y="3098546"/>
              <a:ext cx="640080" cy="368300"/>
            </a:xfrm>
            <a:custGeom>
              <a:avLst/>
              <a:gdLst/>
              <a:ahLst/>
              <a:cxnLst/>
              <a:rect l="l" t="t" r="r" b="b"/>
              <a:pathLst>
                <a:path w="640080" h="368300">
                  <a:moveTo>
                    <a:pt x="542919" y="0"/>
                  </a:moveTo>
                  <a:lnTo>
                    <a:pt x="539236" y="12191"/>
                  </a:lnTo>
                  <a:lnTo>
                    <a:pt x="556142" y="20954"/>
                  </a:lnTo>
                  <a:lnTo>
                    <a:pt x="570859" y="33718"/>
                  </a:lnTo>
                  <a:lnTo>
                    <a:pt x="593719" y="71246"/>
                  </a:lnTo>
                  <a:lnTo>
                    <a:pt x="607609" y="122285"/>
                  </a:lnTo>
                  <a:lnTo>
                    <a:pt x="612261" y="184276"/>
                  </a:lnTo>
                  <a:lnTo>
                    <a:pt x="611096" y="216542"/>
                  </a:lnTo>
                  <a:lnTo>
                    <a:pt x="601813" y="272930"/>
                  </a:lnTo>
                  <a:lnTo>
                    <a:pt x="583384" y="317744"/>
                  </a:lnTo>
                  <a:lnTo>
                    <a:pt x="556142" y="347219"/>
                  </a:lnTo>
                  <a:lnTo>
                    <a:pt x="539236" y="355980"/>
                  </a:lnTo>
                  <a:lnTo>
                    <a:pt x="542919" y="368172"/>
                  </a:lnTo>
                  <a:lnTo>
                    <a:pt x="584067" y="346265"/>
                  </a:lnTo>
                  <a:lnTo>
                    <a:pt x="614547" y="304926"/>
                  </a:lnTo>
                  <a:lnTo>
                    <a:pt x="633406" y="249205"/>
                  </a:lnTo>
                  <a:lnTo>
                    <a:pt x="639693" y="184150"/>
                  </a:lnTo>
                  <a:lnTo>
                    <a:pt x="638121" y="150381"/>
                  </a:lnTo>
                  <a:lnTo>
                    <a:pt x="625548" y="89941"/>
                  </a:lnTo>
                  <a:lnTo>
                    <a:pt x="600640" y="40147"/>
                  </a:lnTo>
                  <a:lnTo>
                    <a:pt x="564826" y="8524"/>
                  </a:lnTo>
                  <a:lnTo>
                    <a:pt x="542919" y="0"/>
                  </a:lnTo>
                  <a:close/>
                </a:path>
                <a:path w="640080" h="368300">
                  <a:moveTo>
                    <a:pt x="96768" y="0"/>
                  </a:moveTo>
                  <a:lnTo>
                    <a:pt x="55683" y="21907"/>
                  </a:lnTo>
                  <a:lnTo>
                    <a:pt x="25267" y="63245"/>
                  </a:lnTo>
                  <a:lnTo>
                    <a:pt x="6296" y="118983"/>
                  </a:lnTo>
                  <a:lnTo>
                    <a:pt x="0" y="184276"/>
                  </a:lnTo>
                  <a:lnTo>
                    <a:pt x="1567" y="217844"/>
                  </a:lnTo>
                  <a:lnTo>
                    <a:pt x="14192" y="278233"/>
                  </a:lnTo>
                  <a:lnTo>
                    <a:pt x="39153" y="328025"/>
                  </a:lnTo>
                  <a:lnTo>
                    <a:pt x="74880" y="359648"/>
                  </a:lnTo>
                  <a:lnTo>
                    <a:pt x="96768" y="368172"/>
                  </a:lnTo>
                  <a:lnTo>
                    <a:pt x="100451" y="355980"/>
                  </a:lnTo>
                  <a:lnTo>
                    <a:pt x="83544" y="347219"/>
                  </a:lnTo>
                  <a:lnTo>
                    <a:pt x="68828" y="334470"/>
                  </a:lnTo>
                  <a:lnTo>
                    <a:pt x="45968" y="297052"/>
                  </a:lnTo>
                  <a:lnTo>
                    <a:pt x="32077" y="246094"/>
                  </a:lnTo>
                  <a:lnTo>
                    <a:pt x="27430" y="184150"/>
                  </a:lnTo>
                  <a:lnTo>
                    <a:pt x="28590" y="151917"/>
                  </a:lnTo>
                  <a:lnTo>
                    <a:pt x="37873" y="95390"/>
                  </a:lnTo>
                  <a:lnTo>
                    <a:pt x="56302" y="50482"/>
                  </a:lnTo>
                  <a:lnTo>
                    <a:pt x="83544" y="20954"/>
                  </a:lnTo>
                  <a:lnTo>
                    <a:pt x="100451" y="12191"/>
                  </a:lnTo>
                  <a:lnTo>
                    <a:pt x="967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860930" y="3068828"/>
              <a:ext cx="409575" cy="73660"/>
            </a:xfrm>
            <a:custGeom>
              <a:avLst/>
              <a:gdLst/>
              <a:ahLst/>
              <a:cxnLst/>
              <a:rect l="l" t="t" r="r" b="b"/>
              <a:pathLst>
                <a:path w="409575" h="73660">
                  <a:moveTo>
                    <a:pt x="371982" y="0"/>
                  </a:moveTo>
                  <a:lnTo>
                    <a:pt x="364108" y="9016"/>
                  </a:lnTo>
                  <a:lnTo>
                    <a:pt x="387857" y="29590"/>
                  </a:lnTo>
                  <a:lnTo>
                    <a:pt x="0" y="29590"/>
                  </a:lnTo>
                  <a:lnTo>
                    <a:pt x="0" y="43687"/>
                  </a:lnTo>
                  <a:lnTo>
                    <a:pt x="387857" y="43687"/>
                  </a:lnTo>
                  <a:lnTo>
                    <a:pt x="364108" y="64262"/>
                  </a:lnTo>
                  <a:lnTo>
                    <a:pt x="371982" y="73278"/>
                  </a:lnTo>
                  <a:lnTo>
                    <a:pt x="409320" y="40894"/>
                  </a:lnTo>
                  <a:lnTo>
                    <a:pt x="409320" y="32258"/>
                  </a:lnTo>
                  <a:lnTo>
                    <a:pt x="37198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  <p:sp>
          <p:nvSpPr>
            <p:cNvPr id="36" name="object 36"/>
            <p:cNvSpPr/>
            <p:nvPr/>
          </p:nvSpPr>
          <p:spPr>
            <a:xfrm>
              <a:off x="2528442" y="3061208"/>
              <a:ext cx="337820" cy="73660"/>
            </a:xfrm>
            <a:custGeom>
              <a:avLst/>
              <a:gdLst/>
              <a:ahLst/>
              <a:cxnLst/>
              <a:rect l="l" t="t" r="r" b="b"/>
              <a:pathLst>
                <a:path w="337819" h="73660">
                  <a:moveTo>
                    <a:pt x="300355" y="0"/>
                  </a:moveTo>
                  <a:lnTo>
                    <a:pt x="292481" y="9016"/>
                  </a:lnTo>
                  <a:lnTo>
                    <a:pt x="316230" y="29590"/>
                  </a:lnTo>
                  <a:lnTo>
                    <a:pt x="0" y="29590"/>
                  </a:lnTo>
                  <a:lnTo>
                    <a:pt x="0" y="43687"/>
                  </a:lnTo>
                  <a:lnTo>
                    <a:pt x="316230" y="43687"/>
                  </a:lnTo>
                  <a:lnTo>
                    <a:pt x="292481" y="64261"/>
                  </a:lnTo>
                  <a:lnTo>
                    <a:pt x="300355" y="73278"/>
                  </a:lnTo>
                  <a:lnTo>
                    <a:pt x="337693" y="40893"/>
                  </a:lnTo>
                  <a:lnTo>
                    <a:pt x="337693" y="32257"/>
                  </a:lnTo>
                  <a:lnTo>
                    <a:pt x="30035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490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053675" y="2526371"/>
            <a:ext cx="854491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  <a:tabLst>
                <a:tab pos="470346" algn="l"/>
              </a:tabLst>
            </a:pPr>
            <a:r>
              <a:rPr sz="1986" spc="-654" dirty="0">
                <a:solidFill>
                  <a:srgbClr val="00AF50"/>
                </a:solidFill>
                <a:latin typeface="IPAPMincho"/>
                <a:cs typeface="IPAPMincho"/>
              </a:rPr>
              <a:t>𝛻</a:t>
            </a:r>
            <a:r>
              <a:rPr sz="1986" spc="-654" dirty="0">
                <a:solidFill>
                  <a:srgbClr val="FF0000"/>
                </a:solidFill>
                <a:latin typeface="IPAPMincho"/>
                <a:cs typeface="IPAPMincho"/>
              </a:rPr>
              <a:t>𝐻	</a:t>
            </a:r>
            <a:r>
              <a:rPr sz="1986" spc="-66" dirty="0">
                <a:latin typeface="IPAPMincho"/>
                <a:cs typeface="IPAPMincho"/>
              </a:rPr>
              <a:t>.</a:t>
            </a:r>
            <a:r>
              <a:rPr sz="1986" spc="-323" dirty="0">
                <a:latin typeface="IPAPMincho"/>
                <a:cs typeface="IPAPMincho"/>
              </a:rPr>
              <a:t> </a:t>
            </a:r>
            <a:r>
              <a:rPr sz="1986" spc="-886" dirty="0">
                <a:latin typeface="IPAPMincho"/>
                <a:cs typeface="IPAPMincho"/>
              </a:rPr>
              <a:t>𝑑𝐿</a:t>
            </a:r>
            <a:endParaRPr sz="1986">
              <a:latin typeface="IPAPMincho"/>
              <a:cs typeface="IPAPMinch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23141" y="5587636"/>
            <a:ext cx="5052848" cy="927402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 marR="4204" algn="just">
              <a:spcBef>
                <a:spcPts val="83"/>
              </a:spcBef>
            </a:pPr>
            <a:r>
              <a:rPr sz="1986" b="1" spc="-4" dirty="0">
                <a:solidFill>
                  <a:srgbClr val="FF0000"/>
                </a:solidFill>
                <a:latin typeface="Arial"/>
                <a:cs typeface="Arial"/>
              </a:rPr>
              <a:t>The direction of maximum </a:t>
            </a:r>
            <a:r>
              <a:rPr sz="1986" b="1" dirty="0">
                <a:solidFill>
                  <a:srgbClr val="FF0000"/>
                </a:solidFill>
                <a:latin typeface="Arial"/>
                <a:cs typeface="Arial"/>
              </a:rPr>
              <a:t>variation  (slope) </a:t>
            </a:r>
            <a:r>
              <a:rPr sz="1986" b="1" spc="-8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986" b="1" spc="-4" dirty="0">
                <a:solidFill>
                  <a:srgbClr val="FF0000"/>
                </a:solidFill>
                <a:latin typeface="Arial"/>
                <a:cs typeface="Arial"/>
              </a:rPr>
              <a:t>field </a:t>
            </a:r>
            <a:r>
              <a:rPr sz="1986" b="1" dirty="0">
                <a:solidFill>
                  <a:srgbClr val="FF0000"/>
                </a:solidFill>
                <a:latin typeface="Arial"/>
                <a:cs typeface="Arial"/>
              </a:rPr>
              <a:t>is the </a:t>
            </a:r>
            <a:r>
              <a:rPr sz="1986" b="1" spc="-4" dirty="0">
                <a:solidFill>
                  <a:srgbClr val="FF0000"/>
                </a:solidFill>
                <a:latin typeface="Arial"/>
                <a:cs typeface="Arial"/>
              </a:rPr>
              <a:t>direction of gradient  of</a:t>
            </a:r>
            <a:r>
              <a:rPr sz="1986" b="1" spc="-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986" b="1" dirty="0">
                <a:solidFill>
                  <a:srgbClr val="FF0000"/>
                </a:solidFill>
                <a:latin typeface="Arial"/>
                <a:cs typeface="Arial"/>
              </a:rPr>
              <a:t>field.</a:t>
            </a:r>
            <a:endParaRPr sz="1986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73342" y="5140819"/>
            <a:ext cx="1894490" cy="337967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2057" rIns="0" bIns="0" rtlCol="0">
            <a:spAutoFit/>
          </a:bodyPr>
          <a:lstStyle/>
          <a:p>
            <a:pPr marL="75150">
              <a:spcBef>
                <a:spcPts val="252"/>
              </a:spcBef>
            </a:pPr>
            <a:r>
              <a:rPr sz="1986" spc="-21" dirty="0">
                <a:solidFill>
                  <a:srgbClr val="00AF50"/>
                </a:solidFill>
                <a:latin typeface="Arial"/>
                <a:cs typeface="Arial"/>
              </a:rPr>
              <a:t>Vector</a:t>
            </a:r>
            <a:r>
              <a:rPr sz="1986" spc="-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986" spc="-4" dirty="0">
                <a:solidFill>
                  <a:srgbClr val="00AF50"/>
                </a:solidFill>
                <a:latin typeface="Arial"/>
                <a:cs typeface="Arial"/>
              </a:rPr>
              <a:t>operator</a:t>
            </a:r>
            <a:endParaRPr sz="1986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/>
          <p:nvPr/>
        </p:nvSpPr>
        <p:spPr>
          <a:xfrm>
            <a:off x="3621444" y="88497"/>
            <a:ext cx="218615" cy="80930"/>
          </a:xfrm>
          <a:custGeom>
            <a:avLst/>
            <a:gdLst/>
            <a:ahLst/>
            <a:cxnLst/>
            <a:rect l="l" t="t" r="r" b="b"/>
            <a:pathLst>
              <a:path w="264160" h="97789">
                <a:moveTo>
                  <a:pt x="214249" y="0"/>
                </a:moveTo>
                <a:lnTo>
                  <a:pt x="203707" y="11937"/>
                </a:lnTo>
                <a:lnTo>
                  <a:pt x="235457" y="39497"/>
                </a:lnTo>
                <a:lnTo>
                  <a:pt x="0" y="39497"/>
                </a:lnTo>
                <a:lnTo>
                  <a:pt x="0" y="58165"/>
                </a:lnTo>
                <a:lnTo>
                  <a:pt x="235457" y="58165"/>
                </a:lnTo>
                <a:lnTo>
                  <a:pt x="203707" y="85851"/>
                </a:lnTo>
                <a:lnTo>
                  <a:pt x="214249" y="97789"/>
                </a:lnTo>
                <a:lnTo>
                  <a:pt x="264160" y="54609"/>
                </a:lnTo>
                <a:lnTo>
                  <a:pt x="264160" y="43052"/>
                </a:lnTo>
                <a:lnTo>
                  <a:pt x="214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17683" y="506821"/>
            <a:ext cx="8702566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dirty="0"/>
              <a:t>Gradient </a:t>
            </a:r>
            <a:r>
              <a:rPr spc="-310" dirty="0"/>
              <a:t>(</a:t>
            </a:r>
            <a:r>
              <a:rPr spc="-310" dirty="0">
                <a:latin typeface="IPAPMincho"/>
                <a:cs typeface="IPAPMincho"/>
              </a:rPr>
              <a:t>𝛁</a:t>
            </a:r>
            <a:r>
              <a:rPr spc="-310" dirty="0"/>
              <a:t>)</a:t>
            </a:r>
            <a:r>
              <a:rPr spc="-103" dirty="0"/>
              <a:t> </a:t>
            </a:r>
            <a:r>
              <a:rPr dirty="0"/>
              <a:t>interpretation</a:t>
            </a:r>
          </a:p>
        </p:txBody>
      </p:sp>
      <p:sp>
        <p:nvSpPr>
          <p:cNvPr id="7" name="object 7"/>
          <p:cNvSpPr/>
          <p:nvPr/>
        </p:nvSpPr>
        <p:spPr>
          <a:xfrm>
            <a:off x="3327576" y="617903"/>
            <a:ext cx="190236" cy="70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2289584" y="1171062"/>
            <a:ext cx="190174" cy="70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 txBox="1"/>
          <p:nvPr/>
        </p:nvSpPr>
        <p:spPr>
          <a:xfrm>
            <a:off x="1978677" y="1790478"/>
            <a:ext cx="8246942" cy="3416599"/>
          </a:xfrm>
          <a:prstGeom prst="rect">
            <a:avLst/>
          </a:prstGeom>
        </p:spPr>
        <p:txBody>
          <a:bodyPr vert="horz" wrap="square" lIns="0" tIns="210207" rIns="0" bIns="0" rtlCol="0">
            <a:spAutoFit/>
          </a:bodyPr>
          <a:lstStyle/>
          <a:p>
            <a:pPr marL="10511" algn="just">
              <a:spcBef>
                <a:spcPts val="1655"/>
              </a:spcBef>
            </a:pPr>
            <a:r>
              <a:rPr sz="2317" b="1" spc="-4" dirty="0">
                <a:latin typeface="Arial"/>
                <a:cs typeface="Arial"/>
              </a:rPr>
              <a:t>Gradient </a:t>
            </a:r>
            <a:r>
              <a:rPr sz="2317" spc="-848" dirty="0">
                <a:latin typeface="IPAPMincho"/>
                <a:cs typeface="IPAPMincho"/>
              </a:rPr>
              <a:t>𝛁𝑻</a:t>
            </a:r>
            <a:r>
              <a:rPr sz="2317" spc="-25" dirty="0">
                <a:latin typeface="IPAPMincho"/>
                <a:cs typeface="IPAPMincho"/>
              </a:rPr>
              <a:t> </a:t>
            </a:r>
            <a:r>
              <a:rPr sz="2317" spc="294" dirty="0">
                <a:latin typeface="IPAPMincho"/>
                <a:cs typeface="IPAPMincho"/>
              </a:rPr>
              <a:t>=</a:t>
            </a:r>
            <a:r>
              <a:rPr sz="2317" spc="-12" dirty="0">
                <a:latin typeface="IPAPMincho"/>
                <a:cs typeface="IPAPMincho"/>
              </a:rPr>
              <a:t> </a:t>
            </a:r>
            <a:r>
              <a:rPr sz="2317" spc="-935" dirty="0">
                <a:latin typeface="IPAPMincho"/>
                <a:cs typeface="IPAPMincho"/>
              </a:rPr>
              <a:t>𝟎</a:t>
            </a:r>
            <a:r>
              <a:rPr sz="2317" spc="-29" dirty="0">
                <a:latin typeface="IPAPMincho"/>
                <a:cs typeface="IPAPMincho"/>
              </a:rPr>
              <a:t> </a:t>
            </a:r>
            <a:r>
              <a:rPr sz="2317" b="1" spc="-4" dirty="0">
                <a:latin typeface="Arial"/>
                <a:cs typeface="Arial"/>
              </a:rPr>
              <a:t>meaning</a:t>
            </a:r>
            <a:endParaRPr sz="2317" dirty="0">
              <a:latin typeface="Arial"/>
              <a:cs typeface="Arial"/>
            </a:endParaRPr>
          </a:p>
          <a:p>
            <a:pPr marL="10511" marR="4204" algn="just">
              <a:spcBef>
                <a:spcPts val="1577"/>
              </a:spcBef>
            </a:pPr>
            <a:r>
              <a:rPr sz="2317" spc="-4" dirty="0">
                <a:latin typeface="Arial"/>
                <a:cs typeface="Arial"/>
              </a:rPr>
              <a:t>If </a:t>
            </a:r>
            <a:r>
              <a:rPr sz="2317" spc="-848" dirty="0">
                <a:latin typeface="IPAPMincho"/>
                <a:cs typeface="IPAPMincho"/>
              </a:rPr>
              <a:t>𝛁𝑻</a:t>
            </a:r>
            <a:r>
              <a:rPr sz="2317" spc="-37" dirty="0">
                <a:latin typeface="IPAPMincho"/>
                <a:cs typeface="IPAPMincho"/>
              </a:rPr>
              <a:t> </a:t>
            </a:r>
            <a:r>
              <a:rPr sz="2317" spc="294" dirty="0">
                <a:latin typeface="IPAPMincho"/>
                <a:cs typeface="IPAPMincho"/>
              </a:rPr>
              <a:t>= </a:t>
            </a:r>
            <a:r>
              <a:rPr sz="2317" spc="-935" dirty="0">
                <a:latin typeface="IPAPMincho"/>
                <a:cs typeface="IPAPMincho"/>
              </a:rPr>
              <a:t>𝟎</a:t>
            </a:r>
            <a:r>
              <a:rPr sz="2317" spc="58" dirty="0">
                <a:latin typeface="IPAPMincho"/>
                <a:cs typeface="IPAPMincho"/>
              </a:rPr>
              <a:t> </a:t>
            </a:r>
            <a:r>
              <a:rPr sz="2317" dirty="0">
                <a:latin typeface="Arial"/>
                <a:cs typeface="Arial"/>
              </a:rPr>
              <a:t>at (x, </a:t>
            </a:r>
            <a:r>
              <a:rPr sz="2317" spc="-91" dirty="0">
                <a:latin typeface="Arial"/>
                <a:cs typeface="Arial"/>
              </a:rPr>
              <a:t>y, </a:t>
            </a:r>
            <a:r>
              <a:rPr sz="2317" dirty="0">
                <a:latin typeface="Arial"/>
                <a:cs typeface="Arial"/>
              </a:rPr>
              <a:t>z) then dT </a:t>
            </a:r>
            <a:r>
              <a:rPr sz="2317" spc="-4" dirty="0">
                <a:latin typeface="Arial"/>
                <a:cs typeface="Arial"/>
              </a:rPr>
              <a:t>= 0 </a:t>
            </a:r>
            <a:r>
              <a:rPr sz="2317" dirty="0">
                <a:latin typeface="Arial"/>
                <a:cs typeface="Arial"/>
              </a:rPr>
              <a:t>for </a:t>
            </a:r>
            <a:r>
              <a:rPr sz="2317" spc="-4" dirty="0">
                <a:latin typeface="Arial"/>
                <a:cs typeface="Arial"/>
              </a:rPr>
              <a:t>small </a:t>
            </a:r>
            <a:r>
              <a:rPr sz="2317" dirty="0">
                <a:latin typeface="Arial"/>
                <a:cs typeface="Arial"/>
              </a:rPr>
              <a:t>displacements about  </a:t>
            </a:r>
            <a:r>
              <a:rPr sz="2317" spc="-4" dirty="0">
                <a:latin typeface="Arial"/>
                <a:cs typeface="Arial"/>
              </a:rPr>
              <a:t>the </a:t>
            </a:r>
            <a:r>
              <a:rPr sz="2317" dirty="0">
                <a:latin typeface="Arial"/>
                <a:cs typeface="Arial"/>
              </a:rPr>
              <a:t>point (x, </a:t>
            </a:r>
            <a:r>
              <a:rPr sz="2317" spc="-91" dirty="0">
                <a:latin typeface="Arial"/>
                <a:cs typeface="Arial"/>
              </a:rPr>
              <a:t>y, </a:t>
            </a:r>
            <a:r>
              <a:rPr sz="2317" dirty="0">
                <a:latin typeface="Arial"/>
                <a:cs typeface="Arial"/>
              </a:rPr>
              <a:t>z). </a:t>
            </a:r>
            <a:r>
              <a:rPr sz="2317" spc="-4" dirty="0">
                <a:latin typeface="Arial"/>
                <a:cs typeface="Arial"/>
              </a:rPr>
              <a:t>This is </a:t>
            </a:r>
            <a:r>
              <a:rPr sz="2317" dirty="0">
                <a:latin typeface="Arial"/>
                <a:cs typeface="Arial"/>
              </a:rPr>
              <a:t>then </a:t>
            </a:r>
            <a:r>
              <a:rPr sz="2317" b="1" dirty="0">
                <a:latin typeface="Arial"/>
                <a:cs typeface="Arial"/>
              </a:rPr>
              <a:t>stationary </a:t>
            </a:r>
            <a:r>
              <a:rPr sz="2317" b="1" spc="-4" dirty="0">
                <a:latin typeface="Arial"/>
                <a:cs typeface="Arial"/>
              </a:rPr>
              <a:t>point </a:t>
            </a:r>
            <a:r>
              <a:rPr sz="2317" dirty="0">
                <a:latin typeface="Arial"/>
                <a:cs typeface="Arial"/>
              </a:rPr>
              <a:t>of </a:t>
            </a:r>
            <a:r>
              <a:rPr sz="2317" spc="-4" dirty="0">
                <a:latin typeface="Arial"/>
                <a:cs typeface="Arial"/>
              </a:rPr>
              <a:t>the </a:t>
            </a:r>
            <a:r>
              <a:rPr sz="2317" dirty="0">
                <a:latin typeface="Arial"/>
                <a:cs typeface="Arial"/>
              </a:rPr>
              <a:t>function  </a:t>
            </a:r>
            <a:r>
              <a:rPr sz="2317" spc="-4" dirty="0">
                <a:latin typeface="Arial"/>
                <a:cs typeface="Arial"/>
              </a:rPr>
              <a:t>T(x, </a:t>
            </a:r>
            <a:r>
              <a:rPr sz="2317" spc="-87" dirty="0">
                <a:latin typeface="Arial"/>
                <a:cs typeface="Arial"/>
              </a:rPr>
              <a:t>y, </a:t>
            </a:r>
            <a:r>
              <a:rPr sz="2317" dirty="0">
                <a:latin typeface="Arial"/>
                <a:cs typeface="Arial"/>
              </a:rPr>
              <a:t>z). </a:t>
            </a:r>
            <a:r>
              <a:rPr sz="2317" spc="-4" dirty="0">
                <a:latin typeface="Arial"/>
                <a:cs typeface="Arial"/>
              </a:rPr>
              <a:t>It could be a maximum, a minimum </a:t>
            </a:r>
            <a:r>
              <a:rPr sz="2317" dirty="0">
                <a:latin typeface="Arial"/>
                <a:cs typeface="Arial"/>
              </a:rPr>
              <a:t>or 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spc="199" dirty="0">
                <a:latin typeface="Arial"/>
                <a:cs typeface="Arial"/>
              </a:rPr>
              <a:t> </a:t>
            </a:r>
            <a:r>
              <a:rPr sz="2317" spc="-17" dirty="0">
                <a:latin typeface="Arial"/>
                <a:cs typeface="Arial"/>
              </a:rPr>
              <a:t>shoulder.</a:t>
            </a:r>
            <a:endParaRPr sz="2317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66" dirty="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3021" dirty="0">
              <a:latin typeface="Arial"/>
              <a:cs typeface="Arial"/>
            </a:endParaRPr>
          </a:p>
          <a:p>
            <a:pPr marL="10511" marR="5781" algn="just"/>
            <a:r>
              <a:rPr sz="2317" spc="-4" dirty="0">
                <a:latin typeface="Arial"/>
                <a:cs typeface="Arial"/>
              </a:rPr>
              <a:t>If </a:t>
            </a:r>
            <a:r>
              <a:rPr sz="2317" dirty="0">
                <a:latin typeface="Arial"/>
                <a:cs typeface="Arial"/>
              </a:rPr>
              <a:t>you </a:t>
            </a:r>
            <a:r>
              <a:rPr sz="2317" spc="-4" dirty="0">
                <a:latin typeface="Arial"/>
                <a:cs typeface="Arial"/>
              </a:rPr>
              <a:t>want to locate </a:t>
            </a:r>
            <a:r>
              <a:rPr sz="2317" dirty="0">
                <a:latin typeface="Arial"/>
                <a:cs typeface="Arial"/>
              </a:rPr>
              <a:t>extrema of </a:t>
            </a:r>
            <a:r>
              <a:rPr sz="2317" spc="-4" dirty="0">
                <a:latin typeface="Arial"/>
                <a:cs typeface="Arial"/>
              </a:rPr>
              <a:t>a function </a:t>
            </a:r>
            <a:r>
              <a:rPr sz="2317" dirty="0">
                <a:latin typeface="Arial"/>
                <a:cs typeface="Arial"/>
              </a:rPr>
              <a:t>of three variables,  </a:t>
            </a:r>
            <a:r>
              <a:rPr sz="2317" spc="-4" dirty="0">
                <a:latin typeface="Arial"/>
                <a:cs typeface="Arial"/>
              </a:rPr>
              <a:t>set its </a:t>
            </a:r>
            <a:r>
              <a:rPr sz="2317" dirty="0">
                <a:latin typeface="Arial"/>
                <a:cs typeface="Arial"/>
              </a:rPr>
              <a:t>gradient </a:t>
            </a:r>
            <a:r>
              <a:rPr sz="2317" spc="-4" dirty="0">
                <a:latin typeface="Arial"/>
                <a:cs typeface="Arial"/>
              </a:rPr>
              <a:t>equal to</a:t>
            </a:r>
            <a:r>
              <a:rPr sz="2317" spc="4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0.</a:t>
            </a:r>
            <a:endParaRPr sz="2317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24292" y="-109743"/>
            <a:ext cx="6751648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spc="-4" dirty="0"/>
              <a:t>Divergence </a:t>
            </a:r>
            <a:r>
              <a:rPr dirty="0"/>
              <a:t>of a</a:t>
            </a:r>
            <a:r>
              <a:rPr spc="-62" dirty="0"/>
              <a:t> </a:t>
            </a:r>
            <a:r>
              <a:rPr spc="-29" dirty="0"/>
              <a:t>Vector</a:t>
            </a:r>
          </a:p>
        </p:txBody>
      </p:sp>
      <p:sp>
        <p:nvSpPr>
          <p:cNvPr id="6" name="object 6"/>
          <p:cNvSpPr/>
          <p:nvPr/>
        </p:nvSpPr>
        <p:spPr>
          <a:xfrm>
            <a:off x="3707209" y="680545"/>
            <a:ext cx="197804" cy="70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/>
          <p:nvPr/>
        </p:nvSpPr>
        <p:spPr>
          <a:xfrm>
            <a:off x="4013690" y="730995"/>
            <a:ext cx="176364" cy="70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8" name="object 8"/>
          <p:cNvSpPr/>
          <p:nvPr/>
        </p:nvSpPr>
        <p:spPr>
          <a:xfrm>
            <a:off x="4432423" y="1156768"/>
            <a:ext cx="141048" cy="706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 txBox="1"/>
          <p:nvPr/>
        </p:nvSpPr>
        <p:spPr>
          <a:xfrm>
            <a:off x="2024291" y="536264"/>
            <a:ext cx="5053374" cy="979352"/>
          </a:xfrm>
          <a:prstGeom prst="rect">
            <a:avLst/>
          </a:prstGeom>
        </p:spPr>
        <p:txBody>
          <a:bodyPr vert="horz" wrap="square" lIns="0" tIns="136634" rIns="0" bIns="0" rtlCol="0">
            <a:spAutoFit/>
          </a:bodyPr>
          <a:lstStyle/>
          <a:p>
            <a:pPr marL="10511">
              <a:spcBef>
                <a:spcPts val="1076"/>
              </a:spcBef>
            </a:pPr>
            <a:r>
              <a:rPr sz="2317" b="1" spc="-4" dirty="0">
                <a:solidFill>
                  <a:srgbClr val="0000CC"/>
                </a:solidFill>
                <a:latin typeface="Arial"/>
                <a:cs typeface="Arial"/>
              </a:rPr>
              <a:t>Divergence </a:t>
            </a:r>
            <a:r>
              <a:rPr sz="2317" spc="-414" dirty="0">
                <a:solidFill>
                  <a:srgbClr val="0000CC"/>
                </a:solidFill>
                <a:latin typeface="IPAPMincho"/>
                <a:cs typeface="IPAPMincho"/>
              </a:rPr>
              <a:t>𝜵.</a:t>
            </a:r>
            <a:r>
              <a:rPr sz="2317" spc="-269" dirty="0">
                <a:solidFill>
                  <a:srgbClr val="0000CC"/>
                </a:solidFill>
                <a:latin typeface="IPAPMincho"/>
                <a:cs typeface="IPAPMincho"/>
              </a:rPr>
              <a:t> </a:t>
            </a:r>
            <a:r>
              <a:rPr sz="2317" spc="-931" dirty="0">
                <a:solidFill>
                  <a:srgbClr val="0000CC"/>
                </a:solidFill>
                <a:latin typeface="IPAPMincho"/>
                <a:cs typeface="IPAPMincho"/>
              </a:rPr>
              <a:t>𝒗</a:t>
            </a:r>
            <a:endParaRPr sz="2317">
              <a:latin typeface="IPAPMincho"/>
              <a:cs typeface="IPAPMincho"/>
            </a:endParaRPr>
          </a:p>
          <a:p>
            <a:pPr marL="10511">
              <a:spcBef>
                <a:spcPts val="993"/>
              </a:spcBef>
            </a:pPr>
            <a:r>
              <a:rPr sz="2317" spc="-4" dirty="0">
                <a:latin typeface="Arial"/>
                <a:cs typeface="Arial"/>
              </a:rPr>
              <a:t>From definition of </a:t>
            </a:r>
            <a:r>
              <a:rPr sz="2317" spc="-455" dirty="0">
                <a:latin typeface="IPAPMincho"/>
                <a:cs typeface="IPAPMincho"/>
              </a:rPr>
              <a:t>𝛻, </a:t>
            </a:r>
            <a:r>
              <a:rPr sz="2317" spc="-4" dirty="0">
                <a:latin typeface="Arial"/>
                <a:cs typeface="Arial"/>
              </a:rPr>
              <a:t>divergence will</a:t>
            </a:r>
            <a:r>
              <a:rPr sz="2317" spc="83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be</a:t>
            </a:r>
            <a:endParaRPr sz="2317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01468" y="1672470"/>
            <a:ext cx="6153574" cy="769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3900935" y="2524733"/>
            <a:ext cx="2739871" cy="7896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/>
          <p:nvPr/>
        </p:nvSpPr>
        <p:spPr>
          <a:xfrm>
            <a:off x="2387131" y="4195730"/>
            <a:ext cx="225447" cy="60960"/>
          </a:xfrm>
          <a:custGeom>
            <a:avLst/>
            <a:gdLst/>
            <a:ahLst/>
            <a:cxnLst/>
            <a:rect l="l" t="t" r="r" b="b"/>
            <a:pathLst>
              <a:path w="272415" h="73660">
                <a:moveTo>
                  <a:pt x="234924" y="0"/>
                </a:moveTo>
                <a:lnTo>
                  <a:pt x="226987" y="8890"/>
                </a:lnTo>
                <a:lnTo>
                  <a:pt x="250799" y="29591"/>
                </a:lnTo>
                <a:lnTo>
                  <a:pt x="0" y="29591"/>
                </a:lnTo>
                <a:lnTo>
                  <a:pt x="0" y="43561"/>
                </a:lnTo>
                <a:lnTo>
                  <a:pt x="250799" y="43561"/>
                </a:lnTo>
                <a:lnTo>
                  <a:pt x="226987" y="64262"/>
                </a:lnTo>
                <a:lnTo>
                  <a:pt x="234924" y="73279"/>
                </a:lnTo>
                <a:lnTo>
                  <a:pt x="272262" y="40893"/>
                </a:lnTo>
                <a:lnTo>
                  <a:pt x="272262" y="32257"/>
                </a:lnTo>
                <a:lnTo>
                  <a:pt x="234924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3" name="object 13"/>
          <p:cNvSpPr/>
          <p:nvPr/>
        </p:nvSpPr>
        <p:spPr>
          <a:xfrm>
            <a:off x="2706203" y="4238611"/>
            <a:ext cx="150929" cy="606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4" name="object 14"/>
          <p:cNvSpPr txBox="1"/>
          <p:nvPr/>
        </p:nvSpPr>
        <p:spPr>
          <a:xfrm>
            <a:off x="2190019" y="3618081"/>
            <a:ext cx="6064469" cy="2150814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35736">
              <a:spcBef>
                <a:spcPts val="83"/>
              </a:spcBef>
            </a:pPr>
            <a:r>
              <a:rPr sz="1986" spc="-4" dirty="0">
                <a:solidFill>
                  <a:srgbClr val="FF0000"/>
                </a:solidFill>
                <a:latin typeface="Arial"/>
                <a:cs typeface="Arial"/>
              </a:rPr>
              <a:t>Divergence </a:t>
            </a:r>
            <a:r>
              <a:rPr sz="1986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986" spc="-4" dirty="0">
                <a:solidFill>
                  <a:srgbClr val="FF0000"/>
                </a:solidFill>
                <a:latin typeface="Arial"/>
                <a:cs typeface="Arial"/>
              </a:rPr>
              <a:t>vector function is a scalar</a:t>
            </a:r>
            <a:r>
              <a:rPr sz="1986" spc="7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986" spc="-21" dirty="0">
                <a:solidFill>
                  <a:srgbClr val="FF0000"/>
                </a:solidFill>
                <a:latin typeface="Arial"/>
                <a:cs typeface="Arial"/>
              </a:rPr>
              <a:t>quantity.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41"/>
              </a:spcBef>
            </a:pPr>
            <a:endParaRPr sz="1738">
              <a:latin typeface="Arial"/>
              <a:cs typeface="Arial"/>
            </a:endParaRPr>
          </a:p>
          <a:p>
            <a:pPr marL="42042"/>
            <a:r>
              <a:rPr sz="1986" b="1" dirty="0">
                <a:latin typeface="Arial"/>
                <a:cs typeface="Arial"/>
              </a:rPr>
              <a:t>If </a:t>
            </a:r>
            <a:r>
              <a:rPr sz="1986" spc="-356" dirty="0">
                <a:solidFill>
                  <a:srgbClr val="0000CC"/>
                </a:solidFill>
                <a:latin typeface="IPAPMincho"/>
                <a:cs typeface="IPAPMincho"/>
              </a:rPr>
              <a:t>𝜵. </a:t>
            </a:r>
            <a:r>
              <a:rPr sz="1986" spc="-401" dirty="0">
                <a:solidFill>
                  <a:srgbClr val="0000CC"/>
                </a:solidFill>
                <a:latin typeface="IPAPMincho"/>
                <a:cs typeface="IPAPMincho"/>
              </a:rPr>
              <a:t>𝒗</a:t>
            </a:r>
            <a:r>
              <a:rPr sz="1986" b="1" spc="-401" dirty="0">
                <a:latin typeface="Arial"/>
                <a:cs typeface="Arial"/>
              </a:rPr>
              <a:t>, </a:t>
            </a:r>
            <a:r>
              <a:rPr sz="1986" b="1" dirty="0">
                <a:latin typeface="Arial"/>
                <a:cs typeface="Arial"/>
              </a:rPr>
              <a:t>then it is </a:t>
            </a:r>
            <a:r>
              <a:rPr sz="1986" b="1" spc="-4" dirty="0">
                <a:latin typeface="Arial"/>
                <a:cs typeface="Arial"/>
              </a:rPr>
              <a:t>called </a:t>
            </a:r>
            <a:r>
              <a:rPr sz="1986" b="1" dirty="0">
                <a:latin typeface="Arial"/>
                <a:cs typeface="Arial"/>
              </a:rPr>
              <a:t>solenoidal</a:t>
            </a:r>
            <a:r>
              <a:rPr sz="1986" b="1" spc="-352" dirty="0">
                <a:latin typeface="Arial"/>
                <a:cs typeface="Arial"/>
              </a:rPr>
              <a:t> </a:t>
            </a:r>
            <a:r>
              <a:rPr sz="1986" b="1" dirty="0">
                <a:latin typeface="Arial"/>
                <a:cs typeface="Arial"/>
              </a:rPr>
              <a:t>field.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17"/>
              </a:spcBef>
            </a:pPr>
            <a:endParaRPr sz="2483">
              <a:latin typeface="Arial"/>
              <a:cs typeface="Arial"/>
            </a:endParaRPr>
          </a:p>
          <a:p>
            <a:pPr marL="42042"/>
            <a:r>
              <a:rPr sz="2317" spc="-4" dirty="0">
                <a:latin typeface="Times New Roman"/>
                <a:cs typeface="Times New Roman"/>
              </a:rPr>
              <a:t>Ex: Calculate </a:t>
            </a:r>
            <a:r>
              <a:rPr sz="2317" spc="-8" dirty="0">
                <a:latin typeface="Times New Roman"/>
                <a:cs typeface="Times New Roman"/>
              </a:rPr>
              <a:t>divergence </a:t>
            </a:r>
            <a:r>
              <a:rPr sz="2317" spc="-4" dirty="0">
                <a:latin typeface="Times New Roman"/>
                <a:cs typeface="Times New Roman"/>
              </a:rPr>
              <a:t>of</a:t>
            </a:r>
            <a:r>
              <a:rPr sz="2317" spc="-8" dirty="0">
                <a:latin typeface="Times New Roman"/>
                <a:cs typeface="Times New Roman"/>
              </a:rPr>
              <a:t> </a:t>
            </a:r>
            <a:r>
              <a:rPr sz="2317" spc="-4" dirty="0">
                <a:latin typeface="Times New Roman"/>
                <a:cs typeface="Times New Roman"/>
              </a:rPr>
              <a:t>function</a:t>
            </a:r>
            <a:endParaRPr sz="2317">
              <a:latin typeface="Times New Roman"/>
              <a:cs typeface="Times New Roman"/>
            </a:endParaRPr>
          </a:p>
          <a:p>
            <a:pPr marL="2447900">
              <a:spcBef>
                <a:spcPts val="935"/>
              </a:spcBef>
            </a:pPr>
            <a:r>
              <a:rPr sz="2648" spc="-2197" dirty="0">
                <a:latin typeface="IPAPMincho"/>
                <a:cs typeface="IPAPMincho"/>
              </a:rPr>
              <a:t>𝑣</a:t>
            </a:r>
            <a:r>
              <a:rPr sz="2648" spc="1006" dirty="0">
                <a:latin typeface="IPAPMincho"/>
                <a:cs typeface="IPAPMincho"/>
              </a:rPr>
              <a:t> </a:t>
            </a:r>
            <a:r>
              <a:rPr sz="2648" spc="343" dirty="0">
                <a:latin typeface="IPAPMincho"/>
                <a:cs typeface="IPAPMincho"/>
              </a:rPr>
              <a:t>=</a:t>
            </a:r>
            <a:r>
              <a:rPr sz="2648" spc="-46" dirty="0">
                <a:latin typeface="IPAPMincho"/>
                <a:cs typeface="IPAPMincho"/>
              </a:rPr>
              <a:t> </a:t>
            </a:r>
            <a:r>
              <a:rPr sz="2648" spc="-1130" dirty="0">
                <a:latin typeface="IPAPMincho"/>
                <a:cs typeface="IPAPMincho"/>
              </a:rPr>
              <a:t>𝑥</a:t>
            </a:r>
            <a:r>
              <a:rPr sz="2917" spc="-1694" baseline="28368" dirty="0">
                <a:latin typeface="IPAPMincho"/>
                <a:cs typeface="IPAPMincho"/>
              </a:rPr>
              <a:t>2</a:t>
            </a:r>
            <a:r>
              <a:rPr sz="2648" spc="-1130" dirty="0">
                <a:latin typeface="IPAPMincho"/>
                <a:cs typeface="IPAPMincho"/>
              </a:rPr>
              <a:t>𝑥</a:t>
            </a:r>
            <a:r>
              <a:rPr sz="2648" spc="960" dirty="0">
                <a:latin typeface="IPAPMincho"/>
                <a:cs typeface="IPAPMincho"/>
              </a:rPr>
              <a:t> </a:t>
            </a:r>
            <a:r>
              <a:rPr sz="2648" spc="343" dirty="0">
                <a:latin typeface="IPAPMincho"/>
                <a:cs typeface="IPAPMincho"/>
              </a:rPr>
              <a:t>+</a:t>
            </a:r>
            <a:r>
              <a:rPr sz="2648" spc="-186" dirty="0">
                <a:latin typeface="IPAPMincho"/>
                <a:cs typeface="IPAPMincho"/>
              </a:rPr>
              <a:t> </a:t>
            </a:r>
            <a:r>
              <a:rPr sz="2648" spc="-972" dirty="0">
                <a:latin typeface="IPAPMincho"/>
                <a:cs typeface="IPAPMincho"/>
              </a:rPr>
              <a:t>3𝑥𝑧</a:t>
            </a:r>
            <a:r>
              <a:rPr sz="2917" spc="-1458" baseline="28368" dirty="0">
                <a:latin typeface="IPAPMincho"/>
                <a:cs typeface="IPAPMincho"/>
              </a:rPr>
              <a:t>2</a:t>
            </a:r>
            <a:r>
              <a:rPr sz="2648" spc="-972" dirty="0">
                <a:latin typeface="IPAPMincho"/>
                <a:cs typeface="IPAPMincho"/>
              </a:rPr>
              <a:t>𝑦</a:t>
            </a:r>
            <a:r>
              <a:rPr sz="2648" spc="989" dirty="0">
                <a:latin typeface="IPAPMincho"/>
                <a:cs typeface="IPAPMincho"/>
              </a:rPr>
              <a:t> </a:t>
            </a:r>
            <a:r>
              <a:rPr sz="2648" spc="343" dirty="0">
                <a:latin typeface="IPAPMincho"/>
                <a:cs typeface="IPAPMincho"/>
              </a:rPr>
              <a:t>−</a:t>
            </a:r>
            <a:r>
              <a:rPr sz="2648" spc="-194" dirty="0">
                <a:latin typeface="IPAPMincho"/>
                <a:cs typeface="IPAPMincho"/>
              </a:rPr>
              <a:t> </a:t>
            </a:r>
            <a:r>
              <a:rPr sz="2648" spc="-1043" dirty="0">
                <a:latin typeface="IPAPMincho"/>
                <a:cs typeface="IPAPMincho"/>
              </a:rPr>
              <a:t>3𝑥𝑧𝑧</a:t>
            </a:r>
            <a:r>
              <a:rPr sz="2648" dirty="0">
                <a:latin typeface="IPAPMincho"/>
                <a:cs typeface="IPAPMincho"/>
              </a:rPr>
              <a:t> </a:t>
            </a:r>
            <a:endParaRPr sz="2648">
              <a:latin typeface="IPAPMincho"/>
              <a:cs typeface="IPAPMinch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/>
          <p:nvPr/>
        </p:nvSpPr>
        <p:spPr>
          <a:xfrm>
            <a:off x="8641184" y="88497"/>
            <a:ext cx="218615" cy="80930"/>
          </a:xfrm>
          <a:custGeom>
            <a:avLst/>
            <a:gdLst/>
            <a:ahLst/>
            <a:cxnLst/>
            <a:rect l="l" t="t" r="r" b="b"/>
            <a:pathLst>
              <a:path w="264159" h="97789">
                <a:moveTo>
                  <a:pt x="214249" y="0"/>
                </a:moveTo>
                <a:lnTo>
                  <a:pt x="203708" y="11937"/>
                </a:lnTo>
                <a:lnTo>
                  <a:pt x="235458" y="39497"/>
                </a:lnTo>
                <a:lnTo>
                  <a:pt x="0" y="39497"/>
                </a:lnTo>
                <a:lnTo>
                  <a:pt x="0" y="58165"/>
                </a:lnTo>
                <a:lnTo>
                  <a:pt x="235458" y="58165"/>
                </a:lnTo>
                <a:lnTo>
                  <a:pt x="203708" y="85851"/>
                </a:lnTo>
                <a:lnTo>
                  <a:pt x="214249" y="97789"/>
                </a:lnTo>
                <a:lnTo>
                  <a:pt x="264160" y="54609"/>
                </a:lnTo>
                <a:lnTo>
                  <a:pt x="264160" y="43052"/>
                </a:lnTo>
                <a:lnTo>
                  <a:pt x="214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6" name="object 6"/>
          <p:cNvSpPr/>
          <p:nvPr/>
        </p:nvSpPr>
        <p:spPr>
          <a:xfrm>
            <a:off x="8984242" y="147775"/>
            <a:ext cx="202219" cy="80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74103" y="-112595"/>
            <a:ext cx="10570274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spc="-4" dirty="0"/>
              <a:t>Geometrical </a:t>
            </a:r>
            <a:r>
              <a:rPr dirty="0"/>
              <a:t>interpretation of </a:t>
            </a:r>
            <a:r>
              <a:rPr spc="-4" dirty="0"/>
              <a:t>Divergence </a:t>
            </a:r>
            <a:r>
              <a:rPr spc="-513" dirty="0">
                <a:latin typeface="IPAPMincho"/>
                <a:cs typeface="IPAPMincho"/>
              </a:rPr>
              <a:t>𝛁.</a:t>
            </a:r>
            <a:r>
              <a:rPr spc="-393" dirty="0">
                <a:latin typeface="IPAPMincho"/>
                <a:cs typeface="IPAPMincho"/>
              </a:rPr>
              <a:t> </a:t>
            </a:r>
            <a:r>
              <a:rPr spc="-1059" dirty="0">
                <a:latin typeface="IPAPMincho"/>
                <a:cs typeface="IPAPMincho"/>
              </a:rPr>
              <a:t>𝒗</a:t>
            </a:r>
          </a:p>
        </p:txBody>
      </p:sp>
      <p:sp>
        <p:nvSpPr>
          <p:cNvPr id="8" name="object 8"/>
          <p:cNvSpPr/>
          <p:nvPr/>
        </p:nvSpPr>
        <p:spPr>
          <a:xfrm>
            <a:off x="2303458" y="718277"/>
            <a:ext cx="123139" cy="60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 txBox="1"/>
          <p:nvPr/>
        </p:nvSpPr>
        <p:spPr>
          <a:xfrm>
            <a:off x="2024291" y="704613"/>
            <a:ext cx="8496563" cy="155141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247523" marR="4204" indent="-237538">
              <a:spcBef>
                <a:spcPts val="83"/>
              </a:spcBef>
              <a:buFont typeface="Wingdings"/>
              <a:buChar char=""/>
              <a:tabLst>
                <a:tab pos="248048" algn="l"/>
              </a:tabLst>
            </a:pPr>
            <a:r>
              <a:rPr sz="1986" spc="-389" dirty="0">
                <a:latin typeface="IPAPMincho"/>
                <a:cs typeface="IPAPMincho"/>
              </a:rPr>
              <a:t>𝛻. </a:t>
            </a:r>
            <a:r>
              <a:rPr sz="1986" spc="-1651" dirty="0">
                <a:latin typeface="IPAPMincho"/>
                <a:cs typeface="IPAPMincho"/>
              </a:rPr>
              <a:t>𝑣</a:t>
            </a:r>
            <a:r>
              <a:rPr sz="1986" spc="819" dirty="0">
                <a:latin typeface="IPAPMincho"/>
                <a:cs typeface="IPAPMincho"/>
              </a:rPr>
              <a:t> </a:t>
            </a:r>
            <a:r>
              <a:rPr sz="1986" spc="-4" dirty="0">
                <a:latin typeface="Arial"/>
                <a:cs typeface="Arial"/>
              </a:rPr>
              <a:t>is a measure o how much of </a:t>
            </a:r>
            <a:r>
              <a:rPr sz="1986" dirty="0">
                <a:latin typeface="Arial"/>
                <a:cs typeface="Arial"/>
              </a:rPr>
              <a:t>the vector </a:t>
            </a:r>
            <a:r>
              <a:rPr sz="1986" spc="-1651" dirty="0">
                <a:latin typeface="IPAPMincho"/>
                <a:cs typeface="IPAPMincho"/>
              </a:rPr>
              <a:t>𝑣</a:t>
            </a:r>
            <a:r>
              <a:rPr sz="1986" spc="815" dirty="0">
                <a:latin typeface="IPAPMincho"/>
                <a:cs typeface="IPAPMincho"/>
              </a:rPr>
              <a:t> </a:t>
            </a:r>
            <a:r>
              <a:rPr sz="1986" spc="-4" dirty="0">
                <a:latin typeface="Arial"/>
                <a:cs typeface="Arial"/>
              </a:rPr>
              <a:t>spreads out </a:t>
            </a:r>
            <a:r>
              <a:rPr sz="1986" dirty="0">
                <a:latin typeface="Arial"/>
                <a:cs typeface="Arial"/>
              </a:rPr>
              <a:t>(diverges) from  the </a:t>
            </a:r>
            <a:r>
              <a:rPr sz="1986" spc="-4" dirty="0">
                <a:latin typeface="Arial"/>
                <a:cs typeface="Arial"/>
              </a:rPr>
              <a:t>point in</a:t>
            </a:r>
            <a:r>
              <a:rPr sz="1986" spc="8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question.</a:t>
            </a:r>
            <a:endParaRPr sz="1986">
              <a:latin typeface="Arial"/>
              <a:cs typeface="Arial"/>
            </a:endParaRPr>
          </a:p>
          <a:p>
            <a:pPr>
              <a:spcBef>
                <a:spcPts val="4"/>
              </a:spcBef>
              <a:buFont typeface="Wingdings"/>
              <a:buChar char=""/>
            </a:pPr>
            <a:endParaRPr sz="2069">
              <a:latin typeface="Arial"/>
              <a:cs typeface="Arial"/>
            </a:endParaRPr>
          </a:p>
          <a:p>
            <a:pPr marL="247523" marR="4730" indent="-237538">
              <a:buFont typeface="Wingdings"/>
              <a:buChar char=""/>
              <a:tabLst>
                <a:tab pos="248048" algn="l"/>
                <a:tab pos="559160" algn="l"/>
                <a:tab pos="1262839" algn="l"/>
                <a:tab pos="1629656" algn="l"/>
                <a:tab pos="2641819" algn="l"/>
                <a:tab pos="4035514" algn="l"/>
                <a:tab pos="4375004" algn="l"/>
                <a:tab pos="4671401" algn="l"/>
                <a:tab pos="5585816" algn="l"/>
                <a:tab pos="6163894" algn="l"/>
                <a:tab pos="6461342" algn="l"/>
                <a:tab pos="7165021" algn="l"/>
                <a:tab pos="7530788" algn="l"/>
              </a:tabLst>
            </a:pPr>
            <a:r>
              <a:rPr sz="1986" dirty="0">
                <a:latin typeface="Arial"/>
                <a:cs typeface="Arial"/>
              </a:rPr>
              <a:t>A	</a:t>
            </a:r>
            <a:r>
              <a:rPr sz="1986" spc="-4" dirty="0">
                <a:latin typeface="Arial"/>
                <a:cs typeface="Arial"/>
              </a:rPr>
              <a:t>po</a:t>
            </a:r>
            <a:r>
              <a:rPr sz="1986" spc="-12" dirty="0">
                <a:latin typeface="Arial"/>
                <a:cs typeface="Arial"/>
              </a:rPr>
              <a:t>i</a:t>
            </a:r>
            <a:r>
              <a:rPr sz="1986" dirty="0">
                <a:latin typeface="Arial"/>
                <a:cs typeface="Arial"/>
              </a:rPr>
              <a:t>nt	</a:t>
            </a:r>
            <a:r>
              <a:rPr sz="1986" spc="-4" dirty="0">
                <a:latin typeface="Arial"/>
                <a:cs typeface="Arial"/>
              </a:rPr>
              <a:t>o</a:t>
            </a:r>
            <a:r>
              <a:rPr sz="1986" dirty="0">
                <a:latin typeface="Arial"/>
                <a:cs typeface="Arial"/>
              </a:rPr>
              <a:t>f	</a:t>
            </a:r>
            <a:r>
              <a:rPr sz="1986" spc="-4" dirty="0">
                <a:latin typeface="Arial"/>
                <a:cs typeface="Arial"/>
              </a:rPr>
              <a:t>pos</a:t>
            </a:r>
            <a:r>
              <a:rPr sz="1986" spc="-12" dirty="0">
                <a:latin typeface="Arial"/>
                <a:cs typeface="Arial"/>
              </a:rPr>
              <a:t>i</a:t>
            </a:r>
            <a:r>
              <a:rPr sz="1986" spc="-4" dirty="0">
                <a:latin typeface="Arial"/>
                <a:cs typeface="Arial"/>
              </a:rPr>
              <a:t>tive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d</a:t>
            </a:r>
            <a:r>
              <a:rPr sz="1986" spc="-12" dirty="0">
                <a:latin typeface="Arial"/>
                <a:cs typeface="Arial"/>
              </a:rPr>
              <a:t>i</a:t>
            </a:r>
            <a:r>
              <a:rPr sz="1986" spc="4" dirty="0">
                <a:latin typeface="Arial"/>
                <a:cs typeface="Arial"/>
              </a:rPr>
              <a:t>v</a:t>
            </a:r>
            <a:r>
              <a:rPr sz="1986" spc="-4" dirty="0">
                <a:latin typeface="Arial"/>
                <a:cs typeface="Arial"/>
              </a:rPr>
              <a:t>erg</a:t>
            </a:r>
            <a:r>
              <a:rPr sz="1986" dirty="0">
                <a:latin typeface="Arial"/>
                <a:cs typeface="Arial"/>
              </a:rPr>
              <a:t>e</a:t>
            </a:r>
            <a:r>
              <a:rPr sz="1986" spc="-4" dirty="0">
                <a:latin typeface="Arial"/>
                <a:cs typeface="Arial"/>
              </a:rPr>
              <a:t>nce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8" dirty="0">
                <a:latin typeface="Arial"/>
                <a:cs typeface="Arial"/>
              </a:rPr>
              <a:t>i</a:t>
            </a:r>
            <a:r>
              <a:rPr sz="1986" spc="-4" dirty="0">
                <a:latin typeface="Arial"/>
                <a:cs typeface="Arial"/>
              </a:rPr>
              <a:t>s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a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source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8" dirty="0">
                <a:latin typeface="Arial"/>
                <a:cs typeface="Arial"/>
              </a:rPr>
              <a:t>an</a:t>
            </a:r>
            <a:r>
              <a:rPr sz="1986" spc="-4" dirty="0">
                <a:latin typeface="Arial"/>
                <a:cs typeface="Arial"/>
              </a:rPr>
              <a:t>d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a</a:t>
            </a:r>
            <a:r>
              <a:rPr sz="1986" dirty="0">
                <a:latin typeface="Arial"/>
                <a:cs typeface="Arial"/>
              </a:rPr>
              <a:t>	</a:t>
            </a:r>
            <a:r>
              <a:rPr sz="1986" spc="-4" dirty="0">
                <a:latin typeface="Arial"/>
                <a:cs typeface="Arial"/>
              </a:rPr>
              <a:t>po</a:t>
            </a:r>
            <a:r>
              <a:rPr sz="1986" spc="-12" dirty="0">
                <a:latin typeface="Arial"/>
                <a:cs typeface="Arial"/>
              </a:rPr>
              <a:t>i</a:t>
            </a:r>
            <a:r>
              <a:rPr sz="1986" dirty="0">
                <a:latin typeface="Arial"/>
                <a:cs typeface="Arial"/>
              </a:rPr>
              <a:t>nt	</a:t>
            </a:r>
            <a:r>
              <a:rPr sz="1986" spc="-4" dirty="0">
                <a:latin typeface="Arial"/>
                <a:cs typeface="Arial"/>
              </a:rPr>
              <a:t>o</a:t>
            </a:r>
            <a:r>
              <a:rPr sz="1986" dirty="0">
                <a:latin typeface="Arial"/>
                <a:cs typeface="Arial"/>
              </a:rPr>
              <a:t>f	</a:t>
            </a:r>
            <a:r>
              <a:rPr sz="1986" spc="-4" dirty="0">
                <a:latin typeface="Arial"/>
                <a:cs typeface="Arial"/>
              </a:rPr>
              <a:t>negative  divergence is a </a:t>
            </a:r>
            <a:r>
              <a:rPr sz="1986" dirty="0">
                <a:latin typeface="Arial"/>
                <a:cs typeface="Arial"/>
              </a:rPr>
              <a:t>“sink” </a:t>
            </a:r>
            <a:r>
              <a:rPr sz="1986" spc="-4" dirty="0">
                <a:latin typeface="Arial"/>
                <a:cs typeface="Arial"/>
              </a:rPr>
              <a:t>or</a:t>
            </a:r>
            <a:r>
              <a:rPr sz="1986" spc="25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“drain”.</a:t>
            </a:r>
            <a:endParaRPr sz="1986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85216" y="2832748"/>
            <a:ext cx="2453441" cy="2238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5109777" y="2845512"/>
            <a:ext cx="2412534" cy="19091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/>
          <p:nvPr/>
        </p:nvSpPr>
        <p:spPr>
          <a:xfrm>
            <a:off x="8244866" y="2629718"/>
            <a:ext cx="2035851" cy="22088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3" name="object 13"/>
          <p:cNvSpPr txBox="1"/>
          <p:nvPr/>
        </p:nvSpPr>
        <p:spPr>
          <a:xfrm>
            <a:off x="5581518" y="5161063"/>
            <a:ext cx="1816188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dirty="0">
                <a:latin typeface="Arial"/>
                <a:cs typeface="Arial"/>
              </a:rPr>
              <a:t>zero</a:t>
            </a:r>
            <a:r>
              <a:rPr sz="1986" spc="-41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divergence</a:t>
            </a:r>
            <a:endParaRPr sz="1986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05198" y="5136364"/>
            <a:ext cx="2981258" cy="123299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 marR="4204" algn="ctr"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large</a:t>
            </a:r>
            <a:r>
              <a:rPr sz="1986" spc="8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(positive)</a:t>
            </a:r>
            <a:r>
              <a:rPr sz="1986" spc="21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divergence </a:t>
            </a:r>
            <a:r>
              <a:rPr sz="1986" dirty="0">
                <a:latin typeface="Arial"/>
                <a:cs typeface="Arial"/>
              </a:rPr>
              <a:t> (if the </a:t>
            </a:r>
            <a:r>
              <a:rPr sz="1986" spc="-4" dirty="0">
                <a:latin typeface="Arial"/>
                <a:cs typeface="Arial"/>
              </a:rPr>
              <a:t>arrows pointed in, </a:t>
            </a:r>
            <a:r>
              <a:rPr sz="1986" dirty="0">
                <a:latin typeface="Arial"/>
                <a:cs typeface="Arial"/>
              </a:rPr>
              <a:t>it  </a:t>
            </a:r>
            <a:r>
              <a:rPr sz="1986" spc="-4" dirty="0">
                <a:latin typeface="Arial"/>
                <a:cs typeface="Arial"/>
              </a:rPr>
              <a:t>would be a negative  divergence),</a:t>
            </a:r>
            <a:endParaRPr sz="1986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55397" y="5220908"/>
            <a:ext cx="2207698" cy="316209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Positive</a:t>
            </a:r>
            <a:r>
              <a:rPr sz="1986" spc="-17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divergence</a:t>
            </a:r>
            <a:endParaRPr sz="1986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/>
          <p:nvPr/>
        </p:nvSpPr>
        <p:spPr>
          <a:xfrm>
            <a:off x="3602525" y="88497"/>
            <a:ext cx="218615" cy="80930"/>
          </a:xfrm>
          <a:custGeom>
            <a:avLst/>
            <a:gdLst/>
            <a:ahLst/>
            <a:cxnLst/>
            <a:rect l="l" t="t" r="r" b="b"/>
            <a:pathLst>
              <a:path w="264160" h="97789">
                <a:moveTo>
                  <a:pt x="214249" y="0"/>
                </a:moveTo>
                <a:lnTo>
                  <a:pt x="203708" y="11937"/>
                </a:lnTo>
                <a:lnTo>
                  <a:pt x="235458" y="39497"/>
                </a:lnTo>
                <a:lnTo>
                  <a:pt x="0" y="39497"/>
                </a:lnTo>
                <a:lnTo>
                  <a:pt x="0" y="58165"/>
                </a:lnTo>
                <a:lnTo>
                  <a:pt x="235458" y="58165"/>
                </a:lnTo>
                <a:lnTo>
                  <a:pt x="203708" y="85851"/>
                </a:lnTo>
                <a:lnTo>
                  <a:pt x="214249" y="97789"/>
                </a:lnTo>
                <a:lnTo>
                  <a:pt x="264160" y="54609"/>
                </a:lnTo>
                <a:lnTo>
                  <a:pt x="264160" y="43052"/>
                </a:lnTo>
                <a:lnTo>
                  <a:pt x="214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6" name="object 6"/>
          <p:cNvSpPr/>
          <p:nvPr/>
        </p:nvSpPr>
        <p:spPr>
          <a:xfrm>
            <a:off x="4210445" y="147775"/>
            <a:ext cx="202218" cy="80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805756" y="-121608"/>
            <a:ext cx="9466093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dirty="0"/>
              <a:t>The Curl </a:t>
            </a:r>
            <a:r>
              <a:rPr spc="-468" dirty="0"/>
              <a:t>(</a:t>
            </a:r>
            <a:r>
              <a:rPr spc="-468" dirty="0">
                <a:latin typeface="IPAPMincho"/>
                <a:cs typeface="IPAPMincho"/>
              </a:rPr>
              <a:t>𝛁 </a:t>
            </a:r>
            <a:r>
              <a:rPr spc="-174" dirty="0">
                <a:latin typeface="IPAPMincho"/>
                <a:cs typeface="IPAPMincho"/>
              </a:rPr>
              <a:t>×</a:t>
            </a:r>
            <a:r>
              <a:rPr spc="-290" dirty="0">
                <a:latin typeface="IPAPMincho"/>
                <a:cs typeface="IPAPMincho"/>
              </a:rPr>
              <a:t> </a:t>
            </a:r>
            <a:r>
              <a:rPr spc="-530" dirty="0">
                <a:latin typeface="IPAPMincho"/>
                <a:cs typeface="IPAPMincho"/>
              </a:rPr>
              <a:t>𝒗</a:t>
            </a:r>
            <a:r>
              <a:rPr spc="-530" dirty="0"/>
              <a:t>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968041" y="631461"/>
            <a:ext cx="7019334" cy="36665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  <a:tabLst>
                <a:tab pos="3006534" algn="l"/>
              </a:tabLst>
            </a:pPr>
            <a:r>
              <a:rPr sz="2317" spc="-4" dirty="0">
                <a:latin typeface="Arial"/>
                <a:cs typeface="Arial"/>
              </a:rPr>
              <a:t>From definition</a:t>
            </a:r>
            <a:r>
              <a:rPr sz="2317" spc="41" dirty="0">
                <a:latin typeface="Arial"/>
                <a:cs typeface="Arial"/>
              </a:rPr>
              <a:t> </a:t>
            </a:r>
            <a:r>
              <a:rPr sz="2317" spc="-4" dirty="0">
                <a:latin typeface="Arial"/>
                <a:cs typeface="Arial"/>
              </a:rPr>
              <a:t>of</a:t>
            </a:r>
            <a:r>
              <a:rPr sz="2317" spc="17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curl	</a:t>
            </a:r>
            <a:r>
              <a:rPr sz="2317" spc="-4" dirty="0">
                <a:latin typeface="Arial"/>
                <a:cs typeface="Arial"/>
              </a:rPr>
              <a:t>of </a:t>
            </a:r>
            <a:r>
              <a:rPr sz="2317" spc="-1932" dirty="0">
                <a:latin typeface="IPAPMincho"/>
                <a:cs typeface="IPAPMincho"/>
              </a:rPr>
              <a:t>𝑣</a:t>
            </a:r>
            <a:r>
              <a:rPr sz="2317" spc="881" dirty="0">
                <a:latin typeface="IPAPMincho"/>
                <a:cs typeface="IPAPMincho"/>
              </a:rPr>
              <a:t> </a:t>
            </a:r>
            <a:r>
              <a:rPr sz="2317" dirty="0">
                <a:latin typeface="Arial"/>
                <a:cs typeface="Arial"/>
              </a:rPr>
              <a:t>(for Cartesian</a:t>
            </a:r>
            <a:r>
              <a:rPr sz="2317" spc="-17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coordinate):</a:t>
            </a:r>
            <a:endParaRPr sz="2317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10329" y="1340789"/>
            <a:ext cx="3538990" cy="17277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0" name="object 10"/>
          <p:cNvSpPr/>
          <p:nvPr/>
        </p:nvSpPr>
        <p:spPr>
          <a:xfrm>
            <a:off x="2628848" y="3530215"/>
            <a:ext cx="7624204" cy="7340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2409087" y="5646788"/>
            <a:ext cx="140985" cy="70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2036652" y="4739114"/>
            <a:ext cx="7639970" cy="1289985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>
              <a:spcBef>
                <a:spcPts val="79"/>
              </a:spcBef>
            </a:pPr>
            <a:r>
              <a:rPr sz="2317" spc="-4" dirty="0">
                <a:latin typeface="Arial"/>
                <a:cs typeface="Arial"/>
              </a:rPr>
              <a:t>Curl of vector </a:t>
            </a:r>
            <a:r>
              <a:rPr sz="2317" dirty="0">
                <a:latin typeface="Arial"/>
                <a:cs typeface="Arial"/>
              </a:rPr>
              <a:t>function </a:t>
            </a:r>
            <a:r>
              <a:rPr sz="2317" spc="-1932" dirty="0">
                <a:latin typeface="IPAPMincho"/>
                <a:cs typeface="IPAPMincho"/>
              </a:rPr>
              <a:t>𝑣</a:t>
            </a:r>
            <a:r>
              <a:rPr sz="2317" spc="906" dirty="0">
                <a:latin typeface="IPAPMincho"/>
                <a:cs typeface="IPAPMincho"/>
              </a:rPr>
              <a:t> </a:t>
            </a:r>
            <a:r>
              <a:rPr sz="2317" spc="-4" dirty="0">
                <a:latin typeface="Arial"/>
                <a:cs typeface="Arial"/>
              </a:rPr>
              <a:t>is like </a:t>
            </a:r>
            <a:r>
              <a:rPr sz="2317" dirty="0">
                <a:latin typeface="Arial"/>
                <a:cs typeface="Arial"/>
              </a:rPr>
              <a:t>any cross product, 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spc="37" dirty="0">
                <a:latin typeface="Arial"/>
                <a:cs typeface="Arial"/>
              </a:rPr>
              <a:t> </a:t>
            </a:r>
            <a:r>
              <a:rPr sz="2317" spc="-21" dirty="0">
                <a:latin typeface="Arial"/>
                <a:cs typeface="Arial"/>
              </a:rPr>
              <a:t>vector.</a:t>
            </a:r>
            <a:endParaRPr sz="2317">
              <a:latin typeface="Arial"/>
              <a:cs typeface="Arial"/>
            </a:endParaRPr>
          </a:p>
          <a:p>
            <a:pPr>
              <a:spcBef>
                <a:spcPts val="21"/>
              </a:spcBef>
            </a:pPr>
            <a:endParaRPr sz="3683">
              <a:latin typeface="Arial"/>
              <a:cs typeface="Arial"/>
            </a:endParaRPr>
          </a:p>
          <a:p>
            <a:pPr marL="89865"/>
            <a:r>
              <a:rPr sz="2317" spc="-4" dirty="0">
                <a:latin typeface="Arial"/>
                <a:cs typeface="Arial"/>
              </a:rPr>
              <a:t>If </a:t>
            </a:r>
            <a:r>
              <a:rPr sz="2317" spc="-902" dirty="0">
                <a:latin typeface="IPAPMincho"/>
                <a:cs typeface="IPAPMincho"/>
              </a:rPr>
              <a:t>𝛻</a:t>
            </a:r>
            <a:r>
              <a:rPr sz="2317" spc="-99" dirty="0">
                <a:latin typeface="IPAPMincho"/>
                <a:cs typeface="IPAPMincho"/>
              </a:rPr>
              <a:t> </a:t>
            </a:r>
            <a:r>
              <a:rPr sz="2317" spc="-157" dirty="0">
                <a:latin typeface="IPAPMincho"/>
                <a:cs typeface="IPAPMincho"/>
              </a:rPr>
              <a:t>× </a:t>
            </a:r>
            <a:r>
              <a:rPr sz="2317" spc="-1932" dirty="0">
                <a:latin typeface="IPAPMincho"/>
                <a:cs typeface="IPAPMincho"/>
              </a:rPr>
              <a:t>𝑣</a:t>
            </a:r>
            <a:r>
              <a:rPr sz="2317" spc="914" dirty="0">
                <a:latin typeface="IPAPMincho"/>
                <a:cs typeface="IPAPMincho"/>
              </a:rPr>
              <a:t> </a:t>
            </a:r>
            <a:r>
              <a:rPr sz="2317" spc="294" dirty="0">
                <a:latin typeface="IPAPMincho"/>
                <a:cs typeface="IPAPMincho"/>
              </a:rPr>
              <a:t>= </a:t>
            </a:r>
            <a:r>
              <a:rPr sz="2317" spc="-74" dirty="0">
                <a:latin typeface="IPAPMincho"/>
                <a:cs typeface="IPAPMincho"/>
              </a:rPr>
              <a:t>0</a:t>
            </a:r>
            <a:r>
              <a:rPr sz="2317" spc="-74" dirty="0">
                <a:latin typeface="Arial"/>
                <a:cs typeface="Arial"/>
              </a:rPr>
              <a:t>, </a:t>
            </a:r>
            <a:r>
              <a:rPr sz="2317" spc="-4" dirty="0">
                <a:latin typeface="Arial"/>
                <a:cs typeface="Arial"/>
              </a:rPr>
              <a:t>then it is called </a:t>
            </a:r>
            <a:r>
              <a:rPr sz="2317" dirty="0">
                <a:latin typeface="Arial"/>
                <a:cs typeface="Arial"/>
              </a:rPr>
              <a:t>irrigational</a:t>
            </a:r>
            <a:r>
              <a:rPr sz="2317" spc="-240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field.</a:t>
            </a:r>
            <a:endParaRPr sz="2317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101209" y="1128812"/>
            <a:ext cx="3164569" cy="21062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978677" y="480533"/>
            <a:ext cx="8665254" cy="94593"/>
          </a:xfrm>
          <a:custGeom>
            <a:avLst/>
            <a:gdLst/>
            <a:ahLst/>
            <a:cxnLst/>
            <a:rect l="l" t="t" r="r" b="b"/>
            <a:pathLst>
              <a:path w="10470515" h="114300">
                <a:moveTo>
                  <a:pt x="0" y="114300"/>
                </a:moveTo>
                <a:lnTo>
                  <a:pt x="10470007" y="114300"/>
                </a:lnTo>
                <a:lnTo>
                  <a:pt x="10470007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5" name="object 5"/>
          <p:cNvSpPr/>
          <p:nvPr/>
        </p:nvSpPr>
        <p:spPr>
          <a:xfrm>
            <a:off x="8211101" y="88497"/>
            <a:ext cx="218615" cy="80930"/>
          </a:xfrm>
          <a:custGeom>
            <a:avLst/>
            <a:gdLst/>
            <a:ahLst/>
            <a:cxnLst/>
            <a:rect l="l" t="t" r="r" b="b"/>
            <a:pathLst>
              <a:path w="264159" h="97789">
                <a:moveTo>
                  <a:pt x="214249" y="0"/>
                </a:moveTo>
                <a:lnTo>
                  <a:pt x="203707" y="11937"/>
                </a:lnTo>
                <a:lnTo>
                  <a:pt x="235457" y="39497"/>
                </a:lnTo>
                <a:lnTo>
                  <a:pt x="0" y="39497"/>
                </a:lnTo>
                <a:lnTo>
                  <a:pt x="0" y="58165"/>
                </a:lnTo>
                <a:lnTo>
                  <a:pt x="235457" y="58165"/>
                </a:lnTo>
                <a:lnTo>
                  <a:pt x="203707" y="85851"/>
                </a:lnTo>
                <a:lnTo>
                  <a:pt x="214249" y="97789"/>
                </a:lnTo>
                <a:lnTo>
                  <a:pt x="264159" y="54609"/>
                </a:lnTo>
                <a:lnTo>
                  <a:pt x="264159" y="43052"/>
                </a:lnTo>
                <a:lnTo>
                  <a:pt x="2142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6" name="object 6"/>
          <p:cNvSpPr/>
          <p:nvPr/>
        </p:nvSpPr>
        <p:spPr>
          <a:xfrm>
            <a:off x="8819020" y="147775"/>
            <a:ext cx="202219" cy="80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48069" y="-139643"/>
            <a:ext cx="10622033" cy="687721"/>
          </a:xfrm>
          <a:prstGeom prst="rect">
            <a:avLst/>
          </a:prstGeom>
        </p:spPr>
        <p:txBody>
          <a:bodyPr vert="horz" wrap="square" lIns="0" tIns="10510" rIns="0" bIns="0" rtlCol="0" anchor="ctr">
            <a:spAutoFit/>
          </a:bodyPr>
          <a:lstStyle/>
          <a:p>
            <a:pPr marL="10511">
              <a:lnSpc>
                <a:spcPct val="100000"/>
              </a:lnSpc>
              <a:spcBef>
                <a:spcPts val="83"/>
              </a:spcBef>
            </a:pPr>
            <a:r>
              <a:rPr spc="-4" dirty="0"/>
              <a:t>Geometrical </a:t>
            </a:r>
            <a:r>
              <a:rPr dirty="0"/>
              <a:t>interpretation of the Curl </a:t>
            </a:r>
            <a:r>
              <a:rPr spc="-468" dirty="0"/>
              <a:t>(</a:t>
            </a:r>
            <a:r>
              <a:rPr spc="-468" dirty="0">
                <a:latin typeface="IPAPMincho"/>
                <a:cs typeface="IPAPMincho"/>
              </a:rPr>
              <a:t>𝛁 </a:t>
            </a:r>
            <a:r>
              <a:rPr spc="-174" dirty="0">
                <a:latin typeface="IPAPMincho"/>
                <a:cs typeface="IPAPMincho"/>
              </a:rPr>
              <a:t>×</a:t>
            </a:r>
            <a:r>
              <a:rPr spc="-294" dirty="0">
                <a:latin typeface="IPAPMincho"/>
                <a:cs typeface="IPAPMincho"/>
              </a:rPr>
              <a:t> </a:t>
            </a:r>
            <a:r>
              <a:rPr spc="-534" dirty="0">
                <a:latin typeface="IPAPMincho"/>
                <a:cs typeface="IPAPMincho"/>
              </a:rPr>
              <a:t>𝒗</a:t>
            </a:r>
            <a:r>
              <a:rPr spc="-534" dirty="0"/>
              <a:t>)</a:t>
            </a:r>
          </a:p>
        </p:txBody>
      </p:sp>
      <p:sp>
        <p:nvSpPr>
          <p:cNvPr id="8" name="object 8"/>
          <p:cNvSpPr/>
          <p:nvPr/>
        </p:nvSpPr>
        <p:spPr>
          <a:xfrm>
            <a:off x="2842627" y="670980"/>
            <a:ext cx="140944" cy="70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9" name="object 9"/>
          <p:cNvSpPr txBox="1"/>
          <p:nvPr/>
        </p:nvSpPr>
        <p:spPr>
          <a:xfrm>
            <a:off x="2011175" y="656161"/>
            <a:ext cx="8576441" cy="723226"/>
          </a:xfrm>
          <a:prstGeom prst="rect">
            <a:avLst/>
          </a:prstGeom>
        </p:spPr>
        <p:txBody>
          <a:bodyPr vert="horz" wrap="square" lIns="0" tIns="9985" rIns="0" bIns="0" rtlCol="0">
            <a:spAutoFit/>
          </a:bodyPr>
          <a:lstStyle/>
          <a:p>
            <a:pPr marL="10511" marR="4204">
              <a:spcBef>
                <a:spcPts val="79"/>
              </a:spcBef>
              <a:tabLst>
                <a:tab pos="693694" algn="l"/>
                <a:tab pos="1734761" algn="l"/>
                <a:tab pos="2090542" algn="l"/>
                <a:tab pos="2397975" algn="l"/>
                <a:tab pos="3688667" algn="l"/>
                <a:tab pos="4078082" algn="l"/>
                <a:tab pos="4761791" algn="l"/>
                <a:tab pos="5627332" algn="l"/>
                <a:tab pos="6181237" algn="l"/>
                <a:tab pos="7127184" algn="l"/>
              </a:tabLst>
            </a:pPr>
            <a:r>
              <a:rPr sz="2317" spc="-4" dirty="0">
                <a:latin typeface="Arial"/>
                <a:cs typeface="Arial"/>
              </a:rPr>
              <a:t>Curl	</a:t>
            </a:r>
            <a:r>
              <a:rPr sz="2317" spc="8" dirty="0">
                <a:latin typeface="Arial"/>
                <a:cs typeface="Arial"/>
              </a:rPr>
              <a:t>(</a:t>
            </a:r>
            <a:r>
              <a:rPr sz="2317" spc="-902" dirty="0">
                <a:latin typeface="IPAPMincho"/>
                <a:cs typeface="IPAPMincho"/>
              </a:rPr>
              <a:t>𝛻</a:t>
            </a:r>
            <a:r>
              <a:rPr sz="2317" spc="-87" dirty="0">
                <a:latin typeface="IPAPMincho"/>
                <a:cs typeface="IPAPMincho"/>
              </a:rPr>
              <a:t> </a:t>
            </a:r>
            <a:r>
              <a:rPr sz="2317" spc="-157" dirty="0">
                <a:latin typeface="IPAPMincho"/>
                <a:cs typeface="IPAPMincho"/>
              </a:rPr>
              <a:t>×</a:t>
            </a:r>
            <a:r>
              <a:rPr sz="2317" spc="-161" dirty="0">
                <a:latin typeface="IPAPMincho"/>
                <a:cs typeface="IPAPMincho"/>
              </a:rPr>
              <a:t> </a:t>
            </a:r>
            <a:r>
              <a:rPr sz="2317" spc="-1932" dirty="0">
                <a:latin typeface="IPAPMincho"/>
                <a:cs typeface="IPAPMincho"/>
              </a:rPr>
              <a:t>𝑣</a:t>
            </a:r>
            <a:r>
              <a:rPr sz="2317" spc="269" dirty="0">
                <a:latin typeface="IPAPMincho"/>
                <a:cs typeface="IPAPMincho"/>
              </a:rPr>
              <a:t> </a:t>
            </a:r>
            <a:r>
              <a:rPr sz="2317" spc="-4" dirty="0">
                <a:latin typeface="Arial"/>
                <a:cs typeface="Arial"/>
              </a:rPr>
              <a:t>)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is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a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me</a:t>
            </a:r>
            <a:r>
              <a:rPr sz="2317" dirty="0">
                <a:latin typeface="Arial"/>
                <a:cs typeface="Arial"/>
              </a:rPr>
              <a:t>a</a:t>
            </a:r>
            <a:r>
              <a:rPr sz="2317" spc="-4" dirty="0">
                <a:latin typeface="Arial"/>
                <a:cs typeface="Arial"/>
              </a:rPr>
              <a:t>s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re</a:t>
            </a:r>
            <a:r>
              <a:rPr sz="2317" dirty="0">
                <a:latin typeface="Arial"/>
                <a:cs typeface="Arial"/>
              </a:rPr>
              <a:t>	o</a:t>
            </a:r>
            <a:r>
              <a:rPr sz="2317" spc="-4" dirty="0">
                <a:latin typeface="Arial"/>
                <a:cs typeface="Arial"/>
              </a:rPr>
              <a:t>f</a:t>
            </a:r>
            <a:r>
              <a:rPr sz="2317" dirty="0">
                <a:latin typeface="Arial"/>
                <a:cs typeface="Arial"/>
              </a:rPr>
              <a:t>	ho</a:t>
            </a:r>
            <a:r>
              <a:rPr sz="2317" spc="-4" dirty="0">
                <a:latin typeface="Arial"/>
                <a:cs typeface="Arial"/>
              </a:rPr>
              <a:t>w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mu</a:t>
            </a:r>
            <a:r>
              <a:rPr sz="2317" dirty="0">
                <a:latin typeface="Arial"/>
                <a:cs typeface="Arial"/>
              </a:rPr>
              <a:t>c</a:t>
            </a:r>
            <a:r>
              <a:rPr sz="2317" spc="-4" dirty="0">
                <a:latin typeface="Arial"/>
                <a:cs typeface="Arial"/>
              </a:rPr>
              <a:t>h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the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v</a:t>
            </a:r>
            <a:r>
              <a:rPr sz="2317" dirty="0">
                <a:latin typeface="Arial"/>
                <a:cs typeface="Arial"/>
              </a:rPr>
              <a:t>e</a:t>
            </a:r>
            <a:r>
              <a:rPr sz="2317" spc="-4" dirty="0">
                <a:latin typeface="Arial"/>
                <a:cs typeface="Arial"/>
              </a:rPr>
              <a:t>c</a:t>
            </a:r>
            <a:r>
              <a:rPr sz="2317" dirty="0">
                <a:latin typeface="Arial"/>
                <a:cs typeface="Arial"/>
              </a:rPr>
              <a:t>t</a:t>
            </a:r>
            <a:r>
              <a:rPr sz="2317" spc="-4" dirty="0">
                <a:latin typeface="Arial"/>
                <a:cs typeface="Arial"/>
              </a:rPr>
              <a:t>or</a:t>
            </a:r>
            <a:r>
              <a:rPr sz="2317" dirty="0">
                <a:latin typeface="Arial"/>
                <a:cs typeface="Arial"/>
              </a:rPr>
              <a:t>	</a:t>
            </a:r>
            <a:r>
              <a:rPr sz="2317" spc="-4" dirty="0">
                <a:latin typeface="Arial"/>
                <a:cs typeface="Arial"/>
              </a:rPr>
              <a:t>c</a:t>
            </a:r>
            <a:r>
              <a:rPr sz="2317" dirty="0">
                <a:latin typeface="Arial"/>
                <a:cs typeface="Arial"/>
              </a:rPr>
              <a:t>u</a:t>
            </a:r>
            <a:r>
              <a:rPr sz="2317" spc="-4" dirty="0">
                <a:latin typeface="Arial"/>
                <a:cs typeface="Arial"/>
              </a:rPr>
              <a:t>rl</a:t>
            </a:r>
            <a:r>
              <a:rPr sz="2317" spc="4" dirty="0">
                <a:latin typeface="Arial"/>
                <a:cs typeface="Arial"/>
              </a:rPr>
              <a:t>s</a:t>
            </a:r>
            <a:r>
              <a:rPr sz="2317" spc="-4" dirty="0">
                <a:latin typeface="Arial"/>
                <a:cs typeface="Arial"/>
              </a:rPr>
              <a:t>/swirls  </a:t>
            </a:r>
            <a:r>
              <a:rPr sz="2317" dirty="0">
                <a:latin typeface="Arial"/>
                <a:cs typeface="Arial"/>
              </a:rPr>
              <a:t>around </a:t>
            </a:r>
            <a:r>
              <a:rPr sz="2317" spc="-4" dirty="0">
                <a:latin typeface="Arial"/>
                <a:cs typeface="Arial"/>
              </a:rPr>
              <a:t>the </a:t>
            </a:r>
            <a:r>
              <a:rPr sz="2317" dirty="0">
                <a:latin typeface="Arial"/>
                <a:cs typeface="Arial"/>
              </a:rPr>
              <a:t>point </a:t>
            </a:r>
            <a:r>
              <a:rPr sz="2317" spc="-4" dirty="0">
                <a:latin typeface="Arial"/>
                <a:cs typeface="Arial"/>
              </a:rPr>
              <a:t>in</a:t>
            </a:r>
            <a:r>
              <a:rPr sz="2317" spc="21" dirty="0">
                <a:latin typeface="Arial"/>
                <a:cs typeface="Arial"/>
              </a:rPr>
              <a:t> </a:t>
            </a:r>
            <a:r>
              <a:rPr sz="2317" dirty="0">
                <a:latin typeface="Arial"/>
                <a:cs typeface="Arial"/>
              </a:rPr>
              <a:t>question.</a:t>
            </a:r>
            <a:endParaRPr sz="2317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41604" y="2081224"/>
            <a:ext cx="3283908" cy="24888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1" name="object 11"/>
          <p:cNvSpPr/>
          <p:nvPr/>
        </p:nvSpPr>
        <p:spPr>
          <a:xfrm>
            <a:off x="6037024" y="1837641"/>
            <a:ext cx="4341751" cy="28890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  <p:sp>
        <p:nvSpPr>
          <p:cNvPr id="12" name="object 12"/>
          <p:cNvSpPr txBox="1"/>
          <p:nvPr/>
        </p:nvSpPr>
        <p:spPr>
          <a:xfrm>
            <a:off x="2024292" y="4953525"/>
            <a:ext cx="8564354" cy="621806"/>
          </a:xfrm>
          <a:prstGeom prst="rect">
            <a:avLst/>
          </a:prstGeom>
        </p:spPr>
        <p:txBody>
          <a:bodyPr vert="horz" wrap="square" lIns="0" tIns="10510" rIns="0" bIns="0" rtlCol="0">
            <a:spAutoFit/>
          </a:bodyPr>
          <a:lstStyle/>
          <a:p>
            <a:pPr marL="10511" marR="4204">
              <a:spcBef>
                <a:spcPts val="83"/>
              </a:spcBef>
            </a:pPr>
            <a:r>
              <a:rPr sz="1986" spc="-4" dirty="0">
                <a:latin typeface="Arial"/>
                <a:cs typeface="Arial"/>
              </a:rPr>
              <a:t>These functions have curls pointing in z-direction (given by right hand </a:t>
            </a:r>
            <a:r>
              <a:rPr sz="1986" dirty="0">
                <a:latin typeface="Arial"/>
                <a:cs typeface="Arial"/>
              </a:rPr>
              <a:t>rule :  </a:t>
            </a:r>
            <a:r>
              <a:rPr sz="1986" spc="-4" dirty="0">
                <a:latin typeface="Arial"/>
                <a:cs typeface="Arial"/>
              </a:rPr>
              <a:t>Curl your fingers in direction of swirl, then thumb gives direction of</a:t>
            </a:r>
            <a:r>
              <a:rPr sz="1986" spc="174" dirty="0">
                <a:latin typeface="Arial"/>
                <a:cs typeface="Arial"/>
              </a:rPr>
              <a:t> </a:t>
            </a:r>
            <a:r>
              <a:rPr sz="1986" spc="-4" dirty="0">
                <a:latin typeface="Arial"/>
                <a:cs typeface="Arial"/>
              </a:rPr>
              <a:t>curl.)</a:t>
            </a:r>
            <a:endParaRPr sz="1986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80873" y="6103777"/>
            <a:ext cx="7173310" cy="3783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9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644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IPAPMincho</vt:lpstr>
      <vt:lpstr>Times New Roman</vt:lpstr>
      <vt:lpstr>Wingdings</vt:lpstr>
      <vt:lpstr>Office Theme</vt:lpstr>
      <vt:lpstr>GRADIENT OF A SCALAR field</vt:lpstr>
      <vt:lpstr>Gradient (𝛁) interpretation</vt:lpstr>
      <vt:lpstr>Gradient (𝛁) interpretation</vt:lpstr>
      <vt:lpstr>Divergence of a Vector</vt:lpstr>
      <vt:lpstr>Geometrical interpretation of Divergence 𝛁. 𝒗</vt:lpstr>
      <vt:lpstr>The Curl (𝛁 × 𝒗)</vt:lpstr>
      <vt:lpstr>Geometrical interpretation of the Curl (𝛁 × 𝒗)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A SCALAR field</dc:title>
  <dc:creator>Santosh Kumar</dc:creator>
  <cp:lastModifiedBy>Santosh Kumar</cp:lastModifiedBy>
  <cp:revision>1</cp:revision>
  <dcterms:created xsi:type="dcterms:W3CDTF">2023-07-16T07:01:06Z</dcterms:created>
  <dcterms:modified xsi:type="dcterms:W3CDTF">2023-07-16T07:03:53Z</dcterms:modified>
</cp:coreProperties>
</file>