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42FD84-65FD-4DD2-98D0-5A650D727B4E}"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42FD84-65FD-4DD2-98D0-5A650D727B4E}"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42FD84-65FD-4DD2-98D0-5A650D727B4E}"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42FD84-65FD-4DD2-98D0-5A650D727B4E}"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42FD84-65FD-4DD2-98D0-5A650D727B4E}"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42FD84-65FD-4DD2-98D0-5A650D727B4E}"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42FD84-65FD-4DD2-98D0-5A650D727B4E}"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42FD84-65FD-4DD2-98D0-5A650D727B4E}"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42FD84-65FD-4DD2-98D0-5A650D727B4E}"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2FD84-65FD-4DD2-98D0-5A650D727B4E}"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2FD84-65FD-4DD2-98D0-5A650D727B4E}"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79E0F-4294-40A0-8242-719C18E8D86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2FD84-65FD-4DD2-98D0-5A650D727B4E}" type="datetimeFigureOut">
              <a:rPr lang="en-US" smtClean="0"/>
              <a:pPr/>
              <a:t>6/20/2023</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79E0F-4294-40A0-8242-719C18E8D8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b="1" dirty="0" smtClean="0">
                <a:solidFill>
                  <a:srgbClr val="C00000"/>
                </a:solidFill>
                <a:latin typeface="Arial" pitchFamily="34" charset="0"/>
                <a:cs typeface="Arial" pitchFamily="34" charset="0"/>
              </a:rPr>
              <a:t>EXPERT SYSTEM</a:t>
            </a:r>
            <a:br>
              <a:rPr lang="en-US" b="1" dirty="0" smtClean="0">
                <a:solidFill>
                  <a:srgbClr val="C00000"/>
                </a:solidFill>
                <a:latin typeface="Arial" pitchFamily="34" charset="0"/>
                <a:cs typeface="Arial" pitchFamily="34" charset="0"/>
              </a:rPr>
            </a:br>
            <a:r>
              <a:rPr lang="en-US" b="1" dirty="0" smtClean="0">
                <a:solidFill>
                  <a:srgbClr val="C00000"/>
                </a:solidFill>
                <a:latin typeface="Arial" pitchFamily="34" charset="0"/>
                <a:cs typeface="Arial" pitchFamily="34" charset="0"/>
              </a:rPr>
              <a:t>BTCS-3613</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38290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a:latin typeface="+mn-lt"/>
              </a:rPr>
              <a:t>Semester</a:t>
            </a:r>
            <a:r>
              <a:rPr lang="en-US" sz="9600" dirty="0" smtClean="0">
                <a:latin typeface="+mn-lt"/>
              </a:rPr>
              <a:t>: 6th</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p:spPr>
        <p:txBody>
          <a:bodyPr>
            <a:normAutofit fontScale="90000"/>
          </a:bodyPr>
          <a:lstStyle/>
          <a:p>
            <a:r>
              <a:rPr lang="en-US" b="1" dirty="0"/>
              <a:t>Advantages of Expert </a:t>
            </a:r>
            <a:r>
              <a:rPr lang="en-US" b="1" dirty="0" smtClean="0"/>
              <a:t>Systems</a:t>
            </a:r>
            <a:endParaRPr lang="en-US" dirty="0"/>
          </a:p>
        </p:txBody>
      </p:sp>
      <p:sp>
        <p:nvSpPr>
          <p:cNvPr id="3" name="Content Placeholder 2"/>
          <p:cNvSpPr>
            <a:spLocks noGrp="1"/>
          </p:cNvSpPr>
          <p:nvPr>
            <p:ph idx="1"/>
          </p:nvPr>
        </p:nvSpPr>
        <p:spPr/>
        <p:txBody>
          <a:bodyPr>
            <a:normAutofit fontScale="62500" lnSpcReduction="20000"/>
          </a:bodyPr>
          <a:lstStyle/>
          <a:p>
            <a:pPr algn="just" fontAlgn="base">
              <a:lnSpc>
                <a:spcPct val="170000"/>
              </a:lnSpc>
            </a:pPr>
            <a:r>
              <a:rPr lang="en-US" b="1" dirty="0"/>
              <a:t>Availability:</a:t>
            </a:r>
            <a:r>
              <a:rPr lang="en-US" dirty="0"/>
              <a:t> They are easily available due to the mass production of software.</a:t>
            </a:r>
          </a:p>
          <a:p>
            <a:pPr algn="just" fontAlgn="base">
              <a:lnSpc>
                <a:spcPct val="170000"/>
              </a:lnSpc>
            </a:pPr>
            <a:r>
              <a:rPr lang="en-US" b="1" dirty="0"/>
              <a:t>Less Production Cost: </a:t>
            </a:r>
            <a:r>
              <a:rPr lang="en-US" dirty="0"/>
              <a:t>The production costs of expert systems are extremely reasonable and affordable.</a:t>
            </a:r>
          </a:p>
          <a:p>
            <a:pPr algn="just" fontAlgn="base">
              <a:lnSpc>
                <a:spcPct val="170000"/>
              </a:lnSpc>
            </a:pPr>
            <a:r>
              <a:rPr lang="en-US" b="1" dirty="0"/>
              <a:t>Speed:</a:t>
            </a:r>
            <a:r>
              <a:rPr lang="en-US" dirty="0"/>
              <a:t> They offer great speed and reduce the amount of work.</a:t>
            </a:r>
          </a:p>
          <a:p>
            <a:pPr algn="just" fontAlgn="base">
              <a:lnSpc>
                <a:spcPct val="170000"/>
              </a:lnSpc>
            </a:pPr>
            <a:r>
              <a:rPr lang="en-US" b="1" dirty="0"/>
              <a:t>Less Error Rate: </a:t>
            </a:r>
            <a:r>
              <a:rPr lang="en-US" dirty="0"/>
              <a:t>The error rate is much lower as opposed to human errors.</a:t>
            </a:r>
          </a:p>
          <a:p>
            <a:pPr algn="just" fontAlgn="base">
              <a:lnSpc>
                <a:spcPct val="170000"/>
              </a:lnSpc>
            </a:pPr>
            <a:r>
              <a:rPr lang="en-US" b="1" dirty="0"/>
              <a:t>Low Risks:</a:t>
            </a:r>
            <a:r>
              <a:rPr lang="en-US" dirty="0"/>
              <a:t> They are capable of working in environments that are dangerous to humans.</a:t>
            </a:r>
          </a:p>
          <a:p>
            <a:pPr algn="just" fontAlgn="base">
              <a:lnSpc>
                <a:spcPct val="170000"/>
              </a:lnSpc>
            </a:pPr>
            <a:r>
              <a:rPr lang="en-US" b="1" dirty="0"/>
              <a:t>Steady Response:</a:t>
            </a:r>
            <a:r>
              <a:rPr lang="en-US" dirty="0"/>
              <a:t> They avoid motions, tensions, and fatigue.</a:t>
            </a:r>
          </a:p>
          <a:p>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21403" y="1524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152400" y="6019800"/>
            <a:ext cx="4642416" cy="685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8000" cy="1143000"/>
          </a:xfrm>
        </p:spPr>
        <p:txBody>
          <a:bodyPr>
            <a:normAutofit fontScale="90000"/>
          </a:bodyPr>
          <a:lstStyle/>
          <a:p>
            <a:r>
              <a:rPr lang="en-US" b="1" dirty="0"/>
              <a:t>Limitations of Expert </a:t>
            </a:r>
            <a:r>
              <a:rPr lang="en-US" b="1" dirty="0" smtClean="0"/>
              <a:t>Systems</a:t>
            </a:r>
            <a:endParaRPr lang="en-US" dirty="0"/>
          </a:p>
        </p:txBody>
      </p:sp>
      <p:sp>
        <p:nvSpPr>
          <p:cNvPr id="3" name="Content Placeholder 2"/>
          <p:cNvSpPr>
            <a:spLocks noGrp="1"/>
          </p:cNvSpPr>
          <p:nvPr>
            <p:ph idx="1"/>
          </p:nvPr>
        </p:nvSpPr>
        <p:spPr/>
        <p:txBody>
          <a:bodyPr>
            <a:normAutofit fontScale="85000" lnSpcReduction="20000"/>
          </a:bodyPr>
          <a:lstStyle/>
          <a:p>
            <a:pPr algn="just" fontAlgn="base">
              <a:lnSpc>
                <a:spcPct val="150000"/>
              </a:lnSpc>
            </a:pPr>
            <a:r>
              <a:rPr lang="en-US" dirty="0"/>
              <a:t>Difficult knowledge acquisition</a:t>
            </a:r>
          </a:p>
          <a:p>
            <a:pPr algn="just" fontAlgn="base">
              <a:lnSpc>
                <a:spcPct val="150000"/>
              </a:lnSpc>
            </a:pPr>
            <a:r>
              <a:rPr lang="en-US" dirty="0"/>
              <a:t>Maintenance costs </a:t>
            </a:r>
          </a:p>
          <a:p>
            <a:pPr algn="just" fontAlgn="base">
              <a:lnSpc>
                <a:spcPct val="150000"/>
              </a:lnSpc>
            </a:pPr>
            <a:r>
              <a:rPr lang="en-US" dirty="0"/>
              <a:t>Development costs</a:t>
            </a:r>
          </a:p>
          <a:p>
            <a:pPr algn="just" fontAlgn="base">
              <a:lnSpc>
                <a:spcPct val="150000"/>
              </a:lnSpc>
            </a:pPr>
            <a:r>
              <a:rPr lang="en-US" dirty="0"/>
              <a:t>Adheres only to specific domains.</a:t>
            </a:r>
          </a:p>
          <a:p>
            <a:pPr algn="just" fontAlgn="base">
              <a:lnSpc>
                <a:spcPct val="150000"/>
              </a:lnSpc>
            </a:pPr>
            <a:r>
              <a:rPr lang="en-US" dirty="0"/>
              <a:t>Requires constant manual updates; it cannot learn by itself.</a:t>
            </a:r>
          </a:p>
          <a:p>
            <a:pPr algn="just" fontAlgn="base">
              <a:lnSpc>
                <a:spcPct val="150000"/>
              </a:lnSpc>
            </a:pPr>
            <a:r>
              <a:rPr lang="en-US" dirty="0"/>
              <a:t>It is incapable of providing logic behind the decisions.</a:t>
            </a:r>
          </a:p>
          <a:p>
            <a:pPr>
              <a:lnSpc>
                <a:spcPct val="150000"/>
              </a:lnSpc>
            </a:pPr>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10400" y="9525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152400" y="6019800"/>
            <a:ext cx="4642416" cy="685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TOPIC:-EXPERT SYSTEM</a:t>
            </a:r>
            <a:endParaRPr lang="en-US" b="1" dirty="0"/>
          </a:p>
        </p:txBody>
      </p:sp>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INTRODUCTION</a:t>
            </a:r>
            <a:endParaRPr lang="en-US" b="1" dirty="0"/>
          </a:p>
        </p:txBody>
      </p:sp>
      <p:sp>
        <p:nvSpPr>
          <p:cNvPr id="3" name="Content Placeholder 2"/>
          <p:cNvSpPr>
            <a:spLocks noGrp="1"/>
          </p:cNvSpPr>
          <p:nvPr>
            <p:ph idx="1"/>
          </p:nvPr>
        </p:nvSpPr>
        <p:spPr/>
        <p:txBody>
          <a:bodyPr/>
          <a:lstStyle/>
          <a:p>
            <a:pPr algn="just">
              <a:lnSpc>
                <a:spcPct val="150000"/>
              </a:lnSpc>
            </a:pPr>
            <a:r>
              <a:rPr lang="en-US" dirty="0"/>
              <a:t>An expert system is a computer program that uses artificial intelligence (AI) technologies to simulate the judgment and behavior of a human or an organization that has expertise and experience in a particular field.</a:t>
            </a:r>
          </a:p>
          <a:p>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818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00800" cy="1143000"/>
          </a:xfrm>
        </p:spPr>
        <p:txBody>
          <a:bodyPr>
            <a:normAutofit fontScale="90000"/>
          </a:bodyPr>
          <a:lstStyle/>
          <a:p>
            <a:r>
              <a:rPr lang="en-US" b="1" dirty="0"/>
              <a:t>Capabilities of Expert Systems</a:t>
            </a: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sz="3000" dirty="0"/>
              <a:t>Advising</a:t>
            </a:r>
          </a:p>
          <a:p>
            <a:pPr fontAlgn="base"/>
            <a:r>
              <a:rPr lang="en-US" sz="3000" dirty="0"/>
              <a:t>Assistance in human decision making</a:t>
            </a:r>
          </a:p>
          <a:p>
            <a:pPr fontAlgn="base"/>
            <a:r>
              <a:rPr lang="en-US" sz="3000" dirty="0"/>
              <a:t>Demonstrations and instructions </a:t>
            </a:r>
          </a:p>
          <a:p>
            <a:pPr fontAlgn="base"/>
            <a:r>
              <a:rPr lang="en-US" sz="3000" dirty="0"/>
              <a:t>Deriving solutions</a:t>
            </a:r>
          </a:p>
          <a:p>
            <a:pPr fontAlgn="base"/>
            <a:r>
              <a:rPr lang="en-US" sz="3000" dirty="0"/>
              <a:t>Diagnosis</a:t>
            </a:r>
          </a:p>
          <a:p>
            <a:pPr fontAlgn="base"/>
            <a:r>
              <a:rPr lang="en-US" sz="3000" dirty="0"/>
              <a:t>Interpreting inputs and providing relevant outputs</a:t>
            </a:r>
          </a:p>
          <a:p>
            <a:pPr fontAlgn="base"/>
            <a:r>
              <a:rPr lang="en-US" sz="3000" dirty="0"/>
              <a:t>Predicting results</a:t>
            </a:r>
          </a:p>
          <a:p>
            <a:pPr fontAlgn="base"/>
            <a:r>
              <a:rPr lang="en-US" sz="3000" dirty="0"/>
              <a:t>Justification of conclusions</a:t>
            </a:r>
          </a:p>
          <a:p>
            <a:pPr fontAlgn="base"/>
            <a:r>
              <a:rPr lang="en-US" sz="3000" dirty="0"/>
              <a:t>Suggestions for alternative solutions to a problem</a:t>
            </a:r>
          </a:p>
          <a:p>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173803"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34000" cy="1143000"/>
          </a:xfrm>
        </p:spPr>
        <p:txBody>
          <a:bodyPr>
            <a:noAutofit/>
          </a:bodyPr>
          <a:lstStyle/>
          <a:p>
            <a:r>
              <a:rPr lang="en-US" sz="3600" b="1" dirty="0"/>
              <a:t>Components/ Architecture of Expert Systems</a:t>
            </a:r>
            <a:endParaRPr lang="en-US" sz="3600" dirty="0"/>
          </a:p>
        </p:txBody>
      </p:sp>
      <p:sp>
        <p:nvSpPr>
          <p:cNvPr id="3" name="Content Placeholder 2"/>
          <p:cNvSpPr>
            <a:spLocks noGrp="1"/>
          </p:cNvSpPr>
          <p:nvPr>
            <p:ph idx="1"/>
          </p:nvPr>
        </p:nvSpPr>
        <p:spPr/>
        <p:txBody>
          <a:bodyPr/>
          <a:lstStyle/>
          <a:p>
            <a:pPr fontAlgn="base"/>
            <a:r>
              <a:rPr lang="en-US" dirty="0"/>
              <a:t>Knowledge Base</a:t>
            </a:r>
          </a:p>
          <a:p>
            <a:pPr fontAlgn="base"/>
            <a:r>
              <a:rPr lang="en-US" dirty="0"/>
              <a:t>Inference Engine</a:t>
            </a:r>
          </a:p>
          <a:p>
            <a:pPr fontAlgn="base"/>
            <a:r>
              <a:rPr lang="en-US" dirty="0"/>
              <a:t>Knowledge acquisition and learning module</a:t>
            </a:r>
          </a:p>
          <a:p>
            <a:pPr fontAlgn="base"/>
            <a:r>
              <a:rPr lang="en-US" dirty="0"/>
              <a:t>User Interface</a:t>
            </a:r>
          </a:p>
          <a:p>
            <a:pPr fontAlgn="base"/>
            <a:r>
              <a:rPr lang="en-US" dirty="0"/>
              <a:t>Explanation module </a:t>
            </a:r>
          </a:p>
          <a:p>
            <a:pPr>
              <a:buNone/>
            </a:pPr>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934200" y="3048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 "/>
          <p:cNvPicPr>
            <a:picLocks noChangeAspect="1" noChangeArrowheads="1"/>
          </p:cNvPicPr>
          <p:nvPr/>
        </p:nvPicPr>
        <p:blipFill>
          <a:blip r:embed="rId2" cstate="print"/>
          <a:srcRect/>
          <a:stretch>
            <a:fillRect/>
          </a:stretch>
        </p:blipFill>
        <p:spPr bwMode="auto">
          <a:xfrm>
            <a:off x="1066800" y="1295400"/>
            <a:ext cx="7315200" cy="4191000"/>
          </a:xfrm>
          <a:prstGeom prst="rect">
            <a:avLst/>
          </a:prstGeom>
          <a:noFill/>
        </p:spPr>
      </p:pic>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10400" y="3048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5"/>
          </a:xfrm>
        </p:spPr>
        <p:txBody>
          <a:bodyPr>
            <a:normAutofit fontScale="85000" lnSpcReduction="10000"/>
          </a:bodyPr>
          <a:lstStyle/>
          <a:p>
            <a:pPr algn="just"/>
            <a:r>
              <a:rPr lang="en-US" sz="2000" b="1" dirty="0"/>
              <a:t>Knowledge base:</a:t>
            </a:r>
            <a:r>
              <a:rPr lang="en-US" sz="2000" dirty="0"/>
              <a:t> The knowledge base in an expert system represents facts and rules. It contains knowledge in specific domains along with rules in order to solve problems and form procedures that are relevant to the domain</a:t>
            </a:r>
            <a:r>
              <a:rPr lang="en-US" sz="2000" dirty="0" smtClean="0"/>
              <a:t>.</a:t>
            </a:r>
          </a:p>
          <a:p>
            <a:pPr algn="just">
              <a:buNone/>
            </a:pPr>
            <a:endParaRPr lang="en-US" sz="2000" dirty="0"/>
          </a:p>
          <a:p>
            <a:pPr algn="just"/>
            <a:r>
              <a:rPr lang="en-US" sz="2000" b="1" dirty="0"/>
              <a:t>Inference engine: </a:t>
            </a:r>
            <a:r>
              <a:rPr lang="en-US" sz="2000" dirty="0"/>
              <a:t>The most basic function of the inference engine is to acquire relevant data from the knowledge base, interpret it, and find a solution to the user’s problem. Inference engines also have explanatory and debugging abilities</a:t>
            </a:r>
            <a:r>
              <a:rPr lang="en-US" sz="2000" dirty="0" smtClean="0"/>
              <a:t>.</a:t>
            </a:r>
          </a:p>
          <a:p>
            <a:pPr algn="just">
              <a:buNone/>
            </a:pPr>
            <a:endParaRPr lang="en-US" sz="2000" dirty="0" smtClean="0"/>
          </a:p>
          <a:p>
            <a:pPr algn="just"/>
            <a:r>
              <a:rPr lang="en-US" sz="2000" b="1" dirty="0"/>
              <a:t>Knowledge acquisition and learning module: </a:t>
            </a:r>
            <a:r>
              <a:rPr lang="en-US" sz="2000" dirty="0"/>
              <a:t>This component functions to allow the expert systems to acquire more data from various sources and store it in the knowledge base</a:t>
            </a:r>
            <a:r>
              <a:rPr lang="en-US" sz="2000" dirty="0" smtClean="0"/>
              <a:t>.</a:t>
            </a:r>
          </a:p>
          <a:p>
            <a:pPr algn="just">
              <a:buNone/>
            </a:pPr>
            <a:endParaRPr lang="en-US" sz="2000" dirty="0"/>
          </a:p>
          <a:p>
            <a:pPr algn="just"/>
            <a:r>
              <a:rPr lang="en-US" sz="2000" b="1" dirty="0"/>
              <a:t>User interface: </a:t>
            </a:r>
            <a:r>
              <a:rPr lang="en-US" sz="2000" dirty="0"/>
              <a:t>This component is essential for a non-expert user to interact with the expert system and find solutions</a:t>
            </a:r>
            <a:r>
              <a:rPr lang="en-US" sz="2000" dirty="0" smtClean="0"/>
              <a:t>.</a:t>
            </a:r>
          </a:p>
          <a:p>
            <a:pPr algn="just">
              <a:buNone/>
            </a:pPr>
            <a:endParaRPr lang="en-US" sz="2000" dirty="0"/>
          </a:p>
          <a:p>
            <a:pPr algn="just"/>
            <a:r>
              <a:rPr lang="en-US" sz="2000" b="1" dirty="0"/>
              <a:t>Explanation module:</a:t>
            </a:r>
            <a:r>
              <a:rPr lang="en-US" sz="2000" dirty="0"/>
              <a:t> As the name suggests, this module helps in providing the user with an explanation of the achieved conclusion.</a:t>
            </a:r>
          </a:p>
          <a:p>
            <a:pPr algn="just"/>
            <a:endParaRPr lang="en-US" sz="2000" dirty="0"/>
          </a:p>
          <a:p>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104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19800" cy="1143000"/>
          </a:xfrm>
        </p:spPr>
        <p:txBody>
          <a:bodyPr>
            <a:normAutofit fontScale="90000"/>
          </a:bodyPr>
          <a:lstStyle/>
          <a:p>
            <a:pPr algn="just"/>
            <a:r>
              <a:rPr lang="en-US" b="1" dirty="0"/>
              <a:t>Strategies Used By The Inference </a:t>
            </a:r>
            <a:r>
              <a:rPr lang="en-US" b="1" dirty="0" smtClean="0"/>
              <a:t>Engine</a:t>
            </a:r>
            <a:endParaRPr lang="en-US" dirty="0"/>
          </a:p>
        </p:txBody>
      </p:sp>
      <p:sp>
        <p:nvSpPr>
          <p:cNvPr id="3" name="Content Placeholder 2"/>
          <p:cNvSpPr>
            <a:spLocks noGrp="1"/>
          </p:cNvSpPr>
          <p:nvPr>
            <p:ph idx="1"/>
          </p:nvPr>
        </p:nvSpPr>
        <p:spPr/>
        <p:txBody>
          <a:bodyPr/>
          <a:lstStyle/>
          <a:p>
            <a:pPr algn="just">
              <a:lnSpc>
                <a:spcPct val="150000"/>
              </a:lnSpc>
            </a:pPr>
            <a:r>
              <a:rPr lang="en-US" sz="2000" b="1" dirty="0"/>
              <a:t>Forward chaining</a:t>
            </a:r>
            <a:r>
              <a:rPr lang="en-US" sz="2000" dirty="0"/>
              <a:t> reads and processes a set of facts to make a logical prediction about what will happen next. An example of forward chaining would be making predictions about the movement of the stock market</a:t>
            </a:r>
            <a:r>
              <a:rPr lang="en-US" sz="2000" dirty="0" smtClean="0"/>
              <a:t>.</a:t>
            </a:r>
          </a:p>
          <a:p>
            <a:pPr algn="just">
              <a:lnSpc>
                <a:spcPct val="150000"/>
              </a:lnSpc>
            </a:pPr>
            <a:r>
              <a:rPr lang="en-US" sz="2000" b="1" dirty="0"/>
              <a:t>Backward chaining</a:t>
            </a:r>
            <a:r>
              <a:rPr lang="en-US" sz="2000" dirty="0"/>
              <a:t> reads and processes a set of facts to reach a logical conclusion about why something happened. An example of backward chaining would be examining a set of symptoms to reach a medical </a:t>
            </a:r>
            <a:r>
              <a:rPr lang="en-US" sz="2000" dirty="0" smtClean="0"/>
              <a:t>diagnosis.</a:t>
            </a:r>
            <a:endParaRPr lang="en-US" sz="2000" dirty="0"/>
          </a:p>
          <a:p>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10400" y="24765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8000" cy="1143000"/>
          </a:xfrm>
        </p:spPr>
        <p:txBody>
          <a:bodyPr>
            <a:normAutofit fontScale="90000"/>
          </a:bodyPr>
          <a:lstStyle/>
          <a:p>
            <a:r>
              <a:rPr lang="en-US" b="1" dirty="0"/>
              <a:t>Applications of Expert Systems </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it-IT" sz="2000" b="1" dirty="0" smtClean="0"/>
              <a:t>Design Domain-</a:t>
            </a:r>
            <a:r>
              <a:rPr lang="it-IT" sz="2000" dirty="0" smtClean="0"/>
              <a:t> Camera lens design automobile design</a:t>
            </a:r>
          </a:p>
          <a:p>
            <a:pPr algn="just">
              <a:lnSpc>
                <a:spcPct val="150000"/>
              </a:lnSpc>
            </a:pPr>
            <a:r>
              <a:rPr lang="en-US" sz="2000" b="1" dirty="0" smtClean="0"/>
              <a:t>Medical Domain</a:t>
            </a:r>
            <a:r>
              <a:rPr lang="en-US" sz="2000" dirty="0" smtClean="0"/>
              <a:t>-Diagnosis Systems to deduce the cause of disease from observed data Conduction medical operations on humans.</a:t>
            </a:r>
          </a:p>
          <a:p>
            <a:pPr algn="just">
              <a:lnSpc>
                <a:spcPct val="150000"/>
              </a:lnSpc>
            </a:pPr>
            <a:r>
              <a:rPr lang="en-US" sz="2000" b="1" dirty="0" smtClean="0"/>
              <a:t>Monitoring systems</a:t>
            </a:r>
            <a:r>
              <a:rPr lang="en-US" sz="2000" dirty="0" smtClean="0"/>
              <a:t>-Comparing data continuously with observed systems </a:t>
            </a:r>
          </a:p>
          <a:p>
            <a:pPr algn="just">
              <a:lnSpc>
                <a:spcPct val="150000"/>
              </a:lnSpc>
            </a:pPr>
            <a:r>
              <a:rPr lang="en-US" sz="2000" b="1" dirty="0" smtClean="0"/>
              <a:t>Process Control Systems</a:t>
            </a:r>
            <a:r>
              <a:rPr lang="en-US" sz="2000" dirty="0" smtClean="0"/>
              <a:t>-Controlling physical processes based on the monitoring.</a:t>
            </a:r>
          </a:p>
          <a:p>
            <a:pPr algn="just">
              <a:lnSpc>
                <a:spcPct val="150000"/>
              </a:lnSpc>
            </a:pPr>
            <a:r>
              <a:rPr lang="en-US" sz="2000" b="1" dirty="0" smtClean="0"/>
              <a:t>Knowledge Domain-</a:t>
            </a:r>
            <a:r>
              <a:rPr lang="en-US" sz="2000" dirty="0" smtClean="0"/>
              <a:t>Finding faults in vehicles or computers.</a:t>
            </a:r>
          </a:p>
          <a:p>
            <a:pPr algn="just"/>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97603" y="17145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261</Words>
  <Application>Microsoft Office PowerPoint</Application>
  <PresentationFormat>On-screen Show (4:3)</PresentationFormat>
  <Paragraphs>68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EXPERT SYSTEM BTCS-3613    </vt:lpstr>
      <vt:lpstr>TOPIC:-EXPERT SYSTEM</vt:lpstr>
      <vt:lpstr>INTRODUCTION</vt:lpstr>
      <vt:lpstr>Capabilities of Expert Systems</vt:lpstr>
      <vt:lpstr>Components/ Architecture of Expert Systems</vt:lpstr>
      <vt:lpstr>Slide 6</vt:lpstr>
      <vt:lpstr>Slide 7</vt:lpstr>
      <vt:lpstr>Strategies Used By The Inference Engine</vt:lpstr>
      <vt:lpstr>Applications of Expert Systems </vt:lpstr>
      <vt:lpstr>Advantages of Expert Systems</vt:lpstr>
      <vt:lpstr>Limitations of Expert Systems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EXPERT SYSTEM</dc:title>
  <dc:creator>Intel</dc:creator>
  <cp:lastModifiedBy>Intel</cp:lastModifiedBy>
  <cp:revision>17</cp:revision>
  <dcterms:created xsi:type="dcterms:W3CDTF">2023-02-07T07:38:17Z</dcterms:created>
  <dcterms:modified xsi:type="dcterms:W3CDTF">2023-06-20T09:51:41Z</dcterms:modified>
</cp:coreProperties>
</file>