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60" r:id="rId2"/>
    <p:sldId id="261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E8BC6-ACB1-4368-8C70-CDF8134A6C8B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85E37-EEB1-4B9B-828D-934955819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THEORY OF AUTOMATION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85E37-EEB1-4B9B-828D-9349558194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627E-808B-4305-ADB6-22442A787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1"/>
            <a:ext cx="7467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Lecture 1</a:t>
            </a:r>
          </a:p>
          <a:p>
            <a:pPr algn="ctr"/>
            <a:r>
              <a:rPr lang="en-US" sz="4000" dirty="0" smtClean="0"/>
              <a:t>PRESENTATION </a:t>
            </a:r>
            <a:r>
              <a:rPr lang="en-US" sz="4000" dirty="0" smtClean="0"/>
              <a:t>ON THEORY OF </a:t>
            </a:r>
            <a:r>
              <a:rPr lang="en-US" sz="4000" dirty="0" smtClean="0"/>
              <a:t>AUTOMATA</a:t>
            </a:r>
            <a:endParaRPr lang="en-US" sz="4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381000"/>
            <a:ext cx="4953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The Theory of Automation</a:t>
            </a:r>
          </a:p>
          <a:p>
            <a:pPr algn="ctr"/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600200"/>
            <a:ext cx="84582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Automation : </a:t>
            </a:r>
            <a:r>
              <a:rPr lang="en-US" dirty="0" smtClean="0"/>
              <a:t>Automation is defined as the system where </a:t>
            </a:r>
            <a:r>
              <a:rPr lang="en-US" dirty="0" err="1" smtClean="0"/>
              <a:t>energy,material</a:t>
            </a:r>
            <a:r>
              <a:rPr lang="en-US" dirty="0" smtClean="0"/>
              <a:t> and information is Transformed to perform a certain task without the help of human being. </a:t>
            </a:r>
            <a:r>
              <a:rPr lang="en-US" dirty="0" err="1" smtClean="0"/>
              <a:t>Eg</a:t>
            </a:r>
            <a:r>
              <a:rPr lang="en-US" dirty="0" smtClean="0"/>
              <a:t>. automatic </a:t>
            </a:r>
            <a:r>
              <a:rPr lang="en-US" dirty="0" err="1" smtClean="0"/>
              <a:t>pakage</a:t>
            </a:r>
            <a:r>
              <a:rPr lang="en-US" dirty="0" smtClean="0"/>
              <a:t> machines.</a:t>
            </a:r>
          </a:p>
          <a:p>
            <a:endParaRPr lang="en-US" dirty="0"/>
          </a:p>
          <a:p>
            <a:r>
              <a:rPr lang="en-US" dirty="0" smtClean="0"/>
              <a:t>Model of discrete automation: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u="sng" dirty="0" smtClean="0"/>
              <a:t>Input: </a:t>
            </a:r>
            <a:r>
              <a:rPr lang="en-US" u="sng" dirty="0"/>
              <a:t>T</a:t>
            </a:r>
            <a:r>
              <a:rPr lang="en-US" dirty="0" smtClean="0"/>
              <a:t>here are i1,i2,…in input values at discrete instant of times which can take finite number of values from input alphabet ∑</a:t>
            </a:r>
          </a:p>
          <a:p>
            <a:r>
              <a:rPr lang="en-US" u="sng" dirty="0" smtClean="0"/>
              <a:t>Output: </a:t>
            </a:r>
            <a:r>
              <a:rPr lang="en-US" u="sng" dirty="0"/>
              <a:t>T</a:t>
            </a:r>
            <a:r>
              <a:rPr lang="en-US" dirty="0" smtClean="0"/>
              <a:t>here are o1,o2…on outputs which have fixed values from output alphabet O.</a:t>
            </a:r>
          </a:p>
          <a:p>
            <a:r>
              <a:rPr lang="en-US" u="sng" dirty="0" smtClean="0"/>
              <a:t>States</a:t>
            </a:r>
            <a:r>
              <a:rPr lang="en-US" dirty="0" smtClean="0"/>
              <a:t>: At any instant of time system may be in any of the state </a:t>
            </a:r>
            <a:r>
              <a:rPr lang="en-US" dirty="0" err="1" smtClean="0"/>
              <a:t>i.e</a:t>
            </a:r>
            <a:r>
              <a:rPr lang="en-US" dirty="0" smtClean="0"/>
              <a:t> q1,q2…qn.</a:t>
            </a:r>
          </a:p>
          <a:p>
            <a:r>
              <a:rPr lang="en-US" u="sng" dirty="0" smtClean="0"/>
              <a:t>State Relation: </a:t>
            </a:r>
            <a:r>
              <a:rPr lang="en-US" dirty="0" smtClean="0"/>
              <a:t>The next state of automation can be examined by present state and present input.</a:t>
            </a:r>
          </a:p>
          <a:p>
            <a:r>
              <a:rPr lang="en-US" u="sng" dirty="0" smtClean="0"/>
              <a:t>Output relation:</a:t>
            </a:r>
            <a:r>
              <a:rPr lang="en-US" dirty="0" smtClean="0"/>
              <a:t> an output may be related to first state or both with an input and state.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2400" y="2895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Q1</a:t>
            </a:r>
          </a:p>
          <a:p>
            <a:pPr algn="ctr"/>
            <a:r>
              <a:rPr lang="en-US" dirty="0" err="1" smtClean="0"/>
              <a:t>qn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00400" y="3200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76800" y="3200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3581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76800" y="3581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004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274320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05200" y="32004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flipV="1">
            <a:off x="4876800" y="3200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0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u="sng" dirty="0" smtClean="0"/>
          </a:p>
          <a:p>
            <a:endParaRPr lang="en-US" sz="2000" u="sng" dirty="0"/>
          </a:p>
          <a:p>
            <a:r>
              <a:rPr lang="en-US" sz="2000" u="sng" dirty="0" smtClean="0"/>
              <a:t>Finite Automation: </a:t>
            </a:r>
            <a:r>
              <a:rPr lang="en-US" dirty="0" smtClean="0"/>
              <a:t>Finite automation can be represented by five </a:t>
            </a:r>
            <a:r>
              <a:rPr lang="en-US" dirty="0" err="1" smtClean="0"/>
              <a:t>tuples</a:t>
            </a:r>
            <a:r>
              <a:rPr lang="en-US" dirty="0" smtClean="0"/>
              <a:t>( Q,∑,</a:t>
            </a:r>
            <a:r>
              <a:rPr lang="el-GR" dirty="0" smtClean="0"/>
              <a:t>δ</a:t>
            </a:r>
            <a:r>
              <a:rPr lang="en-US" dirty="0" smtClean="0"/>
              <a:t>,q0,F) where,</a:t>
            </a:r>
          </a:p>
          <a:p>
            <a:endParaRPr lang="en-US" dirty="0" smtClean="0"/>
          </a:p>
          <a:p>
            <a:r>
              <a:rPr lang="en-US" dirty="0" smtClean="0"/>
              <a:t>Q is finite set of states</a:t>
            </a:r>
          </a:p>
          <a:p>
            <a:endParaRPr lang="en-US" dirty="0" smtClean="0"/>
          </a:p>
          <a:p>
            <a:r>
              <a:rPr lang="en-US" dirty="0" smtClean="0"/>
              <a:t>∑ is finite set of input and is called input alphabet.</a:t>
            </a:r>
          </a:p>
          <a:p>
            <a:endParaRPr lang="en-US" dirty="0" smtClean="0"/>
          </a:p>
          <a:p>
            <a:r>
              <a:rPr lang="el-GR" dirty="0" smtClean="0"/>
              <a:t>δ</a:t>
            </a:r>
            <a:r>
              <a:rPr lang="en-US" dirty="0" smtClean="0"/>
              <a:t> is </a:t>
            </a:r>
            <a:r>
              <a:rPr lang="en-US" dirty="0" err="1" smtClean="0"/>
              <a:t>trasition</a:t>
            </a:r>
            <a:r>
              <a:rPr lang="en-US" dirty="0" smtClean="0"/>
              <a:t> function which maps </a:t>
            </a:r>
            <a:r>
              <a:rPr lang="el-GR" dirty="0" smtClean="0"/>
              <a:t>δ</a:t>
            </a:r>
            <a:r>
              <a:rPr lang="en-US" dirty="0" smtClean="0"/>
              <a:t>=q*∑ and is usually called direct </a:t>
            </a:r>
            <a:r>
              <a:rPr lang="en-US" dirty="0" err="1" smtClean="0"/>
              <a:t>trasition</a:t>
            </a:r>
            <a:r>
              <a:rPr lang="en-US" dirty="0" smtClean="0"/>
              <a:t> function.</a:t>
            </a:r>
          </a:p>
          <a:p>
            <a:endParaRPr lang="en-US" dirty="0" smtClean="0"/>
          </a:p>
          <a:p>
            <a:r>
              <a:rPr lang="en-US" dirty="0" err="1" smtClean="0"/>
              <a:t>Qo</a:t>
            </a:r>
            <a:r>
              <a:rPr lang="en-US" dirty="0" smtClean="0"/>
              <a:t> belongs to q and is called initial state.</a:t>
            </a:r>
          </a:p>
          <a:p>
            <a:endParaRPr lang="en-US" dirty="0" smtClean="0"/>
          </a:p>
          <a:p>
            <a:r>
              <a:rPr lang="en-US" dirty="0" smtClean="0"/>
              <a:t>F set of final states 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Block diagram of finite automation:</a:t>
            </a:r>
          </a:p>
          <a:p>
            <a:endParaRPr lang="en-US" u="sng" dirty="0"/>
          </a:p>
          <a:p>
            <a:r>
              <a:rPr lang="en-US" u="sng" dirty="0" smtClean="0"/>
              <a:t>     €</a:t>
            </a:r>
          </a:p>
          <a:p>
            <a:endParaRPr lang="en-US" u="sng" dirty="0" smtClean="0"/>
          </a:p>
          <a:p>
            <a:endParaRPr lang="en-US" u="sng" dirty="0" smtClean="0"/>
          </a:p>
          <a:p>
            <a:r>
              <a:rPr lang="en-US" dirty="0" smtClean="0"/>
              <a:t>                              reading head </a:t>
            </a:r>
            <a:endParaRPr lang="en-US" dirty="0"/>
          </a:p>
          <a:p>
            <a:r>
              <a:rPr lang="en-US" u="sng" dirty="0" smtClean="0"/>
              <a:t>Input tape: </a:t>
            </a:r>
            <a:r>
              <a:rPr lang="en-US" dirty="0" smtClean="0"/>
              <a:t>input tape is divided into </a:t>
            </a:r>
            <a:r>
              <a:rPr lang="en-US" dirty="0" err="1" smtClean="0"/>
              <a:t>sqare</a:t>
            </a:r>
            <a:r>
              <a:rPr lang="en-US" dirty="0" smtClean="0"/>
              <a:t> with each square </a:t>
            </a:r>
            <a:r>
              <a:rPr lang="en-US" dirty="0" err="1" smtClean="0"/>
              <a:t>contaioing</a:t>
            </a:r>
            <a:r>
              <a:rPr lang="en-US" dirty="0" smtClean="0"/>
              <a:t> a single input symbol. The end of tape contains € and $ on the left and right hand side respectively. These are called end markers. These are used for defining the fixed length of the input tape.</a:t>
            </a:r>
          </a:p>
          <a:p>
            <a:endParaRPr lang="en-US" dirty="0"/>
          </a:p>
          <a:p>
            <a:r>
              <a:rPr lang="en-US" u="sng" dirty="0" smtClean="0"/>
              <a:t>Reading Head</a:t>
            </a:r>
            <a:r>
              <a:rPr lang="en-US" dirty="0" smtClean="0"/>
              <a:t>: reading head contains one square at a time and can move to either side of the square.</a:t>
            </a:r>
          </a:p>
          <a:p>
            <a:endParaRPr lang="en-US" dirty="0"/>
          </a:p>
          <a:p>
            <a:r>
              <a:rPr lang="en-US" u="sng" dirty="0" smtClean="0"/>
              <a:t>Finite control </a:t>
            </a:r>
            <a:r>
              <a:rPr lang="en-US" dirty="0" smtClean="0"/>
              <a:t>: Input to the finite control is symbol under the reading head  and present state of the machine to give output.</a:t>
            </a:r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838200" y="1066800"/>
            <a:ext cx="5715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000" y="1219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600200" y="1219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134394" y="1218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667000" y="1219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201194" y="1218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34594" y="1218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44194" y="1218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953794" y="1218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410200" y="1219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867400" y="1219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" y="1219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3" idx="3"/>
          </p:cNvCxnSpPr>
          <p:nvPr/>
        </p:nvCxnSpPr>
        <p:spPr>
          <a:xfrm rot="10800000">
            <a:off x="6553200" y="121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05600" y="762000"/>
            <a:ext cx="3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76600" y="1752600"/>
            <a:ext cx="762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V="1">
            <a:off x="3124200" y="15240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Transition system:</a:t>
            </a:r>
          </a:p>
          <a:p>
            <a:endParaRPr lang="en-US" u="sng" dirty="0" smtClean="0"/>
          </a:p>
          <a:p>
            <a:r>
              <a:rPr lang="en-US" dirty="0" smtClean="0"/>
              <a:t>A transition system is finite </a:t>
            </a:r>
            <a:r>
              <a:rPr lang="en-US" dirty="0" err="1" smtClean="0"/>
              <a:t>labelled</a:t>
            </a:r>
            <a:r>
              <a:rPr lang="en-US" dirty="0" smtClean="0"/>
              <a:t> graph in which nodes or the vertex represent states and edge represent input or output.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209800" y="26670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200" y="2743200"/>
            <a:ext cx="762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76800" y="2895600"/>
            <a:ext cx="3048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q1</a:t>
            </a:r>
            <a:endParaRPr lang="en-US" dirty="0"/>
          </a:p>
        </p:txBody>
      </p:sp>
      <p:cxnSp>
        <p:nvCxnSpPr>
          <p:cNvPr id="7" name="Shape 6"/>
          <p:cNvCxnSpPr>
            <a:stCxn id="3" idx="0"/>
          </p:cNvCxnSpPr>
          <p:nvPr/>
        </p:nvCxnSpPr>
        <p:spPr>
          <a:xfrm rot="16200000" flipH="1">
            <a:off x="3467100" y="1714500"/>
            <a:ext cx="228600" cy="2133600"/>
          </a:xfrm>
          <a:prstGeom prst="curvedConnector4">
            <a:avLst>
              <a:gd name="adj1" fmla="val -100000"/>
              <a:gd name="adj2" fmla="val 5714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rot="10800000">
            <a:off x="2819400" y="2971800"/>
            <a:ext cx="1981200" cy="152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3" idx="2"/>
          </p:cNvCxnSpPr>
          <p:nvPr/>
        </p:nvCxnSpPr>
        <p:spPr>
          <a:xfrm>
            <a:off x="1752600" y="2895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ANKUR GUPTA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627E-808B-4305-ADB6-22442A787EE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2743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/>
              <a:t>THANK YOU</a:t>
            </a:r>
            <a:endParaRPr lang="en-IN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392</Words>
  <Application>Microsoft Office PowerPoint</Application>
  <PresentationFormat>On-screen Show (4:3)</PresentationFormat>
  <Paragraphs>93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rimt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deepti</cp:lastModifiedBy>
  <cp:revision>17</cp:revision>
  <dcterms:created xsi:type="dcterms:W3CDTF">2012-06-05T06:36:40Z</dcterms:created>
  <dcterms:modified xsi:type="dcterms:W3CDTF">2015-07-20T06:45:22Z</dcterms:modified>
</cp:coreProperties>
</file>