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1" r:id="rId2"/>
    <p:sldId id="257" r:id="rId3"/>
    <p:sldId id="275" r:id="rId4"/>
    <p:sldId id="276" r:id="rId5"/>
    <p:sldId id="278" r:id="rId6"/>
    <p:sldId id="279" r:id="rId7"/>
    <p:sldId id="280" r:id="rId8"/>
    <p:sldId id="282" r:id="rId9"/>
    <p:sldId id="283" r:id="rId10"/>
    <p:sldId id="284" r:id="rId11"/>
    <p:sldId id="285" r:id="rId12"/>
    <p:sldId id="286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485" autoAdjust="0"/>
    <p:restoredTop sz="94660"/>
  </p:normalViewPr>
  <p:slideViewPr>
    <p:cSldViewPr>
      <p:cViewPr varScale="1">
        <p:scale>
          <a:sx n="68" d="100"/>
          <a:sy n="68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A7D71-AB15-4B51-9639-1FAFC16EB6D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CDA5F-4BDC-4F60-8B62-2C6A5788F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29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29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AEA362-CBCC-4B7C-9718-17CBFAD9F0C9}" type="slidenum">
              <a:rPr lang="en-US" smtClean="0"/>
              <a:pPr/>
              <a:t>3</a:t>
            </a:fld>
            <a:r>
              <a:rPr lang="en-US" dirty="0" smtClean="0"/>
              <a:t>##</a:t>
            </a:r>
          </a:p>
        </p:txBody>
      </p:sp>
      <p:sp>
        <p:nvSpPr>
          <p:cNvPr id="829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931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931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CDBF3-817F-413A-80F8-853CCD39EDE0}" type="slidenum">
              <a:rPr lang="en-US" smtClean="0"/>
              <a:pPr/>
              <a:t>12</a:t>
            </a:fld>
            <a:r>
              <a:rPr lang="en-US" dirty="0" smtClean="0"/>
              <a:t>##</a:t>
            </a:r>
          </a:p>
        </p:txBody>
      </p:sp>
      <p:sp>
        <p:nvSpPr>
          <p:cNvPr id="931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931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931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CDBF3-817F-413A-80F8-853CCD39EDE0}" type="slidenum">
              <a:rPr lang="en-US" smtClean="0"/>
              <a:pPr/>
              <a:t>13</a:t>
            </a:fld>
            <a:r>
              <a:rPr lang="en-US" dirty="0" smtClean="0"/>
              <a:t>##</a:t>
            </a:r>
          </a:p>
        </p:txBody>
      </p:sp>
      <p:sp>
        <p:nvSpPr>
          <p:cNvPr id="931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39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39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6033D-A158-4643-B0CB-9A46D0DC77BD}" type="slidenum">
              <a:rPr lang="en-US" smtClean="0"/>
              <a:pPr/>
              <a:t>4</a:t>
            </a:fld>
            <a:r>
              <a:rPr lang="en-US" dirty="0" smtClean="0"/>
              <a:t>##</a:t>
            </a:r>
          </a:p>
        </p:txBody>
      </p:sp>
      <p:sp>
        <p:nvSpPr>
          <p:cNvPr id="839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03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03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D8521E-9586-4255-A9A9-7B6C0A147852}" type="slidenum">
              <a:rPr lang="en-US" smtClean="0"/>
              <a:pPr/>
              <a:t>5</a:t>
            </a:fld>
            <a:r>
              <a:rPr lang="en-US" dirty="0" smtClean="0"/>
              <a:t>##</a:t>
            </a:r>
          </a:p>
        </p:txBody>
      </p:sp>
      <p:sp>
        <p:nvSpPr>
          <p:cNvPr id="1003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03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03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D8521E-9586-4255-A9A9-7B6C0A147852}" type="slidenum">
              <a:rPr lang="en-US" smtClean="0"/>
              <a:pPr/>
              <a:t>6</a:t>
            </a:fld>
            <a:r>
              <a:rPr lang="en-US" dirty="0" smtClean="0"/>
              <a:t>##</a:t>
            </a:r>
          </a:p>
        </p:txBody>
      </p:sp>
      <p:sp>
        <p:nvSpPr>
          <p:cNvPr id="1003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60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60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39888D-0E8B-4B3D-B6EC-ABDF79EACAD2}" type="slidenum">
              <a:rPr lang="en-US" smtClean="0"/>
              <a:pPr/>
              <a:t>7</a:t>
            </a:fld>
            <a:r>
              <a:rPr lang="en-US" dirty="0" smtClean="0"/>
              <a:t>##</a:t>
            </a:r>
          </a:p>
        </p:txBody>
      </p:sp>
      <p:sp>
        <p:nvSpPr>
          <p:cNvPr id="860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80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80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4E8D3F-F49B-4293-B265-1CCF079F5190}" type="slidenum">
              <a:rPr lang="en-US" smtClean="0"/>
              <a:pPr/>
              <a:t>8</a:t>
            </a:fld>
            <a:r>
              <a:rPr lang="en-US" dirty="0" smtClean="0"/>
              <a:t>##</a:t>
            </a:r>
          </a:p>
        </p:txBody>
      </p:sp>
      <p:sp>
        <p:nvSpPr>
          <p:cNvPr id="880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90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90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AE9CC0-F221-4827-835E-ED55D757992B}" type="slidenum">
              <a:rPr lang="en-US" smtClean="0"/>
              <a:pPr/>
              <a:t>9</a:t>
            </a:fld>
            <a:r>
              <a:rPr lang="en-US" dirty="0" smtClean="0"/>
              <a:t>##</a:t>
            </a:r>
          </a:p>
        </p:txBody>
      </p:sp>
      <p:sp>
        <p:nvSpPr>
          <p:cNvPr id="890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90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90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AE9CC0-F221-4827-835E-ED55D757992B}" type="slidenum">
              <a:rPr lang="en-US" smtClean="0"/>
              <a:pPr/>
              <a:t>10</a:t>
            </a:fld>
            <a:r>
              <a:rPr lang="en-US" dirty="0" smtClean="0"/>
              <a:t>##</a:t>
            </a:r>
          </a:p>
        </p:txBody>
      </p:sp>
      <p:sp>
        <p:nvSpPr>
          <p:cNvPr id="890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921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921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A2EA80-10D5-4513-9C7A-77A7D6AB35B5}" type="slidenum">
              <a:rPr lang="en-US" smtClean="0"/>
              <a:pPr/>
              <a:t>11</a:t>
            </a:fld>
            <a:r>
              <a:rPr lang="en-US" dirty="0" smtClean="0"/>
              <a:t>##</a:t>
            </a:r>
          </a:p>
        </p:txBody>
      </p:sp>
      <p:sp>
        <p:nvSpPr>
          <p:cNvPr id="921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07E8-61DD-482C-AEDD-3D6C333BE6E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09F-B9FD-475E-8716-99274C704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07E8-61DD-482C-AEDD-3D6C333BE6E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09F-B9FD-475E-8716-99274C704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07E8-61DD-482C-AEDD-3D6C333BE6E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09F-B9FD-475E-8716-99274C704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07E8-61DD-482C-AEDD-3D6C333BE6E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09F-B9FD-475E-8716-99274C704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07E8-61DD-482C-AEDD-3D6C333BE6E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09F-B9FD-475E-8716-99274C704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07E8-61DD-482C-AEDD-3D6C333BE6E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09F-B9FD-475E-8716-99274C704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07E8-61DD-482C-AEDD-3D6C333BE6E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09F-B9FD-475E-8716-99274C704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07E8-61DD-482C-AEDD-3D6C333BE6E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09F-B9FD-475E-8716-99274C704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07E8-61DD-482C-AEDD-3D6C333BE6E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09F-B9FD-475E-8716-99274C704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07E8-61DD-482C-AEDD-3D6C333BE6E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09F-B9FD-475E-8716-99274C704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07E8-61DD-482C-AEDD-3D6C333BE6E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09F-B9FD-475E-8716-99274C704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007E8-61DD-482C-AEDD-3D6C333BE6E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4A09F-B9FD-475E-8716-99274C704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	Web Development/BTCS-2410</a:t>
            </a:r>
            <a:endParaRPr lang="en-US" sz="3200" dirty="0">
              <a:solidFill>
                <a:srgbClr val="7030A0"/>
              </a:solidFill>
              <a:latin typeface="American Typewriter" panose="02090604020004020304" pitchFamily="18" charset="77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492875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Semester:4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ChangeArrowheads="1"/>
          </p:cNvSpPr>
          <p:nvPr/>
        </p:nvSpPr>
        <p:spPr bwMode="auto">
          <a:xfrm>
            <a:off x="539751" y="1628775"/>
            <a:ext cx="7994649" cy="374871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&lt;title&gt;My First HTML Page&lt;/title&gt;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&lt;p&gt;This is some text...&lt;/p&gt;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ZA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61195" name="Rectangle 11"/>
          <p:cNvSpPr>
            <a:spLocks noChangeArrowheads="1"/>
          </p:cNvSpPr>
          <p:nvPr/>
        </p:nvSpPr>
        <p:spPr bwMode="auto">
          <a:xfrm>
            <a:off x="875255" y="3657600"/>
            <a:ext cx="7354346" cy="126525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no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First HTML Page: Body</a:t>
            </a: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114800" y="5257800"/>
            <a:ext cx="2209800" cy="527804"/>
          </a:xfrm>
          <a:prstGeom prst="wedgeRoundRectCallout">
            <a:avLst>
              <a:gd name="adj1" fmla="val -41697"/>
              <a:gd name="adj2" fmla="val -146766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HTML body</a:t>
            </a: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Some Simple Tags</a:t>
            </a:r>
            <a:endParaRPr lang="en-US" dirty="0" smtClean="0"/>
          </a:p>
        </p:txBody>
      </p:sp>
      <p:sp>
        <p:nvSpPr>
          <p:cNvPr id="857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ZA" dirty="0" smtClean="0"/>
              <a:t>Hyperlink Tags</a:t>
            </a:r>
          </a:p>
          <a:p>
            <a:pPr>
              <a:lnSpc>
                <a:spcPct val="90000"/>
              </a:lnSpc>
              <a:defRPr/>
            </a:pPr>
            <a:endParaRPr lang="en-ZA" dirty="0" smtClean="0"/>
          </a:p>
          <a:p>
            <a:pPr>
              <a:lnSpc>
                <a:spcPct val="90000"/>
              </a:lnSpc>
              <a:defRPr/>
            </a:pPr>
            <a:endParaRPr lang="en-ZA" dirty="0" smtClean="0"/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ZA" dirty="0" smtClean="0"/>
              <a:t>Image Tags</a:t>
            </a:r>
          </a:p>
          <a:p>
            <a:pPr>
              <a:lnSpc>
                <a:spcPct val="90000"/>
              </a:lnSpc>
              <a:defRPr/>
            </a:pPr>
            <a:endParaRPr lang="en-ZA" dirty="0" smtClean="0"/>
          </a:p>
          <a:p>
            <a:pPr>
              <a:lnSpc>
                <a:spcPct val="90000"/>
              </a:lnSpc>
              <a:spcBef>
                <a:spcPct val="60000"/>
              </a:spcBef>
              <a:defRPr/>
            </a:pPr>
            <a:r>
              <a:rPr lang="en-ZA" dirty="0" smtClean="0"/>
              <a:t>Text formatting tags</a:t>
            </a:r>
            <a:endParaRPr lang="en-US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57092" name="Rectangle 4"/>
          <p:cNvSpPr>
            <a:spLocks noChangeArrowheads="1"/>
          </p:cNvSpPr>
          <p:nvPr/>
        </p:nvSpPr>
        <p:spPr bwMode="auto">
          <a:xfrm>
            <a:off x="609600" y="2057400"/>
            <a:ext cx="7991475" cy="90486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="http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://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www.telerik.com/"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title="Telerik"&gt;Link 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to 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Telerik Web site&lt;/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a&gt;</a:t>
            </a:r>
          </a:p>
        </p:txBody>
      </p:sp>
      <p:sp>
        <p:nvSpPr>
          <p:cNvPr id="857093" name="Rectangle 5"/>
          <p:cNvSpPr>
            <a:spLocks noChangeArrowheads="1"/>
          </p:cNvSpPr>
          <p:nvPr/>
        </p:nvSpPr>
        <p:spPr bwMode="auto">
          <a:xfrm>
            <a:off x="609600" y="3733800"/>
            <a:ext cx="7991475" cy="49859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logo.gif" alt="logo" /&gt;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57094" name="Rectangle 6"/>
          <p:cNvSpPr>
            <a:spLocks noChangeArrowheads="1"/>
          </p:cNvSpPr>
          <p:nvPr/>
        </p:nvSpPr>
        <p:spPr bwMode="auto">
          <a:xfrm>
            <a:off x="612775" y="5013472"/>
            <a:ext cx="7991475" cy="131112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This text is &lt;em&gt;emphasized.&lt;/em&gt;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&lt;br /&gt;new line&lt;br /&gt;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This one is &lt;strong&gt;more emphasized.&lt;/strong&gt;</a:t>
            </a: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Some Simple Tags – Example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65283" name="Rectangle 3"/>
          <p:cNvSpPr>
            <a:spLocks noChangeArrowheads="1"/>
          </p:cNvSpPr>
          <p:nvPr/>
        </p:nvSpPr>
        <p:spPr bwMode="auto">
          <a:xfrm>
            <a:off x="693738" y="1494046"/>
            <a:ext cx="7764462" cy="477053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&lt;title&gt;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Simple Tags Demo&lt;/title&gt;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body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href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="http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://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www.telerik.com/" title=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"Telerik site"&gt;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This is a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link.&lt;/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&lt;br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src="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logo.gif" alt="logo"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&lt;br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&lt;strong&gt;Bold&lt;/strong&gt; and &lt;em&gt;italic&lt;/em&gt; text.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895213"/>
            <a:ext cx="3352800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some-tags.html</a:t>
            </a:r>
            <a:endParaRPr lang="en-US" sz="2800" b="1" dirty="0">
              <a:solidFill>
                <a:srgbClr val="CCFF66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3800" dirty="0" smtClean="0"/>
              <a:t>Some Simple Tags – Example (2)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65283" name="Rectangle 3"/>
          <p:cNvSpPr>
            <a:spLocks noChangeArrowheads="1"/>
          </p:cNvSpPr>
          <p:nvPr/>
        </p:nvSpPr>
        <p:spPr bwMode="auto">
          <a:xfrm>
            <a:off x="693738" y="1494046"/>
            <a:ext cx="7764462" cy="357020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1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6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1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1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&lt;title&gt;</a:t>
            </a:r>
            <a:r>
              <a:rPr lang="en-US" sz="16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Simple Tags Demo&lt;/title&gt;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6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6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6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href="http://www.telerik.com/" title=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6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"Telerik site"&gt;This is a link.&lt;/a&gt;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6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&lt;br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6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src="logo.gif" alt="logo"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6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&lt;br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6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&lt;strong&gt;Bold&lt;/strong&gt; and &lt;em&gt;italic&lt;/em&gt; text.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6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6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US" sz="16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895213"/>
            <a:ext cx="3352800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some-tags.html</a:t>
            </a:r>
            <a:endParaRPr lang="en-US" sz="2800" b="1" dirty="0">
              <a:solidFill>
                <a:srgbClr val="CCFF66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19400"/>
            <a:ext cx="39624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1828800" y="76200"/>
            <a:ext cx="7086600" cy="9144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the Web Works?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323850" y="1066800"/>
            <a:ext cx="8496300" cy="1371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 use classical client / server architecture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 is text-based request-response protocol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" name="Group 28"/>
          <p:cNvGrpSpPr>
            <a:grpSpLocks/>
          </p:cNvGrpSpPr>
          <p:nvPr/>
        </p:nvGrpSpPr>
        <p:grpSpPr bwMode="auto">
          <a:xfrm>
            <a:off x="2971800" y="3174562"/>
            <a:ext cx="3352800" cy="676629"/>
            <a:chOff x="1776" y="1680"/>
            <a:chExt cx="1728" cy="352"/>
          </a:xfrm>
          <a:solidFill>
            <a:schemeClr val="accent5">
              <a:lumMod val="60000"/>
              <a:lumOff val="40000"/>
              <a:alpha val="30000"/>
            </a:schemeClr>
          </a:solidFill>
        </p:grpSpPr>
        <p:sp>
          <p:nvSpPr>
            <p:cNvPr id="25" name="AutoShape 29"/>
            <p:cNvSpPr>
              <a:spLocks noChangeArrowheads="1"/>
            </p:cNvSpPr>
            <p:nvPr/>
          </p:nvSpPr>
          <p:spPr bwMode="auto">
            <a:xfrm>
              <a:off x="1776" y="1680"/>
              <a:ext cx="1728" cy="35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pFill/>
            <a:ln w="12700" cap="sq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auto">
            <a:xfrm>
              <a:off x="2044" y="1751"/>
              <a:ext cx="1008" cy="20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defRPr/>
              </a:pPr>
              <a:r>
                <a:rPr kumimoji="0"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Page request</a:t>
              </a:r>
            </a:p>
          </p:txBody>
        </p:sp>
      </p:grp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304800" y="5279648"/>
            <a:ext cx="2851150" cy="892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defRPr/>
            </a:pPr>
            <a:r>
              <a:rPr kumimoji="0" lang="en-US" sz="2600" b="1" dirty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 </a:t>
            </a:r>
            <a:r>
              <a:rPr kumimoji="0" lang="en-US" sz="26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running a </a:t>
            </a:r>
            <a:r>
              <a:rPr kumimoji="0" lang="en-US" sz="2600" b="1" dirty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Browser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5838824" y="5108138"/>
            <a:ext cx="3000376" cy="12926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defRPr/>
            </a:pPr>
            <a:r>
              <a:rPr kumimoji="0" lang="en-US" sz="2600" b="1" dirty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Server running Web Server </a:t>
            </a:r>
            <a:r>
              <a:rPr kumimoji="0" lang="en-US" sz="26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  </a:t>
            </a:r>
            <a:r>
              <a:rPr lang="en-US" sz="26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(IIS, Apache, </a:t>
            </a:r>
            <a:r>
              <a:rPr kumimoji="0" lang="en-US" sz="2600" b="1" dirty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etc.)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2971800" y="4211200"/>
            <a:ext cx="3352800" cy="698748"/>
            <a:chOff x="3200400" y="3962400"/>
            <a:chExt cx="2895600" cy="485775"/>
          </a:xfrm>
        </p:grpSpPr>
        <p:sp>
          <p:nvSpPr>
            <p:cNvPr id="30" name="AutoShape 34"/>
            <p:cNvSpPr>
              <a:spLocks noChangeArrowheads="1"/>
            </p:cNvSpPr>
            <p:nvPr/>
          </p:nvSpPr>
          <p:spPr bwMode="auto">
            <a:xfrm flipH="1">
              <a:off x="3200400" y="3962400"/>
              <a:ext cx="2895600" cy="4857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30000"/>
              </a:schemeClr>
            </a:solidFill>
            <a:ln w="12700" cap="sq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Text Box 35"/>
            <p:cNvSpPr txBox="1">
              <a:spLocks noChangeArrowheads="1"/>
            </p:cNvSpPr>
            <p:nvPr/>
          </p:nvSpPr>
          <p:spPr bwMode="auto">
            <a:xfrm>
              <a:off x="3810001" y="4071918"/>
              <a:ext cx="1950068" cy="27816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defRPr/>
              </a:pPr>
              <a:r>
                <a:rPr kumimoji="0"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Server </a:t>
              </a:r>
              <a:r>
                <a:rPr kumimoji="0"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response</a:t>
              </a:r>
              <a:endParaRPr kumimoji="0"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2" name="Text Box 37"/>
          <p:cNvSpPr txBox="1">
            <a:spLocks noChangeArrowheads="1"/>
          </p:cNvSpPr>
          <p:nvPr/>
        </p:nvSpPr>
        <p:spPr bwMode="auto">
          <a:xfrm>
            <a:off x="3875088" y="2819400"/>
            <a:ext cx="1293812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defRPr/>
            </a:pPr>
            <a:r>
              <a:rPr kumimoji="0" lang="en-US" sz="2400" b="1" dirty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</a:p>
        </p:txBody>
      </p:sp>
      <p:sp>
        <p:nvSpPr>
          <p:cNvPr id="33" name="Text Box 38"/>
          <p:cNvSpPr txBox="1">
            <a:spLocks noChangeArrowheads="1"/>
          </p:cNvSpPr>
          <p:nvPr/>
        </p:nvSpPr>
        <p:spPr bwMode="auto">
          <a:xfrm>
            <a:off x="4310062" y="3971488"/>
            <a:ext cx="947738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defRPr/>
            </a:pPr>
            <a:r>
              <a:rPr kumimoji="0" lang="en-US" sz="2000" b="1" dirty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80803" y="2638165"/>
            <a:ext cx="2438400" cy="2438400"/>
            <a:chOff x="228600" y="224864"/>
            <a:chExt cx="2438400" cy="2438400"/>
          </a:xfrm>
        </p:grpSpPr>
        <p:pic>
          <p:nvPicPr>
            <p:cNvPr id="35" name="Picture 2" descr="http://askyourpc.com/media/blogs/a/images_2/Computer-256x256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28600" y="224864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36" descr="website-windo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0975723">
              <a:off x="602640" y="904992"/>
              <a:ext cx="1280241" cy="1065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perspectiveContrastingRightFacing" fov="300000">
                <a:rot lat="21510460" lon="300467" rev="21477836"/>
              </a:camera>
              <a:lightRig rig="threePt" dir="t"/>
            </a:scene3d>
          </p:spPr>
        </p:pic>
      </p:grpSp>
      <p:pic>
        <p:nvPicPr>
          <p:cNvPr id="37" name="Picture 4" descr="http://www.iconarchive.com/icons/visualpharm/hardware/256/server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20134"/>
            <a:ext cx="2011804" cy="2011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a Web Page?</a:t>
            </a:r>
          </a:p>
        </p:txBody>
      </p:sp>
      <p:sp>
        <p:nvSpPr>
          <p:cNvPr id="8765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Web pages</a:t>
            </a:r>
            <a:r>
              <a:rPr lang="en-US" dirty="0" smtClean="0"/>
              <a:t> are text files containing HTML</a:t>
            </a:r>
          </a:p>
          <a:p>
            <a:pPr>
              <a:defRPr/>
            </a:pPr>
            <a:r>
              <a:rPr lang="en-US" dirty="0" smtClean="0"/>
              <a:t>HTML – </a:t>
            </a:r>
            <a:r>
              <a:rPr lang="en-US" u="sng" dirty="0" smtClean="0"/>
              <a:t>H</a:t>
            </a:r>
            <a:r>
              <a:rPr lang="en-US" dirty="0" smtClean="0"/>
              <a:t>yper </a:t>
            </a:r>
            <a:r>
              <a:rPr lang="en-US" u="sng" dirty="0" smtClean="0"/>
              <a:t>T</a:t>
            </a:r>
            <a:r>
              <a:rPr lang="en-US" dirty="0" smtClean="0"/>
              <a:t>ext </a:t>
            </a:r>
            <a:r>
              <a:rPr lang="en-US" u="sng" dirty="0" smtClean="0"/>
              <a:t>M</a:t>
            </a:r>
            <a:r>
              <a:rPr lang="en-US" dirty="0" smtClean="0"/>
              <a:t>arkup </a:t>
            </a:r>
            <a:r>
              <a:rPr lang="en-US" u="sng" dirty="0" smtClean="0"/>
              <a:t>L</a:t>
            </a:r>
            <a:r>
              <a:rPr lang="en-US" dirty="0" smtClean="0"/>
              <a:t>anguage</a:t>
            </a:r>
          </a:p>
          <a:p>
            <a:pPr lvl="1">
              <a:defRPr/>
            </a:pPr>
            <a:r>
              <a:rPr lang="en-US" dirty="0" smtClean="0"/>
              <a:t>A notation for describing</a:t>
            </a:r>
          </a:p>
          <a:p>
            <a:pPr lvl="2">
              <a:defRPr/>
            </a:pP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document structure</a:t>
            </a:r>
            <a:r>
              <a:rPr lang="en-US" dirty="0" smtClean="0"/>
              <a:t> (semantic markup)</a:t>
            </a:r>
          </a:p>
          <a:p>
            <a:pPr lvl="2">
              <a:defRPr/>
            </a:pP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formatting</a:t>
            </a:r>
            <a:r>
              <a:rPr lang="en-US" dirty="0" smtClean="0"/>
              <a:t> (presentation markup)</a:t>
            </a:r>
          </a:p>
          <a:p>
            <a:pPr lvl="1">
              <a:defRPr/>
            </a:pPr>
            <a:r>
              <a:rPr lang="en-US" dirty="0" smtClean="0"/>
              <a:t>Looks (looked?) like:</a:t>
            </a:r>
          </a:p>
          <a:p>
            <a:pPr lvl="2">
              <a:defRPr/>
            </a:pPr>
            <a:r>
              <a:rPr lang="en-US" dirty="0" smtClean="0"/>
              <a:t>A Microsoft Word document</a:t>
            </a:r>
          </a:p>
          <a:p>
            <a:pPr>
              <a:defRPr/>
            </a:pPr>
            <a:r>
              <a:rPr lang="en-US" dirty="0" smtClean="0"/>
              <a:t>The markup tags provide information about the page content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Creating HTML Pages</a:t>
            </a:r>
          </a:p>
        </p:txBody>
      </p:sp>
      <p:sp>
        <p:nvSpPr>
          <p:cNvPr id="878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An HTML file must have an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</a:rPr>
              <a:t>.</a:t>
            </a: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</a:rPr>
              <a:t>htm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</a:rPr>
              <a:t>.html</a:t>
            </a:r>
            <a:r>
              <a:rPr lang="en-US" dirty="0" smtClean="0"/>
              <a:t> file extension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HTML files can be created with text editors:</a:t>
            </a:r>
          </a:p>
          <a:p>
            <a:pPr lvl="1">
              <a:lnSpc>
                <a:spcPct val="100000"/>
              </a:lnSpc>
              <a:defRPr/>
            </a:pPr>
            <a:r>
              <a:rPr lang="en-US" noProof="1" smtClean="0"/>
              <a:t>NotePad, NotePad ++, PSPad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Or HTML editors (WYSIWYG Editors):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Microsoft FrontPage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Macromedia Dreamweaver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Netscape Composer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Microsoft 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HTML Structure</a:t>
            </a:r>
          </a:p>
        </p:txBody>
      </p:sp>
      <p:sp>
        <p:nvSpPr>
          <p:cNvPr id="8826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3000" dirty="0" smtClean="0"/>
              <a:t>HTML is comprised of “elements” and “tags”</a:t>
            </a:r>
            <a:endParaRPr lang="en-US" sz="3000" dirty="0" smtClean="0">
              <a:latin typeface="Courier New" pitchFamily="49" charset="0"/>
            </a:endParaRP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Begins with 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&lt;html&gt;</a:t>
            </a:r>
            <a:r>
              <a:rPr lang="en-US" sz="2800" dirty="0" smtClean="0"/>
              <a:t> and ends with 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&lt;/html&gt;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When writing XHTML, must define a namespace</a:t>
            </a:r>
            <a:endParaRPr lang="en-US" sz="2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defRPr/>
            </a:pPr>
            <a:endParaRPr lang="en-US" sz="2800" dirty="0" smtClean="0"/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Elements (tags) are nested one inside another:</a:t>
            </a:r>
          </a:p>
          <a:p>
            <a:pPr>
              <a:lnSpc>
                <a:spcPct val="100000"/>
              </a:lnSpc>
              <a:defRPr/>
            </a:pPr>
            <a:endParaRPr lang="en-US" sz="2800" dirty="0" smtClean="0"/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Tags have attributes:</a:t>
            </a:r>
          </a:p>
          <a:p>
            <a:pPr>
              <a:lnSpc>
                <a:spcPct val="100000"/>
              </a:lnSpc>
              <a:defRPr/>
            </a:pPr>
            <a:endParaRPr lang="en-US" sz="2800" dirty="0" smtClean="0"/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HTML describes structure using two main sections: 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&lt;body&gt;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82692" name="Rectangle 4"/>
          <p:cNvSpPr>
            <a:spLocks noChangeArrowheads="1"/>
          </p:cNvSpPr>
          <p:nvPr/>
        </p:nvSpPr>
        <p:spPr bwMode="auto">
          <a:xfrm>
            <a:off x="615952" y="2775668"/>
            <a:ext cx="7918448" cy="4247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 xmlns="http://www.w3.org/1999/xhtml"&gt;</a:t>
            </a:r>
          </a:p>
        </p:txBody>
      </p:sp>
      <p:sp>
        <p:nvSpPr>
          <p:cNvPr id="882693" name="Rectangle 5"/>
          <p:cNvSpPr>
            <a:spLocks noChangeArrowheads="1"/>
          </p:cNvSpPr>
          <p:nvPr/>
        </p:nvSpPr>
        <p:spPr bwMode="auto">
          <a:xfrm>
            <a:off x="615952" y="3994868"/>
            <a:ext cx="7918448" cy="4247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 &lt;head&gt;&lt;/head&gt; &lt;body&gt;&lt;/body&gt; &lt;/html&gt;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82694" name="Rectangle 6"/>
          <p:cNvSpPr>
            <a:spLocks noChangeArrowheads="1"/>
          </p:cNvSpPr>
          <p:nvPr/>
        </p:nvSpPr>
        <p:spPr bwMode="auto">
          <a:xfrm>
            <a:off x="615952" y="5137868"/>
            <a:ext cx="7918448" cy="4247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src="logo.jpg" alt="logo" /&gt;</a:t>
            </a: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HTML Code Formatting</a:t>
            </a:r>
          </a:p>
        </p:txBody>
      </p:sp>
      <p:sp>
        <p:nvSpPr>
          <p:cNvPr id="8826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3000" dirty="0" smtClean="0"/>
              <a:t>The HTML source code should be formatted to increase readability and facilitate debugging.</a:t>
            </a:r>
            <a:endParaRPr lang="en-US" sz="3000" dirty="0" smtClean="0">
              <a:latin typeface="Courier New" pitchFamily="49" charset="0"/>
            </a:endParaRP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Every block element should start on a new line.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Every nested (block) element should be indented.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Browsers ignore multiple whitespaces in the page source, so formatting is harmless.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For performance reasons, formatting can be sacrificed.</a:t>
            </a:r>
          </a:p>
          <a:p>
            <a:pPr lvl="1">
              <a:lnSpc>
                <a:spcPct val="100000"/>
              </a:lnSpc>
              <a:defRPr/>
            </a:pPr>
            <a:endParaRPr lang="en-US" sz="2800" dirty="0" smtClean="0">
              <a:solidFill>
                <a:schemeClr val="accent5">
                  <a:lumMod val="20000"/>
                  <a:lumOff val="8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00000"/>
              </a:lnSpc>
              <a:defRPr/>
            </a:pPr>
            <a:endParaRPr lang="en-US" sz="2800" dirty="0" smtClean="0"/>
          </a:p>
          <a:p>
            <a:pPr>
              <a:lnSpc>
                <a:spcPct val="100000"/>
              </a:lnSpc>
              <a:defRPr/>
            </a:pPr>
            <a:endParaRPr lang="en-US" sz="2800" dirty="0" smtClean="0"/>
          </a:p>
          <a:p>
            <a:pPr>
              <a:lnSpc>
                <a:spcPct val="100000"/>
              </a:lnSpc>
              <a:defRPr/>
            </a:pPr>
            <a:endParaRPr lang="en-US" sz="2800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First HTML Page</a:t>
            </a: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52996" name="Rectangle 4"/>
          <p:cNvSpPr>
            <a:spLocks noChangeArrowheads="1"/>
          </p:cNvSpPr>
          <p:nvPr/>
        </p:nvSpPr>
        <p:spPr bwMode="auto">
          <a:xfrm>
            <a:off x="541338" y="1628775"/>
            <a:ext cx="7991475" cy="325012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&lt;title&gt;My First HTML Page&lt;/title&gt;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&lt;p&gt;This is some text...&lt;/p&gt;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ZA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0245" name="Picture 8" descr="My-First-HTML-Page-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0663" y="4221163"/>
            <a:ext cx="555625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57200" y="1020554"/>
            <a:ext cx="3352800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lvl="0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test.html</a:t>
            </a:r>
            <a:endParaRPr lang="en-US" sz="2800" b="1" dirty="0">
              <a:solidFill>
                <a:srgbClr val="CCFF66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ChangeArrowheads="1"/>
          </p:cNvSpPr>
          <p:nvPr/>
        </p:nvSpPr>
        <p:spPr bwMode="auto">
          <a:xfrm>
            <a:off x="539750" y="1676400"/>
            <a:ext cx="8207375" cy="374871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&lt;title&gt;My First HTML Page&lt;/title&gt;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&lt;p&gt;This is some text...&lt;/p&gt;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ZA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First HTML Page: Tags</a:t>
            </a: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133600" y="1905000"/>
            <a:ext cx="2209799" cy="527804"/>
          </a:xfrm>
          <a:prstGeom prst="wedgeRoundRectCallout">
            <a:avLst>
              <a:gd name="adj1" fmla="val -51525"/>
              <a:gd name="adj2" fmla="val 139824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Opening tag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6172200" y="3663196"/>
            <a:ext cx="2057400" cy="527804"/>
          </a:xfrm>
          <a:prstGeom prst="wedgeRoundRectCallout">
            <a:avLst>
              <a:gd name="adj1" fmla="val -45850"/>
              <a:gd name="adj2" fmla="val -111478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Closing tag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5562600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HTML element consists of an opening tag, a closing tag and the content inside.</a:t>
            </a:r>
            <a:endParaRPr lang="en-US" dirty="0"/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ChangeArrowheads="1"/>
          </p:cNvSpPr>
          <p:nvPr/>
        </p:nvSpPr>
        <p:spPr bwMode="auto">
          <a:xfrm>
            <a:off x="539751" y="1703082"/>
            <a:ext cx="7994649" cy="374871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&lt;title&gt;My First HTML Page&lt;/title&gt;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&lt;p&gt;This is some text...&lt;/p&gt;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ZA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61195" name="Rectangle 11"/>
          <p:cNvSpPr>
            <a:spLocks noChangeArrowheads="1"/>
          </p:cNvSpPr>
          <p:nvPr/>
        </p:nvSpPr>
        <p:spPr bwMode="auto">
          <a:xfrm>
            <a:off x="875255" y="2514600"/>
            <a:ext cx="7354345" cy="125939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no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ZA" dirty="0" smtClean="0"/>
              <a:t>First HTML Page: Header</a:t>
            </a: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3733800" y="1524000"/>
            <a:ext cx="2362200" cy="527804"/>
          </a:xfrm>
          <a:prstGeom prst="wedgeRoundRectCallout">
            <a:avLst>
              <a:gd name="adj1" fmla="val -51100"/>
              <a:gd name="adj2" fmla="val 148323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HTML header</a:t>
            </a: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1161</Words>
  <Application>Microsoft Office PowerPoint</Application>
  <PresentationFormat>On-screen Show (4:3)</PresentationFormat>
  <Paragraphs>212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Web Development/BTCS-2410</vt:lpstr>
      <vt:lpstr>Slide 2</vt:lpstr>
      <vt:lpstr>What is a Web Page?</vt:lpstr>
      <vt:lpstr>Creating HTML Pages</vt:lpstr>
      <vt:lpstr>HTML Structure</vt:lpstr>
      <vt:lpstr>HTML Code Formatting</vt:lpstr>
      <vt:lpstr>First HTML Page</vt:lpstr>
      <vt:lpstr>First HTML Page: Tags</vt:lpstr>
      <vt:lpstr>First HTML Page: Header</vt:lpstr>
      <vt:lpstr>First HTML Page: Body</vt:lpstr>
      <vt:lpstr>Some Simple Tags</vt:lpstr>
      <vt:lpstr>Some Simple Tags – Example</vt:lpstr>
      <vt:lpstr>Some Simple Tags – Example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Development/BTCS-2410</dc:title>
  <dc:creator>Yogesh</dc:creator>
  <cp:lastModifiedBy>Yogesh</cp:lastModifiedBy>
  <cp:revision>3</cp:revision>
  <dcterms:created xsi:type="dcterms:W3CDTF">2023-06-20T05:10:41Z</dcterms:created>
  <dcterms:modified xsi:type="dcterms:W3CDTF">2023-06-20T07:41:51Z</dcterms:modified>
</cp:coreProperties>
</file>