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8"/>
  </p:notesMasterIdLst>
  <p:handoutMasterIdLst>
    <p:handoutMasterId r:id="rId29"/>
  </p:handoutMasterIdLst>
  <p:sldIdLst>
    <p:sldId id="334" r:id="rId2"/>
    <p:sldId id="327" r:id="rId3"/>
    <p:sldId id="265" r:id="rId4"/>
    <p:sldId id="328" r:id="rId5"/>
    <p:sldId id="266" r:id="rId6"/>
    <p:sldId id="267" r:id="rId7"/>
    <p:sldId id="268" r:id="rId8"/>
    <p:sldId id="270" r:id="rId9"/>
    <p:sldId id="272" r:id="rId10"/>
    <p:sldId id="304" r:id="rId11"/>
    <p:sldId id="273" r:id="rId12"/>
    <p:sldId id="275" r:id="rId13"/>
    <p:sldId id="276" r:id="rId14"/>
    <p:sldId id="283" r:id="rId15"/>
    <p:sldId id="284" r:id="rId16"/>
    <p:sldId id="323" r:id="rId17"/>
    <p:sldId id="287" r:id="rId18"/>
    <p:sldId id="288" r:id="rId19"/>
    <p:sldId id="289" r:id="rId20"/>
    <p:sldId id="290" r:id="rId21"/>
    <p:sldId id="291" r:id="rId22"/>
    <p:sldId id="292" r:id="rId23"/>
    <p:sldId id="329" r:id="rId24"/>
    <p:sldId id="331" r:id="rId25"/>
    <p:sldId id="333" r:id="rId26"/>
    <p:sldId id="332" r:id="rId27"/>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0" d="100"/>
          <a:sy n="70" d="100"/>
        </p:scale>
        <p:origin x="-1386" y="-54"/>
      </p:cViewPr>
      <p:guideLst>
        <p:guide orient="horz" pos="80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67050" cy="441325"/>
          </a:xfrm>
          <a:prstGeom prst="rect">
            <a:avLst/>
          </a:prstGeom>
          <a:noFill/>
          <a:ln w="9525">
            <a:noFill/>
            <a:miter lim="800000"/>
            <a:headEnd/>
            <a:tailEnd/>
          </a:ln>
        </p:spPr>
        <p:txBody>
          <a:bodyPr vert="horz" wrap="none" lIns="88134" tIns="44067" rIns="88134" bIns="44067" numCol="1" anchor="ctr" anchorCtr="0" compatLnSpc="1">
            <a:prstTxWarp prst="textNoShape">
              <a:avLst/>
            </a:prstTxWarp>
          </a:bodyPr>
          <a:lstStyle>
            <a:lvl1pPr defTabSz="881063">
              <a:defRPr sz="1200">
                <a:latin typeface="Helvetica" charset="0"/>
              </a:defRPr>
            </a:lvl1pPr>
          </a:lstStyle>
          <a:p>
            <a:endParaRPr lang="en-US"/>
          </a:p>
        </p:txBody>
      </p:sp>
      <p:sp>
        <p:nvSpPr>
          <p:cNvPr id="103427" name="Rectangle 3"/>
          <p:cNvSpPr>
            <a:spLocks noGrp="1" noChangeArrowheads="1"/>
          </p:cNvSpPr>
          <p:nvPr>
            <p:ph type="dt" sz="quarter" idx="1"/>
          </p:nvPr>
        </p:nvSpPr>
        <p:spPr bwMode="auto">
          <a:xfrm>
            <a:off x="3943350" y="0"/>
            <a:ext cx="3067050" cy="441325"/>
          </a:xfrm>
          <a:prstGeom prst="rect">
            <a:avLst/>
          </a:prstGeom>
          <a:noFill/>
          <a:ln w="9525">
            <a:noFill/>
            <a:miter lim="800000"/>
            <a:headEnd/>
            <a:tailEnd/>
          </a:ln>
        </p:spPr>
        <p:txBody>
          <a:bodyPr vert="horz" wrap="none" lIns="88134" tIns="44067" rIns="88134" bIns="44067" numCol="1" anchor="ctr" anchorCtr="0" compatLnSpc="1">
            <a:prstTxWarp prst="textNoShape">
              <a:avLst/>
            </a:prstTxWarp>
          </a:bodyPr>
          <a:lstStyle>
            <a:lvl1pPr algn="r" defTabSz="881063">
              <a:defRPr sz="1200">
                <a:latin typeface="Helvetica" charset="0"/>
              </a:defRPr>
            </a:lvl1pPr>
          </a:lstStyle>
          <a:p>
            <a:endParaRPr lang="en-US"/>
          </a:p>
        </p:txBody>
      </p:sp>
      <p:sp>
        <p:nvSpPr>
          <p:cNvPr id="103428" name="Rectangle 4"/>
          <p:cNvSpPr>
            <a:spLocks noGrp="1" noChangeArrowheads="1"/>
          </p:cNvSpPr>
          <p:nvPr>
            <p:ph type="ftr" sz="quarter" idx="2"/>
          </p:nvPr>
        </p:nvSpPr>
        <p:spPr bwMode="auto">
          <a:xfrm>
            <a:off x="0" y="8853488"/>
            <a:ext cx="3067050" cy="442912"/>
          </a:xfrm>
          <a:prstGeom prst="rect">
            <a:avLst/>
          </a:prstGeom>
          <a:noFill/>
          <a:ln w="9525">
            <a:noFill/>
            <a:miter lim="800000"/>
            <a:headEnd/>
            <a:tailEnd/>
          </a:ln>
        </p:spPr>
        <p:txBody>
          <a:bodyPr vert="horz" wrap="none" lIns="88134" tIns="44067" rIns="88134" bIns="44067" numCol="1" anchor="b" anchorCtr="0" compatLnSpc="1">
            <a:prstTxWarp prst="textNoShape">
              <a:avLst/>
            </a:prstTxWarp>
          </a:bodyPr>
          <a:lstStyle>
            <a:lvl1pPr defTabSz="881063">
              <a:defRPr sz="1200">
                <a:latin typeface="Helvetica" charset="0"/>
              </a:defRPr>
            </a:lvl1pPr>
          </a:lstStyle>
          <a:p>
            <a:endParaRPr lang="en-US"/>
          </a:p>
        </p:txBody>
      </p:sp>
      <p:sp>
        <p:nvSpPr>
          <p:cNvPr id="103429" name="Rectangle 5"/>
          <p:cNvSpPr>
            <a:spLocks noGrp="1" noChangeArrowheads="1"/>
          </p:cNvSpPr>
          <p:nvPr>
            <p:ph type="sldNum" sz="quarter" idx="3"/>
          </p:nvPr>
        </p:nvSpPr>
        <p:spPr bwMode="auto">
          <a:xfrm>
            <a:off x="3943350" y="8853488"/>
            <a:ext cx="3067050" cy="442912"/>
          </a:xfrm>
          <a:prstGeom prst="rect">
            <a:avLst/>
          </a:prstGeom>
          <a:noFill/>
          <a:ln w="9525">
            <a:noFill/>
            <a:miter lim="800000"/>
            <a:headEnd/>
            <a:tailEnd/>
          </a:ln>
        </p:spPr>
        <p:txBody>
          <a:bodyPr vert="horz" wrap="none" lIns="88134" tIns="44067" rIns="88134" bIns="44067" numCol="1" anchor="b" anchorCtr="0" compatLnSpc="1">
            <a:prstTxWarp prst="textNoShape">
              <a:avLst/>
            </a:prstTxWarp>
          </a:bodyPr>
          <a:lstStyle>
            <a:lvl1pPr algn="r" defTabSz="881063">
              <a:defRPr sz="1200">
                <a:latin typeface="Helvetica" charset="0"/>
              </a:defRPr>
            </a:lvl1pPr>
          </a:lstStyle>
          <a:p>
            <a:fld id="{8B92B951-73B8-45F4-90CD-FC3131DD2B3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0538"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defTabSz="930275">
              <a:defRPr sz="1300">
                <a:latin typeface="Times New Roman" charset="0"/>
              </a:defRPr>
            </a:lvl1pPr>
          </a:lstStyle>
          <a:p>
            <a:endParaRPr lang="en-US"/>
          </a:p>
        </p:txBody>
      </p:sp>
      <p:sp>
        <p:nvSpPr>
          <p:cNvPr id="6147" name="Rectangle 3"/>
          <p:cNvSpPr>
            <a:spLocks noGrp="1" noChangeArrowheads="1"/>
          </p:cNvSpPr>
          <p:nvPr>
            <p:ph type="dt" idx="1"/>
          </p:nvPr>
        </p:nvSpPr>
        <p:spPr bwMode="auto">
          <a:xfrm>
            <a:off x="3967163" y="0"/>
            <a:ext cx="3030537" cy="463550"/>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lvl1pPr algn="r" defTabSz="930275">
              <a:defRPr sz="1300">
                <a:latin typeface="Times New Roman" charset="0"/>
              </a:defRPr>
            </a:lvl1pPr>
          </a:lstStyle>
          <a:p>
            <a:endParaRPr lang="en-US"/>
          </a:p>
        </p:txBody>
      </p:sp>
      <p:sp>
        <p:nvSpPr>
          <p:cNvPr id="143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p:spPr>
        <p:txBody>
          <a:bodyPr vert="horz" wrap="none" lIns="93026" tIns="46512" rIns="93026" bIns="46512"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0150"/>
            <a:ext cx="3030538"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defTabSz="930275">
              <a:defRPr sz="1300">
                <a:latin typeface="Times New Roman" charset="0"/>
              </a:defRPr>
            </a:lvl1pPr>
          </a:lstStyle>
          <a:p>
            <a:endParaRPr lang="en-US"/>
          </a:p>
        </p:txBody>
      </p:sp>
      <p:sp>
        <p:nvSpPr>
          <p:cNvPr id="6151" name="Rectangle 7"/>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p:spPr>
        <p:txBody>
          <a:bodyPr vert="horz" wrap="none" lIns="93026" tIns="46512" rIns="93026" bIns="46512" numCol="1" anchor="b" anchorCtr="0" compatLnSpc="1">
            <a:prstTxWarp prst="textNoShape">
              <a:avLst/>
            </a:prstTxWarp>
          </a:bodyPr>
          <a:lstStyle>
            <a:lvl1pPr algn="r" defTabSz="930275">
              <a:defRPr sz="1300">
                <a:latin typeface="Times New Roman" charset="0"/>
              </a:defRPr>
            </a:lvl1pPr>
          </a:lstStyle>
          <a:p>
            <a:fld id="{1E0DB569-5ADB-4614-9A52-E6B00D8AA7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5BAFC642-5BDE-40DD-BF04-4CD3B67A33EE}"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fld id="{1182910F-80A2-4C67-BC83-378BF7FD041C}" type="slidenum">
              <a:rPr lang="en-US"/>
              <a:pPr/>
              <a:t>11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fld id="{3BD7E992-DAC2-444A-8496-050B59924D85}" type="slidenum">
              <a:rPr lang="en-US"/>
              <a:pPr/>
              <a:t>12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fld id="{D50CA6A8-3A3E-4E32-B4DA-C8BCDC7269DA}" type="slidenum">
              <a:rPr lang="en-US"/>
              <a:pPr/>
              <a:t>13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fld id="{F6E6D48F-47AF-4E72-8530-EFCC45B83DA1}" type="slidenum">
              <a:rPr lang="en-US"/>
              <a:pPr/>
              <a:t>14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fld id="{0ABFC767-F6FF-42D6-8537-27B860FA338B}" type="slidenum">
              <a:rPr lang="en-US"/>
              <a:pPr/>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fld id="{27E9BAF5-A9E0-4563-8798-64F7B1306B6A}" type="slidenum">
              <a:rPr lang="en-US"/>
              <a:pPr/>
              <a:t>16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fld id="{417DE460-5931-4C37-ADB2-5337C661A0EA}" type="slidenum">
              <a:rPr lang="en-US"/>
              <a:pPr/>
              <a:t>17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fld id="{A922A913-EC99-4E2C-AFF9-084E0C44751F}" type="slidenum">
              <a:rPr lang="en-US"/>
              <a:pPr/>
              <a:t>18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fld id="{A17B18F0-D928-4957-8AC7-E11F94ACF8FE}" type="slidenum">
              <a:rPr lang="en-US"/>
              <a:pPr/>
              <a:t>19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fld id="{58A08F8A-55EA-4E67-B180-FFBEA7E41512}" type="slidenum">
              <a:rPr lang="en-US"/>
              <a:pPr/>
              <a:t>20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fld id="{191D9B3E-E162-4943-A1DB-7CC7555BAFDA}" type="slidenum">
              <a:rPr lang="en-US"/>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fld id="{C947AB0A-195F-4D6D-AA9B-B76562AAB424}" type="slidenum">
              <a:rPr lang="en-US"/>
              <a:pPr/>
              <a:t>21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fld id="{97B5B14E-8DAA-48C6-8411-7F02F2D592EC}" type="slidenum">
              <a:rPr lang="en-US"/>
              <a:pPr/>
              <a:t>22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994C4-D6FC-43E4-8ED2-FCBE43D88637}" type="slidenum">
              <a:rPr lang="en-US"/>
              <a:pPr/>
              <a:t>25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fld id="{E5C91E9C-C367-4D49-823E-C47AE5A97E68}" type="slidenum">
              <a:rPr lang="en-US"/>
              <a:pPr/>
              <a:t>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fld id="{B2AC47FE-2D4A-4EBE-AB17-2D69489EA538}" type="slidenum">
              <a:rPr lang="en-US"/>
              <a:pPr/>
              <a:t>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fld id="{9F35D8B5-1373-4BCF-871C-1BEBBF08ADF8}" type="slidenum">
              <a:rPr lang="en-US"/>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fld id="{A1DF4B93-C674-46C1-8661-22E9722574A9}" type="slidenum">
              <a:rPr lang="en-US"/>
              <a:pPr/>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fld id="{4E99AE48-2D36-4F10-9EB9-F49C1439117D}" type="slidenum">
              <a:rPr lang="en-US"/>
              <a:pPr/>
              <a:t>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5C4C7083-5368-4A6E-A793-58106E5DC3C1}" type="slidenum">
              <a:rPr lang="en-US"/>
              <a:pPr/>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fld id="{1ED0CBE7-4A2D-4145-95BB-BFCFC2A8B3D7}" type="slidenum">
              <a:rPr lang="en-US"/>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ffectLst/>
        </p:spPr>
        <p:txBody>
          <a:bodyPr wrap="none" anchor="ctr"/>
          <a:lstStyle/>
          <a:p>
            <a:endParaRPr lang="en-US"/>
          </a:p>
        </p:txBody>
      </p:sp>
      <p:sp>
        <p:nvSpPr>
          <p:cNvPr id="1269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595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2595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596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5961" name="Text Box 9"/>
          <p:cNvSpPr txBox="1">
            <a:spLocks noChangeArrowheads="1"/>
          </p:cNvSpPr>
          <p:nvPr/>
        </p:nvSpPr>
        <p:spPr bwMode="auto">
          <a:xfrm>
            <a:off x="4222750" y="6613525"/>
            <a:ext cx="514350" cy="244475"/>
          </a:xfrm>
          <a:prstGeom prst="rect">
            <a:avLst/>
          </a:prstGeom>
          <a:noFill/>
          <a:ln w="9525">
            <a:noFill/>
            <a:miter lim="800000"/>
            <a:headEnd/>
            <a:tailEnd/>
          </a:ln>
          <a:effectLst/>
        </p:spPr>
        <p:txBody>
          <a:bodyPr wrap="none">
            <a:spAutoFit/>
          </a:bodyPr>
          <a:lstStyle/>
          <a:p>
            <a:pPr algn="ctr">
              <a:spcBef>
                <a:spcPct val="50000"/>
              </a:spcBef>
            </a:pPr>
            <a:r>
              <a:rPr lang="en-US" sz="1000" b="1">
                <a:solidFill>
                  <a:srgbClr val="006699"/>
                </a:solidFill>
                <a:latin typeface="Helvetica" charset="0"/>
              </a:rPr>
              <a:t>22.</a:t>
            </a:r>
            <a:fld id="{E1D9B1FD-A57D-4538-92CD-0119262FF636}" type="slidenum">
              <a:rPr lang="en-US" sz="1000" b="1">
                <a:solidFill>
                  <a:srgbClr val="006699"/>
                </a:solidFill>
                <a:latin typeface="Helvetica" charset="0"/>
              </a:rPr>
              <a:pPr algn="ctr">
                <a:spcBef>
                  <a:spcPct val="50000"/>
                </a:spcBef>
              </a:pPr>
              <a:t>‹#›</a:t>
            </a:fld>
            <a:endParaRPr lang="en-US" sz="1000" b="1">
              <a:solidFill>
                <a:srgbClr val="006699"/>
              </a:solidFill>
              <a:latin typeface="Helvetica" charset="0"/>
            </a:endParaRPr>
          </a:p>
        </p:txBody>
      </p:sp>
      <p:sp>
        <p:nvSpPr>
          <p:cNvPr id="1259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006699"/>
                </a:solidFill>
                <a:latin typeface="Helvetica" charset="0"/>
              </a:rPr>
              <a:t>Silberschatz, Galvin and Gagne ©2009</a:t>
            </a:r>
          </a:p>
        </p:txBody>
      </p:sp>
      <p:sp>
        <p:nvSpPr>
          <p:cNvPr id="125963"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mj-cs"/>
        </a:defRPr>
      </a:lvl1pPr>
      <a:lvl2pPr algn="ctr" rtl="0" eaLnBrk="0" fontAlgn="base" hangingPunct="0">
        <a:spcBef>
          <a:spcPct val="0"/>
        </a:spcBef>
        <a:spcAft>
          <a:spcPct val="0"/>
        </a:spcAft>
        <a:defRPr sz="3200" b="1">
          <a:solidFill>
            <a:srgbClr val="006699"/>
          </a:solidFill>
          <a:latin typeface="Arial" charset="0"/>
          <a:ea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mn-cs"/>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4876" cy="2133600"/>
          </a:xfrm>
        </p:spPr>
        <p:txBody>
          <a:bodyPr>
            <a:normAutofit fontScale="90000"/>
          </a:body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US" sz="4000" dirty="0" smtClean="0">
                <a:solidFill>
                  <a:srgbClr val="7030A0"/>
                </a:solidFill>
                <a:latin typeface="American Typewriter" panose="02090604020004020304" pitchFamily="18" charset="77"/>
              </a:rPr>
              <a:t>Operating System/ BTCS-2401</a:t>
            </a:r>
            <a:r>
              <a:rPr lang="en-IN" b="1" dirty="0" smtClean="0"/>
              <a:t/>
            </a:r>
            <a:br>
              <a:rPr lang="en-IN" b="1" dirty="0" smtClean="0"/>
            </a:br>
            <a:r>
              <a:rPr lang="en-US" dirty="0" smtClean="0"/>
              <a:t/>
            </a:r>
            <a:br>
              <a:rPr lang="en-US" dirty="0" smtClean="0"/>
            </a:br>
            <a:r>
              <a:rPr lang="en-US" dirty="0" smtClean="0"/>
              <a:t/>
            </a:r>
            <a:br>
              <a:rPr lang="en-US" dirty="0" smtClean="0"/>
            </a:br>
            <a:r>
              <a:rPr lang="en-US" dirty="0"/>
              <a:t/>
            </a:r>
            <a:br>
              <a:rPr lang="en-US" dirty="0"/>
            </a:br>
            <a:endParaRPr lang="en-US" dirty="0"/>
          </a:p>
        </p:txBody>
      </p:sp>
      <p:pic>
        <p:nvPicPr>
          <p:cNvPr id="12"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ooter Placeholder 4">
            <a:extLst>
              <a:ext uri="{FF2B5EF4-FFF2-40B4-BE49-F238E27FC236}">
                <a16:creationId xmlns="" xmlns:a16="http://schemas.microsoft.com/office/drawing/2014/main" id="{DD4A000E-D220-0045-A2D1-8D39B19F67C4}"/>
              </a:ext>
            </a:extLst>
          </p:cNvPr>
          <p:cNvSpPr txBox="1">
            <a:spLocks/>
          </p:cNvSpPr>
          <p:nvPr/>
        </p:nvSpPr>
        <p:spPr>
          <a:xfrm>
            <a:off x="5125445" y="6392864"/>
            <a:ext cx="4018557" cy="365125"/>
          </a:xfrm>
          <a:prstGeom prst="rect">
            <a:avLst/>
          </a:prstGeom>
        </p:spPr>
        <p:txBody>
          <a:bodyPr vert="horz" lIns="91431" tIns="45716" rIns="91431"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Computer Science &amp; Engineering</a:t>
            </a:r>
            <a:endParaRPr lang="en-US" sz="1400" b="1" dirty="0">
              <a:solidFill>
                <a:schemeClr val="tx1"/>
              </a:solidFill>
            </a:endParaRPr>
          </a:p>
        </p:txBody>
      </p:sp>
      <p:sp>
        <p:nvSpPr>
          <p:cNvPr id="10" name="Title 3"/>
          <p:cNvSpPr txBox="1">
            <a:spLocks/>
          </p:cNvSpPr>
          <p:nvPr/>
        </p:nvSpPr>
        <p:spPr>
          <a:xfrm>
            <a:off x="5467350" y="4038600"/>
            <a:ext cx="3469616" cy="1447800"/>
          </a:xfrm>
          <a:prstGeom prst="rect">
            <a:avLst/>
          </a:prstGeom>
        </p:spPr>
        <p:txBody>
          <a:bodyPr vert="horz" lIns="91431" tIns="45716" rIns="91431" bIns="45716"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t>Prepared by</a:t>
            </a:r>
            <a:r>
              <a:rPr lang="en-IN" sz="4000" dirty="0" smtClean="0"/>
              <a:t>: Er. Jasdeep Singh</a:t>
            </a:r>
            <a:r>
              <a:rPr lang="en-US" dirty="0" smtClean="0"/>
              <a:t/>
            </a:r>
            <a:br>
              <a:rPr lang="en-US" dirty="0" smtClean="0"/>
            </a:br>
            <a:r>
              <a:rPr lang="en-US" dirty="0" smtClean="0"/>
              <a:t/>
            </a:r>
            <a:br>
              <a:rPr lang="en-US" dirty="0" smtClean="0"/>
            </a:br>
            <a:endParaRPr lang="en-US" dirty="0"/>
          </a:p>
        </p:txBody>
      </p:sp>
      <p:sp>
        <p:nvSpPr>
          <p:cNvPr id="11" name="Title 3"/>
          <p:cNvSpPr txBox="1">
            <a:spLocks/>
          </p:cNvSpPr>
          <p:nvPr/>
        </p:nvSpPr>
        <p:spPr>
          <a:xfrm>
            <a:off x="742950" y="2590800"/>
            <a:ext cx="5114934" cy="1447800"/>
          </a:xfrm>
          <a:prstGeom prst="rect">
            <a:avLst/>
          </a:prstGeom>
        </p:spPr>
        <p:txBody>
          <a:bodyPr vert="horz" lIns="91431" tIns="45716" rIns="91431" bIns="45716"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9600" dirty="0" smtClean="0">
                <a:solidFill>
                  <a:srgbClr val="7030A0"/>
                </a:solidFill>
                <a:latin typeface="+mn-lt"/>
              </a:rPr>
              <a:t/>
            </a:r>
            <a:br>
              <a:rPr lang="en-IN" sz="9600" dirty="0" smtClean="0">
                <a:solidFill>
                  <a:srgbClr val="7030A0"/>
                </a:solidFill>
                <a:latin typeface="+mn-lt"/>
              </a:rPr>
            </a:br>
            <a:r>
              <a:rPr lang="en-US" sz="9600" dirty="0">
                <a:latin typeface="+mn-lt"/>
              </a:rPr>
              <a:t>Course Name</a:t>
            </a:r>
            <a:r>
              <a:rPr lang="en-US" sz="9600" dirty="0" smtClean="0">
                <a:latin typeface="+mn-lt"/>
              </a:rPr>
              <a:t>: B.Tech CSE</a:t>
            </a:r>
            <a:r>
              <a:rPr lang="en-US" sz="9600" dirty="0">
                <a:latin typeface="+mn-lt"/>
              </a:rPr>
              <a:t/>
            </a:r>
            <a:br>
              <a:rPr lang="en-US" sz="9600" dirty="0">
                <a:latin typeface="+mn-lt"/>
              </a:rPr>
            </a:br>
            <a:r>
              <a:rPr lang="en-US" sz="9600" dirty="0">
                <a:latin typeface="+mn-lt"/>
              </a:rPr>
              <a:t>Semester</a:t>
            </a:r>
            <a:r>
              <a:rPr lang="en-US" sz="9600" dirty="0" smtClean="0">
                <a:latin typeface="+mn-lt"/>
              </a:rPr>
              <a:t>: 4th</a:t>
            </a:r>
            <a:r>
              <a:rPr lang="en-US" dirty="0" smtClean="0"/>
              <a:t/>
            </a:r>
            <a:br>
              <a:rPr lang="en-US" dirty="0" smtClean="0"/>
            </a:br>
            <a:r>
              <a:rPr lang="en-US" dirty="0" smtClean="0"/>
              <a:t/>
            </a:r>
            <a:br>
              <a:rPr lang="en-US" dirty="0" smtClean="0"/>
            </a:br>
            <a:endParaRPr lang="en-US" dirty="0"/>
          </a:p>
        </p:txBody>
      </p:sp>
      <p:sp>
        <p:nvSpPr>
          <p:cNvPr id="20" name="Rectangle 19">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
        <p:nvSpPr>
          <p:cNvPr id="8" name="Slide Number Placeholder 7"/>
          <p:cNvSpPr>
            <a:spLocks noGrp="1"/>
          </p:cNvSpPr>
          <p:nvPr>
            <p:ph type="sldNum" sz="quarter" idx="4294967295"/>
          </p:nvPr>
        </p:nvSpPr>
        <p:spPr>
          <a:xfrm>
            <a:off x="6553200" y="6356354"/>
            <a:ext cx="2133600" cy="365125"/>
          </a:xfrm>
          <a:prstGeom prst="rect">
            <a:avLst/>
          </a:prstGeom>
        </p:spPr>
        <p:txBody>
          <a:bodyPr lIns="64008" tIns="32004" rIns="64008" bIns="32004"/>
          <a:lstStyle/>
          <a:p>
            <a:fld id="{042AED99-7FB4-404E-8A97-64753DCE42EC}" type="slidenum">
              <a:rPr kumimoji="0" lang="en-US" smtClean="0"/>
              <a:pPr/>
              <a:t>1</a:t>
            </a:fld>
            <a:endParaRPr kumimoji="0"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895350" y="277813"/>
            <a:ext cx="7791450" cy="576262"/>
          </a:xfrm>
        </p:spPr>
        <p:txBody>
          <a:bodyPr/>
          <a:lstStyle/>
          <a:p>
            <a:pPr eaLnBrk="1" hangingPunct="1"/>
            <a:r>
              <a:rPr lang="en-US" smtClean="0"/>
              <a:t>Kernel — Process and Threads</a:t>
            </a:r>
          </a:p>
        </p:txBody>
      </p:sp>
      <p:sp>
        <p:nvSpPr>
          <p:cNvPr id="35843" name="Rectangle 1027"/>
          <p:cNvSpPr>
            <a:spLocks noGrp="1" noChangeArrowheads="1"/>
          </p:cNvSpPr>
          <p:nvPr>
            <p:ph type="body" idx="1"/>
          </p:nvPr>
        </p:nvSpPr>
        <p:spPr>
          <a:xfrm>
            <a:off x="806450" y="1233488"/>
            <a:ext cx="7713663" cy="4530725"/>
          </a:xfrm>
        </p:spPr>
        <p:txBody>
          <a:bodyPr/>
          <a:lstStyle/>
          <a:p>
            <a:r>
              <a:rPr lang="en-US" smtClean="0"/>
              <a:t>The process has a virtual memory address space, information (such as a base priority), and an affinity for one or more processors.</a:t>
            </a:r>
          </a:p>
          <a:p>
            <a:endParaRPr lang="en-US" smtClean="0"/>
          </a:p>
          <a:p>
            <a:r>
              <a:rPr lang="en-US" smtClean="0"/>
              <a:t>Threads are the unit of execution scheduled by the kernel’s dispatcher.</a:t>
            </a:r>
          </a:p>
          <a:p>
            <a:endParaRPr lang="en-US" smtClean="0"/>
          </a:p>
          <a:p>
            <a:r>
              <a:rPr lang="en-US" smtClean="0"/>
              <a:t>Each thread has its own state, including a priority, processor affinity, and accounting information.</a:t>
            </a:r>
          </a:p>
          <a:p>
            <a:endParaRPr lang="en-US" smtClean="0"/>
          </a:p>
          <a:p>
            <a:r>
              <a:rPr lang="en-US" smtClean="0"/>
              <a:t>A thread can be one of six states:  </a:t>
            </a:r>
            <a:r>
              <a:rPr lang="en-US" i="1" smtClean="0">
                <a:solidFill>
                  <a:srgbClr val="000000"/>
                </a:solidFill>
              </a:rPr>
              <a:t>ready</a:t>
            </a:r>
            <a:r>
              <a:rPr lang="en-US" i="1" smtClean="0"/>
              <a:t>, standby, running, waiting, transition</a:t>
            </a:r>
            <a:r>
              <a:rPr lang="en-US" smtClean="0"/>
              <a:t>, and </a:t>
            </a:r>
            <a:r>
              <a:rPr lang="en-US" i="1" smtClean="0"/>
              <a:t>terminated.</a:t>
            </a:r>
            <a:endParaRPr lang="en-US" smtClean="0"/>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Kernel — Scheduling</a:t>
            </a:r>
          </a:p>
        </p:txBody>
      </p:sp>
      <p:sp>
        <p:nvSpPr>
          <p:cNvPr id="37891" name="Rectangle 3"/>
          <p:cNvSpPr>
            <a:spLocks noGrp="1" noChangeArrowheads="1"/>
          </p:cNvSpPr>
          <p:nvPr>
            <p:ph type="body" idx="1"/>
          </p:nvPr>
        </p:nvSpPr>
        <p:spPr>
          <a:xfrm>
            <a:off x="819150" y="1273175"/>
            <a:ext cx="7162800" cy="4762500"/>
          </a:xfrm>
        </p:spPr>
        <p:txBody>
          <a:bodyPr/>
          <a:lstStyle/>
          <a:p>
            <a:r>
              <a:rPr lang="en-US" smtClean="0"/>
              <a:t>The dispatcher uses a 32-level priority scheme to determine the order of thread execution.  </a:t>
            </a:r>
          </a:p>
          <a:p>
            <a:pPr lvl="1"/>
            <a:r>
              <a:rPr lang="en-US" smtClean="0"/>
              <a:t>Priorities are divided into two classes</a:t>
            </a:r>
          </a:p>
          <a:p>
            <a:pPr lvl="2"/>
            <a:r>
              <a:rPr lang="en-US" smtClean="0"/>
              <a:t>The real-time class contains threads with priorities ranging from 16 to 31</a:t>
            </a:r>
          </a:p>
          <a:p>
            <a:pPr lvl="2"/>
            <a:r>
              <a:rPr lang="en-US" smtClean="0"/>
              <a:t>The variable class contains threads having priorities from 0 to 15</a:t>
            </a:r>
          </a:p>
          <a:p>
            <a:pPr lvl="2"/>
            <a:endParaRPr lang="en-US" smtClean="0"/>
          </a:p>
          <a:p>
            <a:r>
              <a:rPr lang="en-US" smtClean="0"/>
              <a:t>Characteristics of XP’s priority strategy</a:t>
            </a:r>
          </a:p>
          <a:p>
            <a:pPr lvl="1"/>
            <a:r>
              <a:rPr lang="en-US" smtClean="0"/>
              <a:t>Trends to give very good response times to interactive threads that are using the mouse and windows</a:t>
            </a:r>
          </a:p>
          <a:p>
            <a:pPr lvl="1"/>
            <a:r>
              <a:rPr lang="en-US" smtClean="0"/>
              <a:t>Enables I/O-bound threads to keep the I/O devices busy</a:t>
            </a:r>
          </a:p>
          <a:p>
            <a:pPr lvl="1"/>
            <a:r>
              <a:rPr lang="en-US" smtClean="0"/>
              <a:t>Complete-bound threads soak up the spare CPU cycles in the background</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08038" y="277813"/>
            <a:ext cx="7878762" cy="576262"/>
          </a:xfrm>
        </p:spPr>
        <p:txBody>
          <a:bodyPr/>
          <a:lstStyle/>
          <a:p>
            <a:pPr eaLnBrk="1" hangingPunct="1"/>
            <a:r>
              <a:rPr lang="en-US" smtClean="0"/>
              <a:t>Kernel — Trap Handling</a:t>
            </a:r>
          </a:p>
        </p:txBody>
      </p:sp>
      <p:sp>
        <p:nvSpPr>
          <p:cNvPr id="44035" name="Rectangle 3"/>
          <p:cNvSpPr>
            <a:spLocks noGrp="1" noChangeArrowheads="1"/>
          </p:cNvSpPr>
          <p:nvPr>
            <p:ph type="body" idx="1"/>
          </p:nvPr>
        </p:nvSpPr>
        <p:spPr>
          <a:xfrm>
            <a:off x="806450" y="1233488"/>
            <a:ext cx="7694613" cy="4530725"/>
          </a:xfrm>
        </p:spPr>
        <p:txBody>
          <a:bodyPr/>
          <a:lstStyle/>
          <a:p>
            <a:r>
              <a:rPr lang="en-US" dirty="0" smtClean="0"/>
              <a:t>The kernel provides trap handling when exceptions and interrupts are generated by hardware of software.</a:t>
            </a:r>
          </a:p>
          <a:p>
            <a:endParaRPr lang="en-US" dirty="0" smtClean="0"/>
          </a:p>
          <a:p>
            <a:r>
              <a:rPr lang="en-US" dirty="0" smtClean="0"/>
              <a:t>Exceptions that cannot be handled by the trap handler are handled by the kernel's </a:t>
            </a:r>
            <a:r>
              <a:rPr lang="en-US" b="1" dirty="0" smtClean="0"/>
              <a:t>exception dispatcher</a:t>
            </a:r>
            <a:r>
              <a:rPr lang="en-US" dirty="0" smtClean="0"/>
              <a:t>.</a:t>
            </a:r>
          </a:p>
          <a:p>
            <a:endParaRPr lang="en-US" b="1" dirty="0" smtClean="0"/>
          </a:p>
          <a:p>
            <a:r>
              <a:rPr lang="en-US" dirty="0" smtClean="0"/>
              <a:t>The interrupt dispatcher in the kernel handles interrupts by calling either an interrupt service routine (such as in a device driver) or an internal kernel routine.</a:t>
            </a:r>
          </a:p>
          <a:p>
            <a:endParaRPr lang="en-US" dirty="0" smtClean="0"/>
          </a:p>
          <a:p>
            <a:r>
              <a:rPr lang="en-US" dirty="0" smtClean="0"/>
              <a:t>The kernel uses spin locks that reside in global memory to achieve multiprocessor mutual exclusion.</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88988" y="277813"/>
            <a:ext cx="7897812" cy="576262"/>
          </a:xfrm>
        </p:spPr>
        <p:txBody>
          <a:bodyPr/>
          <a:lstStyle/>
          <a:p>
            <a:pPr eaLnBrk="1" hangingPunct="1"/>
            <a:r>
              <a:rPr lang="en-US" smtClean="0"/>
              <a:t>Executive — Object Manager</a:t>
            </a:r>
          </a:p>
        </p:txBody>
      </p:sp>
      <p:sp>
        <p:nvSpPr>
          <p:cNvPr id="46083" name="Rectangle 3"/>
          <p:cNvSpPr>
            <a:spLocks noGrp="1" noChangeArrowheads="1"/>
          </p:cNvSpPr>
          <p:nvPr>
            <p:ph type="body" idx="1"/>
          </p:nvPr>
        </p:nvSpPr>
        <p:spPr>
          <a:xfrm>
            <a:off x="806450" y="1233488"/>
            <a:ext cx="7704138" cy="4530725"/>
          </a:xfrm>
        </p:spPr>
        <p:txBody>
          <a:bodyPr/>
          <a:lstStyle/>
          <a:p>
            <a:r>
              <a:rPr lang="en-US" smtClean="0"/>
              <a:t>XP uses objects for all its services and entities; the object manger supervises the use of all the objects</a:t>
            </a:r>
          </a:p>
          <a:p>
            <a:pPr lvl="1"/>
            <a:r>
              <a:rPr lang="en-US" smtClean="0"/>
              <a:t>Generates an object </a:t>
            </a:r>
            <a:r>
              <a:rPr lang="en-US" i="1" smtClean="0"/>
              <a:t>handle</a:t>
            </a:r>
            <a:endParaRPr lang="en-US" smtClean="0"/>
          </a:p>
          <a:p>
            <a:pPr lvl="1"/>
            <a:r>
              <a:rPr lang="en-US" smtClean="0"/>
              <a:t>Checks security</a:t>
            </a:r>
          </a:p>
          <a:p>
            <a:pPr lvl="1"/>
            <a:r>
              <a:rPr lang="en-US" smtClean="0"/>
              <a:t>Keeps track of which processes are using each object</a:t>
            </a:r>
          </a:p>
          <a:p>
            <a:pPr lvl="1"/>
            <a:endParaRPr lang="en-US" smtClean="0"/>
          </a:p>
          <a:p>
            <a:r>
              <a:rPr lang="en-US" smtClean="0"/>
              <a:t>Objects are manipulated by a standard set of methods, namely </a:t>
            </a:r>
            <a:r>
              <a:rPr lang="en-US" smtClean="0">
                <a:latin typeface="Courier" charset="0"/>
              </a:rPr>
              <a:t>create, open, close, delete, query name, parse</a:t>
            </a:r>
            <a:r>
              <a:rPr lang="en-US" smtClean="0"/>
              <a:t> and </a:t>
            </a:r>
            <a:r>
              <a:rPr lang="en-US" smtClean="0">
                <a:latin typeface="Courier" charset="0"/>
              </a:rPr>
              <a:t>security</a:t>
            </a:r>
            <a:r>
              <a:rPr lang="en-US" smtClean="0"/>
              <a:t>.</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08038" y="277813"/>
            <a:ext cx="7878762" cy="576262"/>
          </a:xfrm>
        </p:spPr>
        <p:txBody>
          <a:bodyPr/>
          <a:lstStyle/>
          <a:p>
            <a:pPr eaLnBrk="1" hangingPunct="1"/>
            <a:r>
              <a:rPr lang="en-US" smtClean="0"/>
              <a:t>Executive — I/O Manager</a:t>
            </a:r>
          </a:p>
        </p:txBody>
      </p:sp>
      <p:sp>
        <p:nvSpPr>
          <p:cNvPr id="64515" name="Rectangle 3"/>
          <p:cNvSpPr>
            <a:spLocks noGrp="1" noChangeArrowheads="1"/>
          </p:cNvSpPr>
          <p:nvPr>
            <p:ph type="body" idx="1"/>
          </p:nvPr>
        </p:nvSpPr>
        <p:spPr>
          <a:xfrm>
            <a:off x="806450" y="1233488"/>
            <a:ext cx="7637463" cy="5041900"/>
          </a:xfrm>
        </p:spPr>
        <p:txBody>
          <a:bodyPr/>
          <a:lstStyle/>
          <a:p>
            <a:pPr>
              <a:lnSpc>
                <a:spcPct val="90000"/>
              </a:lnSpc>
            </a:pPr>
            <a:r>
              <a:rPr lang="en-US" smtClean="0"/>
              <a:t>The I/O manager is responsible for </a:t>
            </a:r>
          </a:p>
          <a:p>
            <a:pPr lvl="1">
              <a:lnSpc>
                <a:spcPct val="90000"/>
              </a:lnSpc>
            </a:pPr>
            <a:r>
              <a:rPr lang="en-US" smtClean="0"/>
              <a:t>file systems</a:t>
            </a:r>
          </a:p>
          <a:p>
            <a:pPr lvl="1">
              <a:lnSpc>
                <a:spcPct val="90000"/>
              </a:lnSpc>
            </a:pPr>
            <a:r>
              <a:rPr lang="en-US" smtClean="0"/>
              <a:t>cache management </a:t>
            </a:r>
          </a:p>
          <a:p>
            <a:pPr lvl="1">
              <a:lnSpc>
                <a:spcPct val="90000"/>
              </a:lnSpc>
            </a:pPr>
            <a:r>
              <a:rPr lang="en-US" smtClean="0"/>
              <a:t>device drivers</a:t>
            </a:r>
          </a:p>
          <a:p>
            <a:pPr lvl="1">
              <a:lnSpc>
                <a:spcPct val="90000"/>
              </a:lnSpc>
            </a:pPr>
            <a:r>
              <a:rPr lang="en-US" smtClean="0"/>
              <a:t>network drivers</a:t>
            </a:r>
          </a:p>
          <a:p>
            <a:pPr lvl="1">
              <a:lnSpc>
                <a:spcPct val="90000"/>
              </a:lnSpc>
            </a:pPr>
            <a:endParaRPr lang="en-US" sz="1000" smtClean="0"/>
          </a:p>
          <a:p>
            <a:pPr>
              <a:lnSpc>
                <a:spcPct val="90000"/>
              </a:lnSpc>
            </a:pPr>
            <a:r>
              <a:rPr lang="en-US" smtClean="0"/>
              <a:t>Keeps track of which installable file systems are loaded, and manages buffers for I/O requests</a:t>
            </a:r>
          </a:p>
          <a:p>
            <a:pPr>
              <a:lnSpc>
                <a:spcPct val="90000"/>
              </a:lnSpc>
            </a:pPr>
            <a:endParaRPr lang="en-US" sz="1000" smtClean="0"/>
          </a:p>
          <a:p>
            <a:pPr>
              <a:lnSpc>
                <a:spcPct val="90000"/>
              </a:lnSpc>
            </a:pPr>
            <a:r>
              <a:rPr lang="en-US" smtClean="0"/>
              <a:t>Works with VM Manager to provide memory-mapped file I/O</a:t>
            </a:r>
          </a:p>
          <a:p>
            <a:pPr>
              <a:lnSpc>
                <a:spcPct val="90000"/>
              </a:lnSpc>
            </a:pPr>
            <a:endParaRPr lang="en-US" sz="1000" smtClean="0"/>
          </a:p>
          <a:p>
            <a:pPr>
              <a:lnSpc>
                <a:spcPct val="90000"/>
              </a:lnSpc>
            </a:pPr>
            <a:r>
              <a:rPr lang="en-US" smtClean="0"/>
              <a:t>Controls the XP cache manager, which handles caching for the entire I/O system</a:t>
            </a:r>
          </a:p>
          <a:p>
            <a:pPr>
              <a:lnSpc>
                <a:spcPct val="90000"/>
              </a:lnSpc>
            </a:pPr>
            <a:endParaRPr lang="en-US" sz="1000" smtClean="0"/>
          </a:p>
          <a:p>
            <a:pPr>
              <a:lnSpc>
                <a:spcPct val="90000"/>
              </a:lnSpc>
            </a:pPr>
            <a:r>
              <a:rPr lang="en-US" smtClean="0"/>
              <a:t>Supports both synchronous and asynchronous operations, provides time outs for drivers, and has mechanisms for one driver to call another</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03275" y="425450"/>
            <a:ext cx="8039100" cy="457200"/>
          </a:xfrm>
        </p:spPr>
        <p:txBody>
          <a:bodyPr/>
          <a:lstStyle/>
          <a:p>
            <a:pPr eaLnBrk="1" hangingPunct="1"/>
            <a:r>
              <a:rPr lang="en-US" sz="3000" smtClean="0"/>
              <a:t>Executive — Security Reference Monitor</a:t>
            </a:r>
          </a:p>
        </p:txBody>
      </p:sp>
      <p:sp>
        <p:nvSpPr>
          <p:cNvPr id="68611" name="Rectangle 3"/>
          <p:cNvSpPr>
            <a:spLocks noGrp="1" noChangeArrowheads="1"/>
          </p:cNvSpPr>
          <p:nvPr>
            <p:ph type="body" idx="1"/>
          </p:nvPr>
        </p:nvSpPr>
        <p:spPr>
          <a:xfrm>
            <a:off x="819150" y="1273175"/>
            <a:ext cx="7750175" cy="4608513"/>
          </a:xfrm>
        </p:spPr>
        <p:txBody>
          <a:bodyPr/>
          <a:lstStyle/>
          <a:p>
            <a:r>
              <a:rPr lang="en-US" smtClean="0"/>
              <a:t>The object-oriented nature of XP enables the use of a uniform mechanism to perform runtime access validation and audit checks for every entity in the system.</a:t>
            </a:r>
            <a:br>
              <a:rPr lang="en-US" smtClean="0"/>
            </a:br>
            <a:endParaRPr lang="en-US" smtClean="0"/>
          </a:p>
          <a:p>
            <a:r>
              <a:rPr lang="en-US" smtClean="0"/>
              <a:t>Whenever a process opens a handle to an object, the security reference monitor checks the process’s security token and the object’s access control list to see whether the process has the necessary rights.</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836613" y="220663"/>
            <a:ext cx="7850187" cy="644525"/>
          </a:xfrm>
        </p:spPr>
        <p:txBody>
          <a:bodyPr/>
          <a:lstStyle/>
          <a:p>
            <a:pPr eaLnBrk="1" hangingPunct="1"/>
            <a:r>
              <a:rPr lang="en-US" smtClean="0"/>
              <a:t>Executive – Plug-and-Play Manager</a:t>
            </a:r>
          </a:p>
        </p:txBody>
      </p:sp>
      <p:sp>
        <p:nvSpPr>
          <p:cNvPr id="70659" name="Rectangle 1027"/>
          <p:cNvSpPr>
            <a:spLocks noGrp="1" noChangeArrowheads="1"/>
          </p:cNvSpPr>
          <p:nvPr>
            <p:ph type="body" idx="1"/>
          </p:nvPr>
        </p:nvSpPr>
        <p:spPr>
          <a:xfrm>
            <a:off x="806450" y="1233488"/>
            <a:ext cx="7680325" cy="4530725"/>
          </a:xfrm>
        </p:spPr>
        <p:txBody>
          <a:bodyPr/>
          <a:lstStyle/>
          <a:p>
            <a:r>
              <a:rPr lang="en-US" smtClean="0"/>
              <a:t>Plug-and-Play (PnP) manager is used to recognize and adapt to changes in the hardware configuration.</a:t>
            </a:r>
            <a:br>
              <a:rPr lang="en-US" smtClean="0"/>
            </a:br>
            <a:endParaRPr lang="en-US" smtClean="0"/>
          </a:p>
          <a:p>
            <a:r>
              <a:rPr lang="en-US" smtClean="0"/>
              <a:t>When new devices are added (for example, PCI or USB), the PnP manager loads the appropriate driver.</a:t>
            </a:r>
          </a:p>
          <a:p>
            <a:endParaRPr lang="en-US" smtClean="0"/>
          </a:p>
          <a:p>
            <a:r>
              <a:rPr lang="en-US" smtClean="0"/>
              <a:t>The manager also keeps track of the resources used by each device.</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File System</a:t>
            </a:r>
          </a:p>
        </p:txBody>
      </p:sp>
      <p:sp>
        <p:nvSpPr>
          <p:cNvPr id="78851" name="Rectangle 3"/>
          <p:cNvSpPr>
            <a:spLocks noGrp="1" noChangeArrowheads="1"/>
          </p:cNvSpPr>
          <p:nvPr>
            <p:ph type="body" idx="1"/>
          </p:nvPr>
        </p:nvSpPr>
        <p:spPr>
          <a:xfrm>
            <a:off x="819150" y="1273175"/>
            <a:ext cx="7646988" cy="4891088"/>
          </a:xfrm>
        </p:spPr>
        <p:txBody>
          <a:bodyPr/>
          <a:lstStyle/>
          <a:p>
            <a:r>
              <a:rPr lang="en-US" smtClean="0"/>
              <a:t>The fundamental structure of the XP file system (NTFS) is a </a:t>
            </a:r>
            <a:r>
              <a:rPr lang="en-US" i="1" smtClean="0"/>
              <a:t>volume</a:t>
            </a:r>
            <a:endParaRPr lang="en-US" smtClean="0"/>
          </a:p>
          <a:p>
            <a:pPr lvl="1"/>
            <a:r>
              <a:rPr lang="en-US" smtClean="0"/>
              <a:t>Created by the XP disk administrator utility</a:t>
            </a:r>
          </a:p>
          <a:p>
            <a:pPr lvl="1"/>
            <a:r>
              <a:rPr lang="en-US" smtClean="0"/>
              <a:t>Based on a logical disk partition</a:t>
            </a:r>
          </a:p>
          <a:p>
            <a:pPr lvl="1"/>
            <a:r>
              <a:rPr lang="en-US" smtClean="0"/>
              <a:t>May occupy a portions of a disk, an entire disk, or span  across several disks</a:t>
            </a:r>
          </a:p>
          <a:p>
            <a:pPr lvl="1"/>
            <a:endParaRPr lang="en-US" smtClean="0"/>
          </a:p>
          <a:p>
            <a:r>
              <a:rPr lang="en-US" smtClean="0"/>
              <a:t>All </a:t>
            </a:r>
            <a:r>
              <a:rPr lang="en-US" i="1" smtClean="0"/>
              <a:t>metadata</a:t>
            </a:r>
            <a:r>
              <a:rPr lang="en-US" smtClean="0"/>
              <a:t>, such as information about the volume, is stored in a regular file</a:t>
            </a:r>
          </a:p>
          <a:p>
            <a:endParaRPr lang="en-US" smtClean="0"/>
          </a:p>
          <a:p>
            <a:r>
              <a:rPr lang="en-US" smtClean="0"/>
              <a:t>NTFS uses </a:t>
            </a:r>
            <a:r>
              <a:rPr lang="en-US" i="1" smtClean="0"/>
              <a:t>clusters</a:t>
            </a:r>
            <a:r>
              <a:rPr lang="en-US" smtClean="0"/>
              <a:t> as the underlying unit of disk allocation</a:t>
            </a:r>
          </a:p>
          <a:p>
            <a:pPr lvl="1"/>
            <a:r>
              <a:rPr lang="en-US" smtClean="0"/>
              <a:t>A cluster is a number of disk sectors that is a power of two</a:t>
            </a:r>
          </a:p>
          <a:p>
            <a:pPr lvl="1"/>
            <a:r>
              <a:rPr lang="en-US" smtClean="0"/>
              <a:t>Because the cluster size is smaller than for the 16-bit FAT file system, the amount of internal fragmentation is reduced</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8350" y="277813"/>
            <a:ext cx="7918450" cy="576262"/>
          </a:xfrm>
        </p:spPr>
        <p:txBody>
          <a:bodyPr/>
          <a:lstStyle/>
          <a:p>
            <a:pPr eaLnBrk="1" hangingPunct="1"/>
            <a:r>
              <a:rPr lang="en-US" smtClean="0"/>
              <a:t>File System — Internal Layout</a:t>
            </a:r>
          </a:p>
        </p:txBody>
      </p:sp>
      <p:sp>
        <p:nvSpPr>
          <p:cNvPr id="80899" name="Rectangle 3"/>
          <p:cNvSpPr>
            <a:spLocks noGrp="1" noChangeArrowheads="1"/>
          </p:cNvSpPr>
          <p:nvPr>
            <p:ph type="body" idx="1"/>
          </p:nvPr>
        </p:nvSpPr>
        <p:spPr>
          <a:xfrm>
            <a:off x="819150" y="1273175"/>
            <a:ext cx="7742238" cy="4773613"/>
          </a:xfrm>
        </p:spPr>
        <p:txBody>
          <a:bodyPr/>
          <a:lstStyle/>
          <a:p>
            <a:r>
              <a:rPr lang="en-US" smtClean="0"/>
              <a:t>NTFS uses logical cluster numbers (LCNs) as disk addresses</a:t>
            </a:r>
          </a:p>
          <a:p>
            <a:endParaRPr lang="en-US" sz="1200" smtClean="0"/>
          </a:p>
          <a:p>
            <a:r>
              <a:rPr lang="en-US" smtClean="0"/>
              <a:t>A file in NTFS is not a simple byte stream, as in MS-DOS or UNIX, rather, it is a structured object consisting of attributes</a:t>
            </a:r>
          </a:p>
          <a:p>
            <a:endParaRPr lang="en-US" sz="1200" smtClean="0"/>
          </a:p>
          <a:p>
            <a:r>
              <a:rPr lang="en-US" smtClean="0"/>
              <a:t>Every file in NTFS is described by one or more records in an array stored in a special file called the Master File Table (MFT)</a:t>
            </a:r>
          </a:p>
          <a:p>
            <a:endParaRPr lang="en-US" sz="1200" smtClean="0"/>
          </a:p>
          <a:p>
            <a:r>
              <a:rPr lang="en-US" smtClean="0"/>
              <a:t>Each file on an NTFS volume has a unique ID called a file reference.</a:t>
            </a:r>
          </a:p>
          <a:p>
            <a:pPr lvl="1"/>
            <a:r>
              <a:rPr lang="en-US" smtClean="0"/>
              <a:t>64-bit quantity that consists of a 48-bit file number and a 16-bit sequence number</a:t>
            </a:r>
          </a:p>
          <a:p>
            <a:pPr lvl="1"/>
            <a:r>
              <a:rPr lang="en-US" smtClean="0"/>
              <a:t>Can be used to perform internal consistency checks</a:t>
            </a:r>
          </a:p>
          <a:p>
            <a:pPr lvl="1"/>
            <a:endParaRPr lang="en-US" sz="1200" smtClean="0"/>
          </a:p>
          <a:p>
            <a:r>
              <a:rPr lang="en-US" smtClean="0"/>
              <a:t>The NTFS name space is organized by a hierarchy of directories; the index root contains the top level of the B+ tree</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6613" y="277813"/>
            <a:ext cx="7850187" cy="576262"/>
          </a:xfrm>
        </p:spPr>
        <p:txBody>
          <a:bodyPr/>
          <a:lstStyle/>
          <a:p>
            <a:pPr eaLnBrk="1" hangingPunct="1"/>
            <a:r>
              <a:rPr lang="en-US" smtClean="0"/>
              <a:t>File System — Recovery</a:t>
            </a:r>
          </a:p>
        </p:txBody>
      </p:sp>
      <p:sp>
        <p:nvSpPr>
          <p:cNvPr id="82947" name="Rectangle 3"/>
          <p:cNvSpPr>
            <a:spLocks noGrp="1" noChangeArrowheads="1"/>
          </p:cNvSpPr>
          <p:nvPr>
            <p:ph type="body" idx="1"/>
          </p:nvPr>
        </p:nvSpPr>
        <p:spPr>
          <a:xfrm>
            <a:off x="819150" y="1273175"/>
            <a:ext cx="7658100" cy="4957763"/>
          </a:xfrm>
        </p:spPr>
        <p:txBody>
          <a:bodyPr/>
          <a:lstStyle/>
          <a:p>
            <a:r>
              <a:rPr lang="en-US" smtClean="0"/>
              <a:t>All file system data structure updates are performed inside transactions that are logged.</a:t>
            </a:r>
          </a:p>
          <a:p>
            <a:pPr lvl="1"/>
            <a:r>
              <a:rPr lang="en-US" smtClean="0"/>
              <a:t>Before a data structure is altered, the transaction writes a log record that contains redo and undo information.</a:t>
            </a:r>
          </a:p>
          <a:p>
            <a:pPr lvl="1"/>
            <a:r>
              <a:rPr lang="en-US" smtClean="0"/>
              <a:t>After the data structure has been changed, a commit record is written to the log to signify that the transaction succeeded.</a:t>
            </a:r>
          </a:p>
          <a:p>
            <a:pPr lvl="1"/>
            <a:r>
              <a:rPr lang="en-US" smtClean="0"/>
              <a:t>After a crash, the file system data structures can be restored to a consistent state by processing the log records.</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dirty="0" smtClean="0"/>
              <a:t>Topic 29</a:t>
            </a:r>
            <a:r>
              <a:rPr lang="en-US" baseline="30000" dirty="0" smtClean="0"/>
              <a:t>th</a:t>
            </a:r>
            <a:r>
              <a:rPr lang="en-US" dirty="0" smtClean="0"/>
              <a:t> : Case </a:t>
            </a:r>
            <a:r>
              <a:rPr lang="en-US" dirty="0" smtClean="0"/>
              <a:t>Studies-Windows XP</a:t>
            </a:r>
          </a:p>
        </p:txBody>
      </p:sp>
      <p:pic>
        <p:nvPicPr>
          <p:cNvPr id="3"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95350" y="277813"/>
            <a:ext cx="7791450" cy="576262"/>
          </a:xfrm>
        </p:spPr>
        <p:txBody>
          <a:bodyPr/>
          <a:lstStyle/>
          <a:p>
            <a:pPr eaLnBrk="1" hangingPunct="1"/>
            <a:r>
              <a:rPr lang="en-US" smtClean="0"/>
              <a:t>File System — Recovery (Cont.)</a:t>
            </a:r>
          </a:p>
        </p:txBody>
      </p:sp>
      <p:sp>
        <p:nvSpPr>
          <p:cNvPr id="84995" name="Rectangle 3"/>
          <p:cNvSpPr>
            <a:spLocks noGrp="1" noChangeArrowheads="1"/>
          </p:cNvSpPr>
          <p:nvPr>
            <p:ph type="body" idx="1"/>
          </p:nvPr>
        </p:nvSpPr>
        <p:spPr>
          <a:xfrm>
            <a:off x="819150" y="1273175"/>
            <a:ext cx="7593013" cy="4903788"/>
          </a:xfrm>
        </p:spPr>
        <p:txBody>
          <a:bodyPr/>
          <a:lstStyle/>
          <a:p>
            <a:r>
              <a:rPr lang="en-US" smtClean="0"/>
              <a:t>This scheme does not guarantee that all the user file data can be recovered after a crash, just that the file system data structures (the metadata files) are undamaged and reflect some consistent state prior to the crash.</a:t>
            </a:r>
            <a:br>
              <a:rPr lang="en-US" smtClean="0"/>
            </a:br>
            <a:endParaRPr lang="en-US" smtClean="0"/>
          </a:p>
          <a:p>
            <a:r>
              <a:rPr lang="en-US" smtClean="0"/>
              <a:t>The log is stored in the third metadata file at the beginning of the volume.</a:t>
            </a:r>
          </a:p>
          <a:p>
            <a:endParaRPr lang="en-US" smtClean="0"/>
          </a:p>
          <a:p>
            <a:r>
              <a:rPr lang="en-US" smtClean="0"/>
              <a:t>The logging functionality is provided by the XP </a:t>
            </a:r>
            <a:r>
              <a:rPr lang="en-US" i="1" smtClean="0"/>
              <a:t>log file service.</a:t>
            </a:r>
            <a:endParaRPr lang="en-US" smtClean="0"/>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54088" y="277813"/>
            <a:ext cx="7732712" cy="576262"/>
          </a:xfrm>
        </p:spPr>
        <p:txBody>
          <a:bodyPr/>
          <a:lstStyle/>
          <a:p>
            <a:pPr eaLnBrk="1" hangingPunct="1"/>
            <a:r>
              <a:rPr lang="en-US" smtClean="0"/>
              <a:t>File System — Security</a:t>
            </a:r>
          </a:p>
        </p:txBody>
      </p:sp>
      <p:sp>
        <p:nvSpPr>
          <p:cNvPr id="87043" name="Rectangle 3"/>
          <p:cNvSpPr>
            <a:spLocks noGrp="1" noChangeArrowheads="1"/>
          </p:cNvSpPr>
          <p:nvPr>
            <p:ph type="body" idx="1"/>
          </p:nvPr>
        </p:nvSpPr>
        <p:spPr>
          <a:xfrm>
            <a:off x="819150" y="1273175"/>
            <a:ext cx="7566025" cy="4972050"/>
          </a:xfrm>
        </p:spPr>
        <p:txBody>
          <a:bodyPr/>
          <a:lstStyle/>
          <a:p>
            <a:r>
              <a:rPr lang="en-US" smtClean="0"/>
              <a:t>Security of an NTFS volume is derived from the XP object model.</a:t>
            </a:r>
            <a:br>
              <a:rPr lang="en-US" smtClean="0"/>
            </a:br>
            <a:endParaRPr lang="en-US" smtClean="0"/>
          </a:p>
          <a:p>
            <a:r>
              <a:rPr lang="en-US" smtClean="0"/>
              <a:t>Each file object has a security descriptor attribute stored in this MFT record.</a:t>
            </a:r>
            <a:br>
              <a:rPr lang="en-US" smtClean="0"/>
            </a:br>
            <a:endParaRPr lang="en-US" smtClean="0"/>
          </a:p>
          <a:p>
            <a:r>
              <a:rPr lang="en-US" smtClean="0"/>
              <a:t>This attribute contains the access token of the owner of the file, and an access control list that states the access privileges that are granted to each user that has access to the file.</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04968" y="447674"/>
            <a:ext cx="6987653" cy="807919"/>
          </a:xfrm>
        </p:spPr>
        <p:txBody>
          <a:bodyPr/>
          <a:lstStyle/>
          <a:p>
            <a:pPr algn="l" eaLnBrk="1" hangingPunct="1"/>
            <a:r>
              <a:rPr lang="en-US" sz="2800" dirty="0" smtClean="0"/>
              <a:t>Volume Management and Fault Tolerance</a:t>
            </a:r>
          </a:p>
        </p:txBody>
      </p:sp>
      <p:sp>
        <p:nvSpPr>
          <p:cNvPr id="89091" name="Rectangle 3"/>
          <p:cNvSpPr>
            <a:spLocks noGrp="1" noChangeArrowheads="1"/>
          </p:cNvSpPr>
          <p:nvPr>
            <p:ph type="body" idx="1"/>
          </p:nvPr>
        </p:nvSpPr>
        <p:spPr>
          <a:xfrm>
            <a:off x="819150" y="1273175"/>
            <a:ext cx="7753350" cy="5113338"/>
          </a:xfrm>
        </p:spPr>
        <p:txBody>
          <a:bodyPr/>
          <a:lstStyle/>
          <a:p>
            <a:r>
              <a:rPr lang="en-US" dirty="0" err="1" smtClean="0">
                <a:latin typeface="Courier" charset="0"/>
              </a:rPr>
              <a:t>FtDisk</a:t>
            </a:r>
            <a:r>
              <a:rPr lang="en-US" dirty="0" smtClean="0"/>
              <a:t>, the fault tolerant disk driver for XP, provides several ways to combine multiple SCSI disk drives into one logical volume</a:t>
            </a:r>
          </a:p>
          <a:p>
            <a:endParaRPr lang="en-US" sz="800" dirty="0" smtClean="0"/>
          </a:p>
          <a:p>
            <a:r>
              <a:rPr lang="en-US" smtClean="0"/>
              <a:t>Logically concatenate multiple disks to form a large logical volume, a </a:t>
            </a:r>
            <a:r>
              <a:rPr lang="en-US" i="1" smtClean="0"/>
              <a:t>volume set</a:t>
            </a:r>
          </a:p>
          <a:p>
            <a:endParaRPr lang="en-US" sz="800" dirty="0" smtClean="0"/>
          </a:p>
          <a:p>
            <a:r>
              <a:rPr lang="en-US" dirty="0" smtClean="0"/>
              <a:t>Interleave multiple physical partitions in round-robin fashion to form a </a:t>
            </a:r>
            <a:r>
              <a:rPr lang="en-US" i="1" dirty="0" smtClean="0"/>
              <a:t>stripe set</a:t>
            </a:r>
            <a:r>
              <a:rPr lang="en-US" dirty="0" smtClean="0"/>
              <a:t> (also called RAID level 0, or “disk striping”)</a:t>
            </a:r>
          </a:p>
          <a:p>
            <a:pPr lvl="1"/>
            <a:r>
              <a:rPr lang="en-US" dirty="0" smtClean="0"/>
              <a:t>Variation: </a:t>
            </a:r>
            <a:r>
              <a:rPr lang="en-US" i="1" dirty="0" smtClean="0"/>
              <a:t>stripe set with parity,</a:t>
            </a:r>
            <a:r>
              <a:rPr lang="en-US" dirty="0" smtClean="0"/>
              <a:t> or RAID level 5</a:t>
            </a:r>
          </a:p>
          <a:p>
            <a:pPr lvl="1"/>
            <a:endParaRPr lang="en-US" sz="800" dirty="0" smtClean="0"/>
          </a:p>
          <a:p>
            <a:r>
              <a:rPr lang="en-US" dirty="0" smtClean="0"/>
              <a:t>Disk mirroring, or RAID level 1, is a robust scheme that uses a </a:t>
            </a:r>
            <a:r>
              <a:rPr lang="en-US" i="1" dirty="0" smtClean="0"/>
              <a:t>mirror set</a:t>
            </a:r>
            <a:r>
              <a:rPr lang="en-US" dirty="0" smtClean="0"/>
              <a:t> — two equally sized partitions on tow disks with identical data contents</a:t>
            </a:r>
          </a:p>
          <a:p>
            <a:endParaRPr lang="en-US" sz="800" dirty="0" smtClean="0"/>
          </a:p>
          <a:p>
            <a:r>
              <a:rPr lang="en-US" dirty="0" smtClean="0"/>
              <a:t>To deal with disk sectors that go bad, </a:t>
            </a:r>
            <a:r>
              <a:rPr lang="en-US" dirty="0" err="1" smtClean="0">
                <a:latin typeface="Courier" charset="0"/>
              </a:rPr>
              <a:t>FtDisk</a:t>
            </a:r>
            <a:r>
              <a:rPr lang="en-US" dirty="0" smtClean="0"/>
              <a:t>, uses a hardware technique called </a:t>
            </a:r>
            <a:r>
              <a:rPr lang="en-US" i="1" dirty="0" smtClean="0"/>
              <a:t>sector sparing</a:t>
            </a:r>
            <a:r>
              <a:rPr lang="en-US" dirty="0" smtClean="0"/>
              <a:t> and NTFS uses a software technique called </a:t>
            </a:r>
            <a:r>
              <a:rPr lang="en-US" i="1" dirty="0" smtClean="0"/>
              <a:t>cluster remapping</a:t>
            </a:r>
            <a:endParaRPr lang="en-US" dirty="0" smtClean="0"/>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400" dirty="0" smtClean="0"/>
              <a:t>History</a:t>
            </a:r>
          </a:p>
          <a:p>
            <a:r>
              <a:rPr lang="en-US" sz="2400" dirty="0" smtClean="0"/>
              <a:t>Design Principles</a:t>
            </a:r>
          </a:p>
          <a:p>
            <a:r>
              <a:rPr lang="en-US" sz="2400" dirty="0" smtClean="0"/>
              <a:t>System Components</a:t>
            </a:r>
          </a:p>
          <a:p>
            <a:r>
              <a:rPr lang="en-US" sz="2400" dirty="0" smtClean="0"/>
              <a:t>Environmental Subsystems </a:t>
            </a:r>
          </a:p>
          <a:p>
            <a:r>
              <a:rPr lang="en-US" sz="2400" dirty="0" smtClean="0"/>
              <a:t>File system</a:t>
            </a:r>
          </a:p>
          <a:p>
            <a:r>
              <a:rPr lang="en-US" sz="2400" dirty="0" smtClean="0"/>
              <a:t>Networking</a:t>
            </a:r>
          </a:p>
          <a:p>
            <a:r>
              <a:rPr lang="en-US" sz="2400" dirty="0" smtClean="0"/>
              <a:t>Programmer Interface</a:t>
            </a:r>
          </a:p>
          <a:p>
            <a:endParaRPr lang="en-US" sz="2400" dirty="0" smtClean="0"/>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400" dirty="0" smtClean="0"/>
              <a:t>File Concept</a:t>
            </a:r>
          </a:p>
          <a:p>
            <a:r>
              <a:rPr lang="en-US" sz="2400" dirty="0" smtClean="0"/>
              <a:t>Access Methods</a:t>
            </a:r>
          </a:p>
          <a:p>
            <a:r>
              <a:rPr lang="en-US" sz="2400" dirty="0" smtClean="0"/>
              <a:t>Directory Structure</a:t>
            </a:r>
          </a:p>
          <a:p>
            <a:r>
              <a:rPr lang="en-US" sz="2400" dirty="0" smtClean="0"/>
              <a:t>File-System Mounting</a:t>
            </a:r>
          </a:p>
          <a:p>
            <a:r>
              <a:rPr lang="en-US" sz="2400" dirty="0" smtClean="0"/>
              <a:t>File Sharing</a:t>
            </a:r>
          </a:p>
          <a:p>
            <a:r>
              <a:rPr lang="en-US" sz="2400" dirty="0" smtClean="0"/>
              <a:t>Protection</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50925" y="277813"/>
            <a:ext cx="7635875" cy="576262"/>
          </a:xfrm>
        </p:spPr>
        <p:txBody>
          <a:bodyPr>
            <a:normAutofit fontScale="90000"/>
          </a:bodyPr>
          <a:lstStyle/>
          <a:p>
            <a:r>
              <a:rPr lang="en-US" dirty="0" smtClean="0"/>
              <a:t>Topics To </a:t>
            </a:r>
            <a:r>
              <a:rPr lang="en-US" smtClean="0"/>
              <a:t>Be Next Covered</a:t>
            </a:r>
            <a:endParaRPr lang="en-US" dirty="0"/>
          </a:p>
        </p:txBody>
      </p:sp>
      <p:sp>
        <p:nvSpPr>
          <p:cNvPr id="40963" name="Rectangle 3"/>
          <p:cNvSpPr>
            <a:spLocks noGrp="1" noChangeArrowheads="1"/>
          </p:cNvSpPr>
          <p:nvPr>
            <p:ph idx="1"/>
          </p:nvPr>
        </p:nvSpPr>
        <p:spPr>
          <a:xfrm>
            <a:off x="817563" y="1271588"/>
            <a:ext cx="7351712" cy="4483100"/>
          </a:xfrm>
        </p:spPr>
        <p:txBody>
          <a:bodyPr/>
          <a:lstStyle/>
          <a:p>
            <a:r>
              <a:rPr lang="en-US" dirty="0"/>
              <a:t>History</a:t>
            </a:r>
          </a:p>
          <a:p>
            <a:r>
              <a:rPr lang="en-US" dirty="0"/>
              <a:t>Design Principles</a:t>
            </a:r>
          </a:p>
          <a:p>
            <a:r>
              <a:rPr lang="en-US" dirty="0"/>
              <a:t>System Components</a:t>
            </a:r>
          </a:p>
          <a:p>
            <a:r>
              <a:rPr lang="en-US" dirty="0"/>
              <a:t>Environmental Subsystems </a:t>
            </a:r>
          </a:p>
          <a:p>
            <a:r>
              <a:rPr lang="en-US" dirty="0"/>
              <a:t>File system</a:t>
            </a:r>
          </a:p>
          <a:p>
            <a:r>
              <a:rPr lang="en-US" dirty="0"/>
              <a:t>Networking</a:t>
            </a:r>
          </a:p>
          <a:p>
            <a:r>
              <a:rPr lang="en-US" dirty="0"/>
              <a:t>Programmer Interface</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u="sng" dirty="0" smtClean="0">
                <a:solidFill>
                  <a:schemeClr val="tx1"/>
                </a:solidFill>
              </a:rPr>
              <a:t>References</a:t>
            </a:r>
          </a:p>
        </p:txBody>
      </p:sp>
      <p:sp>
        <p:nvSpPr>
          <p:cNvPr id="3" name="Content Placeholder 2"/>
          <p:cNvSpPr>
            <a:spLocks noGrp="1"/>
          </p:cNvSpPr>
          <p:nvPr>
            <p:ph idx="1"/>
          </p:nvPr>
        </p:nvSpPr>
        <p:spPr/>
        <p:txBody>
          <a:bodyPr/>
          <a:lstStyle/>
          <a:p>
            <a:pPr>
              <a:defRPr/>
            </a:pPr>
            <a:r>
              <a:rPr lang="en-US" sz="2400" dirty="0" err="1" smtClean="0"/>
              <a:t>Silberschatz</a:t>
            </a:r>
            <a:r>
              <a:rPr lang="en-US" sz="2400" dirty="0" smtClean="0"/>
              <a:t> and Peter B. Calvin, “Operating System Concepts" Addison Wesley Publishing Company</a:t>
            </a:r>
          </a:p>
          <a:p>
            <a:pPr>
              <a:defRPr/>
            </a:pPr>
            <a:r>
              <a:rPr lang="en-US" sz="2400" dirty="0" smtClean="0"/>
              <a:t> </a:t>
            </a:r>
            <a:r>
              <a:rPr lang="en-US" sz="2400" dirty="0" err="1" smtClean="0"/>
              <a:t>Dhamdhere</a:t>
            </a:r>
            <a:r>
              <a:rPr lang="en-US" sz="2400" dirty="0" smtClean="0"/>
              <a:t>, “Systems Programming &amp; Operating Systems Tata McGraw Hill</a:t>
            </a:r>
          </a:p>
          <a:p>
            <a:pPr>
              <a:buFont typeface="Wingdings 2" charset="2"/>
              <a:buNone/>
              <a:defRPr/>
            </a:pPr>
            <a:r>
              <a:rPr lang="en-US" cap="all" dirty="0" smtClean="0"/>
              <a:t> </a:t>
            </a:r>
            <a:endParaRPr lang="en-US" dirty="0" smtClean="0"/>
          </a:p>
          <a:p>
            <a:pPr>
              <a:defRPr/>
            </a:pPr>
            <a:endParaRPr lang="en-US" dirty="0"/>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31875" y="277813"/>
            <a:ext cx="7654925" cy="576262"/>
          </a:xfrm>
        </p:spPr>
        <p:txBody>
          <a:bodyPr/>
          <a:lstStyle/>
          <a:p>
            <a:pPr eaLnBrk="1" hangingPunct="1"/>
            <a:r>
              <a:rPr lang="en-US" dirty="0" smtClean="0"/>
              <a:t>Topics To Be Covered</a:t>
            </a:r>
          </a:p>
        </p:txBody>
      </p:sp>
      <p:sp>
        <p:nvSpPr>
          <p:cNvPr id="17411" name="Rectangle 3"/>
          <p:cNvSpPr>
            <a:spLocks noGrp="1" noChangeArrowheads="1"/>
          </p:cNvSpPr>
          <p:nvPr>
            <p:ph type="body" idx="1"/>
          </p:nvPr>
        </p:nvSpPr>
        <p:spPr/>
        <p:txBody>
          <a:bodyPr/>
          <a:lstStyle/>
          <a:p>
            <a:r>
              <a:rPr lang="en-US" dirty="0" smtClean="0"/>
              <a:t>History</a:t>
            </a:r>
          </a:p>
          <a:p>
            <a:r>
              <a:rPr lang="en-US" dirty="0" smtClean="0"/>
              <a:t>Design Principles</a:t>
            </a:r>
          </a:p>
          <a:p>
            <a:r>
              <a:rPr lang="en-US" dirty="0" smtClean="0"/>
              <a:t>System Components</a:t>
            </a:r>
          </a:p>
          <a:p>
            <a:r>
              <a:rPr lang="en-US" dirty="0" smtClean="0"/>
              <a:t>Environmental Subsystems </a:t>
            </a:r>
          </a:p>
          <a:p>
            <a:r>
              <a:rPr lang="en-US" dirty="0" smtClean="0"/>
              <a:t>File system</a:t>
            </a:r>
          </a:p>
          <a:p>
            <a:r>
              <a:rPr lang="en-US" dirty="0" smtClean="0"/>
              <a:t>Networking</a:t>
            </a:r>
          </a:p>
          <a:p>
            <a:r>
              <a:rPr lang="en-US" dirty="0" smtClean="0"/>
              <a:t>Programmer Interface</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Objectives</a:t>
            </a:r>
          </a:p>
        </p:txBody>
      </p:sp>
      <p:sp>
        <p:nvSpPr>
          <p:cNvPr id="19459" name="Rectangle 3"/>
          <p:cNvSpPr>
            <a:spLocks noGrp="1" noChangeArrowheads="1"/>
          </p:cNvSpPr>
          <p:nvPr>
            <p:ph type="body" idx="1"/>
          </p:nvPr>
        </p:nvSpPr>
        <p:spPr>
          <a:xfrm>
            <a:off x="806450" y="1233488"/>
            <a:ext cx="7723188" cy="4530725"/>
          </a:xfrm>
        </p:spPr>
        <p:txBody>
          <a:bodyPr/>
          <a:lstStyle/>
          <a:p>
            <a:r>
              <a:rPr lang="en-US" smtClean="0"/>
              <a:t>To explore the principles upon which Windows XP is designed and the specific components involved in the system</a:t>
            </a:r>
          </a:p>
          <a:p>
            <a:endParaRPr lang="en-US" smtClean="0"/>
          </a:p>
          <a:p>
            <a:r>
              <a:rPr lang="en-US" smtClean="0"/>
              <a:t>To understand how Windows XP can run programs designed for other operating systems</a:t>
            </a:r>
          </a:p>
          <a:p>
            <a:endParaRPr lang="en-US" smtClean="0"/>
          </a:p>
          <a:p>
            <a:r>
              <a:rPr lang="en-US" smtClean="0"/>
              <a:t>To provide a detailed explanation of the Windows XP file system</a:t>
            </a:r>
          </a:p>
          <a:p>
            <a:endParaRPr lang="en-US" smtClean="0"/>
          </a:p>
          <a:p>
            <a:r>
              <a:rPr lang="en-US" smtClean="0"/>
              <a:t>To illustrate the networking protocols supported in Windows XP</a:t>
            </a:r>
          </a:p>
          <a:p>
            <a:endParaRPr lang="en-US" smtClean="0"/>
          </a:p>
          <a:p>
            <a:r>
              <a:rPr lang="en-US" smtClean="0"/>
              <a:t>To cover the interface available to system and application programmers</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Windows XP </a:t>
            </a:r>
          </a:p>
        </p:txBody>
      </p:sp>
      <p:sp>
        <p:nvSpPr>
          <p:cNvPr id="21507" name="Rectangle 3"/>
          <p:cNvSpPr>
            <a:spLocks noGrp="1" noChangeArrowheads="1"/>
          </p:cNvSpPr>
          <p:nvPr>
            <p:ph type="body" idx="1"/>
          </p:nvPr>
        </p:nvSpPr>
        <p:spPr>
          <a:xfrm>
            <a:off x="806450" y="1233488"/>
            <a:ext cx="7731125" cy="5311775"/>
          </a:xfrm>
        </p:spPr>
        <p:txBody>
          <a:bodyPr/>
          <a:lstStyle/>
          <a:p>
            <a:pPr>
              <a:lnSpc>
                <a:spcPct val="90000"/>
              </a:lnSpc>
            </a:pPr>
            <a:r>
              <a:rPr lang="en-US" smtClean="0"/>
              <a:t>32-bit preemptive multitasking operating system for Intel microprocessors</a:t>
            </a:r>
          </a:p>
          <a:p>
            <a:pPr>
              <a:lnSpc>
                <a:spcPct val="90000"/>
              </a:lnSpc>
            </a:pPr>
            <a:endParaRPr lang="en-US" sz="800" smtClean="0"/>
          </a:p>
          <a:p>
            <a:pPr>
              <a:lnSpc>
                <a:spcPct val="90000"/>
              </a:lnSpc>
            </a:pPr>
            <a:r>
              <a:rPr lang="en-US" smtClean="0"/>
              <a:t>Key goals for the system:</a:t>
            </a:r>
          </a:p>
          <a:p>
            <a:pPr lvl="1">
              <a:lnSpc>
                <a:spcPct val="90000"/>
              </a:lnSpc>
            </a:pPr>
            <a:r>
              <a:rPr lang="en-US" smtClean="0"/>
              <a:t>portability</a:t>
            </a:r>
          </a:p>
          <a:p>
            <a:pPr lvl="1">
              <a:lnSpc>
                <a:spcPct val="90000"/>
              </a:lnSpc>
            </a:pPr>
            <a:r>
              <a:rPr lang="en-US" smtClean="0"/>
              <a:t>security </a:t>
            </a:r>
          </a:p>
          <a:p>
            <a:pPr lvl="1">
              <a:lnSpc>
                <a:spcPct val="90000"/>
              </a:lnSpc>
            </a:pPr>
            <a:r>
              <a:rPr lang="en-US" smtClean="0"/>
              <a:t>POSIX compliance </a:t>
            </a:r>
          </a:p>
          <a:p>
            <a:pPr lvl="1">
              <a:lnSpc>
                <a:spcPct val="90000"/>
              </a:lnSpc>
            </a:pPr>
            <a:r>
              <a:rPr lang="en-US" smtClean="0"/>
              <a:t>multiprocessor support </a:t>
            </a:r>
          </a:p>
          <a:p>
            <a:pPr lvl="1">
              <a:lnSpc>
                <a:spcPct val="90000"/>
              </a:lnSpc>
            </a:pPr>
            <a:r>
              <a:rPr lang="en-US" smtClean="0"/>
              <a:t>extensibility </a:t>
            </a:r>
          </a:p>
          <a:p>
            <a:pPr lvl="1">
              <a:lnSpc>
                <a:spcPct val="90000"/>
              </a:lnSpc>
            </a:pPr>
            <a:r>
              <a:rPr lang="en-US" smtClean="0"/>
              <a:t>international support </a:t>
            </a:r>
          </a:p>
          <a:p>
            <a:pPr lvl="1">
              <a:lnSpc>
                <a:spcPct val="90000"/>
              </a:lnSpc>
            </a:pPr>
            <a:r>
              <a:rPr lang="en-US" smtClean="0"/>
              <a:t>compatibility with MS-DOS and MS-Windows applications.</a:t>
            </a:r>
          </a:p>
          <a:p>
            <a:pPr lvl="1">
              <a:lnSpc>
                <a:spcPct val="90000"/>
              </a:lnSpc>
            </a:pPr>
            <a:endParaRPr lang="en-US" smtClean="0"/>
          </a:p>
          <a:p>
            <a:pPr>
              <a:lnSpc>
                <a:spcPct val="90000"/>
              </a:lnSpc>
            </a:pPr>
            <a:r>
              <a:rPr lang="en-US" smtClean="0"/>
              <a:t>Uses a micro-kernel architecture</a:t>
            </a:r>
          </a:p>
          <a:p>
            <a:pPr>
              <a:lnSpc>
                <a:spcPct val="90000"/>
              </a:lnSpc>
            </a:pPr>
            <a:endParaRPr lang="en-US" sz="800" smtClean="0"/>
          </a:p>
          <a:p>
            <a:pPr>
              <a:lnSpc>
                <a:spcPct val="90000"/>
              </a:lnSpc>
            </a:pPr>
            <a:r>
              <a:rPr lang="en-US" smtClean="0"/>
              <a:t>Available in four versions, Professional, Server, Advanced Server, National Server</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History</a:t>
            </a:r>
          </a:p>
        </p:txBody>
      </p:sp>
      <p:sp>
        <p:nvSpPr>
          <p:cNvPr id="23555" name="Rectangle 3"/>
          <p:cNvSpPr>
            <a:spLocks noGrp="1" noChangeArrowheads="1"/>
          </p:cNvSpPr>
          <p:nvPr>
            <p:ph type="body" idx="1"/>
          </p:nvPr>
        </p:nvSpPr>
        <p:spPr>
          <a:xfrm>
            <a:off x="806450" y="1233488"/>
            <a:ext cx="7704138" cy="4530725"/>
          </a:xfrm>
        </p:spPr>
        <p:txBody>
          <a:bodyPr/>
          <a:lstStyle/>
          <a:p>
            <a:r>
              <a:rPr lang="en-US" smtClean="0"/>
              <a:t>In 1988, Microsoft decided to develop a “new technology” (NT) portable operating system that supported both the OS/2 and POSIX APIs.</a:t>
            </a:r>
            <a:br>
              <a:rPr lang="en-US" smtClean="0"/>
            </a:br>
            <a:endParaRPr lang="en-US" smtClean="0"/>
          </a:p>
          <a:p>
            <a:r>
              <a:rPr lang="en-US" smtClean="0"/>
              <a:t>Originally, NT was supposed to use the OS/2 API as its native environment but during development NT was changed to use the Win32 API, reflecting the popularity of Windows 3.0.</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50925" y="277813"/>
            <a:ext cx="7635875" cy="576262"/>
          </a:xfrm>
        </p:spPr>
        <p:txBody>
          <a:bodyPr/>
          <a:lstStyle/>
          <a:p>
            <a:pPr eaLnBrk="1" hangingPunct="1"/>
            <a:r>
              <a:rPr lang="en-US" smtClean="0"/>
              <a:t>Design Principles</a:t>
            </a:r>
          </a:p>
        </p:txBody>
      </p:sp>
      <p:sp>
        <p:nvSpPr>
          <p:cNvPr id="25603" name="Rectangle 3"/>
          <p:cNvSpPr>
            <a:spLocks noGrp="1" noChangeArrowheads="1"/>
          </p:cNvSpPr>
          <p:nvPr>
            <p:ph type="body" idx="1"/>
          </p:nvPr>
        </p:nvSpPr>
        <p:spPr>
          <a:xfrm>
            <a:off x="806450" y="1233488"/>
            <a:ext cx="7694613" cy="4530725"/>
          </a:xfrm>
        </p:spPr>
        <p:txBody>
          <a:bodyPr/>
          <a:lstStyle/>
          <a:p>
            <a:r>
              <a:rPr lang="en-US" smtClean="0"/>
              <a:t>Extensibility — layered architecture</a:t>
            </a:r>
          </a:p>
          <a:p>
            <a:pPr lvl="1"/>
            <a:r>
              <a:rPr lang="en-US" smtClean="0"/>
              <a:t>Executive, which runs in protected mode, provides the basic system services</a:t>
            </a:r>
          </a:p>
          <a:p>
            <a:pPr lvl="1"/>
            <a:r>
              <a:rPr lang="en-US" smtClean="0"/>
              <a:t>On top of the executive, several server subsystems operate in user mode</a:t>
            </a:r>
          </a:p>
          <a:p>
            <a:pPr lvl="1"/>
            <a:r>
              <a:rPr lang="en-US" smtClean="0"/>
              <a:t>Modular structure allows additional environmental subsystems to be added without affecting the executive</a:t>
            </a:r>
          </a:p>
          <a:p>
            <a:pPr lvl="1"/>
            <a:endParaRPr lang="en-US" smtClean="0"/>
          </a:p>
          <a:p>
            <a:r>
              <a:rPr lang="en-US" smtClean="0"/>
              <a:t>Portability  —XP can be moved from on hardware architecture to another with relatively few changes</a:t>
            </a:r>
          </a:p>
          <a:p>
            <a:pPr lvl="1"/>
            <a:r>
              <a:rPr lang="en-US" smtClean="0"/>
              <a:t>Written in C and C++</a:t>
            </a:r>
          </a:p>
          <a:p>
            <a:pPr lvl="1"/>
            <a:r>
              <a:rPr lang="en-US" smtClean="0"/>
              <a:t>Processor-dependent code is isolated in a dynamic link library (DLL) called the “hardware abstraction layer” (HAL)</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XP Architecture</a:t>
            </a:r>
          </a:p>
        </p:txBody>
      </p:sp>
      <p:sp>
        <p:nvSpPr>
          <p:cNvPr id="29699" name="Rectangle 3"/>
          <p:cNvSpPr>
            <a:spLocks noGrp="1" noChangeArrowheads="1"/>
          </p:cNvSpPr>
          <p:nvPr>
            <p:ph type="body" idx="1"/>
          </p:nvPr>
        </p:nvSpPr>
        <p:spPr>
          <a:xfrm>
            <a:off x="806450" y="1233488"/>
            <a:ext cx="7654925" cy="4530725"/>
          </a:xfrm>
        </p:spPr>
        <p:txBody>
          <a:bodyPr/>
          <a:lstStyle/>
          <a:p>
            <a:r>
              <a:rPr lang="en-US" smtClean="0"/>
              <a:t>Layered system of modules</a:t>
            </a:r>
            <a:br>
              <a:rPr lang="en-US" smtClean="0"/>
            </a:br>
            <a:endParaRPr lang="en-US" smtClean="0"/>
          </a:p>
          <a:p>
            <a:r>
              <a:rPr lang="en-US" smtClean="0"/>
              <a:t>Protected mode  —  </a:t>
            </a:r>
            <a:r>
              <a:rPr lang="en-US" b="1" smtClean="0">
                <a:solidFill>
                  <a:srgbClr val="3366FF"/>
                </a:solidFill>
              </a:rPr>
              <a:t>hardware abstraction layer </a:t>
            </a:r>
            <a:r>
              <a:rPr lang="en-US" smtClean="0"/>
              <a:t>(</a:t>
            </a:r>
            <a:r>
              <a:rPr lang="en-US" b="1" smtClean="0">
                <a:solidFill>
                  <a:srgbClr val="3366FF"/>
                </a:solidFill>
              </a:rPr>
              <a:t>HAL</a:t>
            </a:r>
            <a:r>
              <a:rPr lang="en-US" smtClean="0">
                <a:solidFill>
                  <a:srgbClr val="000000"/>
                </a:solidFill>
              </a:rPr>
              <a:t>)</a:t>
            </a:r>
            <a:r>
              <a:rPr lang="en-US" smtClean="0"/>
              <a:t>, kernel, executive</a:t>
            </a:r>
            <a:br>
              <a:rPr lang="en-US" smtClean="0"/>
            </a:br>
            <a:endParaRPr lang="en-US" smtClean="0"/>
          </a:p>
          <a:p>
            <a:r>
              <a:rPr lang="en-US" smtClean="0"/>
              <a:t>User mode  — collection of subsystems</a:t>
            </a:r>
          </a:p>
          <a:p>
            <a:pPr lvl="1"/>
            <a:r>
              <a:rPr lang="en-US" smtClean="0"/>
              <a:t>Environmental subsystems emulate different operating systems </a:t>
            </a:r>
          </a:p>
          <a:p>
            <a:pPr lvl="1"/>
            <a:r>
              <a:rPr lang="en-US" smtClean="0"/>
              <a:t>Protection subsystems provide security functions</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806450" y="1223963"/>
            <a:ext cx="7669213" cy="4989512"/>
          </a:xfrm>
        </p:spPr>
        <p:txBody>
          <a:bodyPr/>
          <a:lstStyle/>
          <a:p>
            <a:r>
              <a:rPr lang="en-US" smtClean="0"/>
              <a:t>Foundation for the executive and the subsystems</a:t>
            </a:r>
          </a:p>
          <a:p>
            <a:r>
              <a:rPr lang="en-US" smtClean="0"/>
              <a:t>Never paged out of memory; execution is never preempted</a:t>
            </a:r>
          </a:p>
          <a:p>
            <a:r>
              <a:rPr lang="en-US" smtClean="0"/>
              <a:t>Four main responsibilities: </a:t>
            </a:r>
          </a:p>
          <a:p>
            <a:pPr lvl="1"/>
            <a:r>
              <a:rPr lang="en-US" smtClean="0"/>
              <a:t>thread scheduling</a:t>
            </a:r>
          </a:p>
          <a:p>
            <a:pPr lvl="1"/>
            <a:r>
              <a:rPr lang="en-US" smtClean="0"/>
              <a:t>interrupt and exception handling </a:t>
            </a:r>
          </a:p>
          <a:p>
            <a:pPr lvl="1"/>
            <a:r>
              <a:rPr lang="en-US" smtClean="0"/>
              <a:t>low-level processor synchronization</a:t>
            </a:r>
          </a:p>
          <a:p>
            <a:pPr lvl="1"/>
            <a:r>
              <a:rPr lang="en-US" smtClean="0"/>
              <a:t>recovery after a power failure</a:t>
            </a:r>
          </a:p>
          <a:p>
            <a:r>
              <a:rPr lang="en-US" smtClean="0"/>
              <a:t>Kernel is object-oriented, uses two sets of objects</a:t>
            </a:r>
          </a:p>
          <a:p>
            <a:pPr lvl="1"/>
            <a:r>
              <a:rPr lang="en-US" i="1" smtClean="0"/>
              <a:t>dispatcher objects</a:t>
            </a:r>
            <a:r>
              <a:rPr lang="en-US" smtClean="0"/>
              <a:t> control dispatching and synchronization (events, mutants, mutexes, semaphores, threads and timers) </a:t>
            </a:r>
          </a:p>
          <a:p>
            <a:pPr lvl="1"/>
            <a:r>
              <a:rPr lang="en-US" i="1" smtClean="0"/>
              <a:t>control objects</a:t>
            </a:r>
            <a:r>
              <a:rPr lang="en-US" smtClean="0"/>
              <a:t> (asynchronous procedure calls, interrupts, power notify, power status, process and profile objects)</a:t>
            </a:r>
          </a:p>
        </p:txBody>
      </p:sp>
      <p:sp>
        <p:nvSpPr>
          <p:cNvPr id="33795" name="Rectangle 5"/>
          <p:cNvSpPr>
            <a:spLocks noGrp="1" noChangeArrowheads="1"/>
          </p:cNvSpPr>
          <p:nvPr>
            <p:ph type="title"/>
          </p:nvPr>
        </p:nvSpPr>
        <p:spPr>
          <a:xfrm>
            <a:off x="992188" y="277813"/>
            <a:ext cx="7694612" cy="576262"/>
          </a:xfrm>
        </p:spPr>
        <p:txBody>
          <a:bodyPr/>
          <a:lstStyle/>
          <a:p>
            <a:pPr algn="l" eaLnBrk="1" hangingPunct="1"/>
            <a:r>
              <a:rPr lang="en-US" dirty="0" smtClean="0"/>
              <a:t>System Components — Kernel</a:t>
            </a:r>
          </a:p>
        </p:txBody>
      </p:sp>
      <p:pic>
        <p:nvPicPr>
          <p:cNvPr id="4"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6650" y="9525"/>
            <a:ext cx="1477648"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04C86E98-25B0-4342-9987-EF3973486A7D}"/>
              </a:ext>
            </a:extLst>
          </p:cNvPr>
          <p:cNvSpPr/>
          <p:nvPr/>
        </p:nvSpPr>
        <p:spPr>
          <a:xfrm>
            <a:off x="7714" y="6392864"/>
            <a:ext cx="4992915"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GB" sz="1400" b="1" dirty="0" smtClean="0">
                <a:ln w="22225">
                  <a:noFill/>
                  <a:prstDash val="solid"/>
                </a:ln>
                <a:solidFill>
                  <a:schemeClr val="bg1"/>
                </a:solidFill>
              </a:rPr>
              <a:t>education for life                              www.rimt.ac.in</a:t>
            </a:r>
            <a:endParaRPr lang="en-GB" sz="1600" b="1" dirty="0">
              <a:ln w="22225">
                <a:noFill/>
                <a:prstDash val="solid"/>
              </a:ln>
              <a:solidFill>
                <a:schemeClr val="bg1"/>
              </a:solidFill>
            </a:endParaRP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2718</TotalTime>
  <Words>1520</Words>
  <Application>Microsoft Office PowerPoint</Application>
  <PresentationFormat>On-screen Show (4:3)</PresentationFormat>
  <Paragraphs>246</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os-8</vt:lpstr>
      <vt:lpstr>   Operating System/ BTCS-2401    </vt:lpstr>
      <vt:lpstr>Topic 29th : Case Studies-Windows XP</vt:lpstr>
      <vt:lpstr>Topics To Be Covered</vt:lpstr>
      <vt:lpstr>Objectives</vt:lpstr>
      <vt:lpstr>Windows XP </vt:lpstr>
      <vt:lpstr>History</vt:lpstr>
      <vt:lpstr>Design Principles</vt:lpstr>
      <vt:lpstr>XP Architecture</vt:lpstr>
      <vt:lpstr>System Components — Kernel</vt:lpstr>
      <vt:lpstr>Kernel — Process and Threads</vt:lpstr>
      <vt:lpstr>Kernel — Scheduling</vt:lpstr>
      <vt:lpstr>Kernel — Trap Handling</vt:lpstr>
      <vt:lpstr>Executive — Object Manager</vt:lpstr>
      <vt:lpstr>Executive — I/O Manager</vt:lpstr>
      <vt:lpstr>Executive — Security Reference Monitor</vt:lpstr>
      <vt:lpstr>Executive – Plug-and-Play Manager</vt:lpstr>
      <vt:lpstr>File System</vt:lpstr>
      <vt:lpstr>File System — Internal Layout</vt:lpstr>
      <vt:lpstr>File System — Recovery</vt:lpstr>
      <vt:lpstr>File System — Recovery (Cont.)</vt:lpstr>
      <vt:lpstr>File System — Security</vt:lpstr>
      <vt:lpstr>Volume Management and Fault Tolerance</vt:lpstr>
      <vt:lpstr>Summary</vt:lpstr>
      <vt:lpstr>Summary</vt:lpstr>
      <vt:lpstr>Topics To Be Next Covered</vt:lpstr>
      <vt:lpstr>References</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Marilyn Turnamian</dc:creator>
  <cp:lastModifiedBy>Admin</cp:lastModifiedBy>
  <cp:revision>201</cp:revision>
  <cp:lastPrinted>2001-07-05T20:39:18Z</cp:lastPrinted>
  <dcterms:created xsi:type="dcterms:W3CDTF">1999-08-24T20:48:59Z</dcterms:created>
  <dcterms:modified xsi:type="dcterms:W3CDTF">2023-06-20T04:53:01Z</dcterms:modified>
</cp:coreProperties>
</file>