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08046-DD65-4D6F-BC4E-59270D92E384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B28D6-E562-43A9-9BB6-9329578859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>
              <a:ea typeface="HG Mincho Light J" charset="0"/>
              <a:cs typeface="HG Mincho Light J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1046350" y="4352637"/>
            <a:ext cx="4770904" cy="3479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777D-9302-46C5-A7A0-969D5D41BD6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293-B1F1-445D-AACD-982D9C210F3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749B-3EAB-4CB7-9E65-CD18465BFEF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89F0D-EF69-4805-8D2E-1A18546B148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E76D-69FD-46BF-BB44-B20CCD199F2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B12C-184D-40D4-A8E2-83D5889E39D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6B48-8562-4C4B-9320-1E2DA61814D4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593A-76B6-49A2-9073-CB131CD04B4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BCFAD-F84F-4CA0-A079-19C5AE05E18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725D-0008-4ED6-8D22-AD02CCCA88B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18C-8B7A-4571-838E-941E354A54F3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290D3-E0B5-4E14-982A-C419F80DD62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Authenticated Data </a:t>
            </a:r>
            <a:r>
              <a:rPr lang="en-GB" sz="3300" dirty="0" smtClean="0"/>
              <a:t>(cont'd)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2874633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The AH extension header</a:t>
            </a:r>
          </a:p>
          <a:p>
            <a:pPr lvl="1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Especially important is the Sequence Number for anti-replay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Subsequent extension headers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The payload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Usually HMAC-SHA-</a:t>
            </a:r>
            <a:r>
              <a:rPr lang="en-GB" sz="2200" i="1" dirty="0" smtClean="0"/>
              <a:t>n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AH Location in the list of Headers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1566583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IPv6 considerations only</a:t>
            </a:r>
          </a:p>
          <a:p>
            <a:pPr lvl="1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900" dirty="0" smtClean="0"/>
              <a:t>At the end of all extension headers except possibly Destination Headers</a:t>
            </a:r>
          </a:p>
        </p:txBody>
      </p:sp>
      <p:sp>
        <p:nvSpPr>
          <p:cNvPr id="10244" name="AutoShape 7"/>
          <p:cNvSpPr>
            <a:spLocks noChangeArrowheads="1"/>
          </p:cNvSpPr>
          <p:nvPr/>
        </p:nvSpPr>
        <p:spPr bwMode="auto">
          <a:xfrm>
            <a:off x="895680" y="3725672"/>
            <a:ext cx="7306560" cy="482450"/>
          </a:xfrm>
          <a:prstGeom prst="roundRect">
            <a:avLst>
              <a:gd name="adj" fmla="val 296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1689121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1851840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2049121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2211840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2995200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0" name="Text Box 13"/>
          <p:cNvSpPr txBox="1">
            <a:spLocks noChangeArrowheads="1"/>
          </p:cNvSpPr>
          <p:nvPr/>
        </p:nvSpPr>
        <p:spPr bwMode="auto">
          <a:xfrm>
            <a:off x="1041300" y="3676707"/>
            <a:ext cx="577081" cy="572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IPv6 </a:t>
            </a:r>
          </a:p>
          <a:p>
            <a:pPr algn="ctr">
              <a:lnSpc>
                <a:spcPct val="124000"/>
              </a:lnSpc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Header</a:t>
            </a:r>
          </a:p>
        </p:txBody>
      </p:sp>
      <p:sp>
        <p:nvSpPr>
          <p:cNvPr id="10251" name="Text Box 14"/>
          <p:cNvSpPr txBox="1">
            <a:spLocks noChangeArrowheads="1"/>
          </p:cNvSpPr>
          <p:nvPr/>
        </p:nvSpPr>
        <p:spPr bwMode="auto">
          <a:xfrm>
            <a:off x="2463421" y="3874007"/>
            <a:ext cx="192360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AH</a:t>
            </a:r>
          </a:p>
        </p:txBody>
      </p:sp>
      <p:sp>
        <p:nvSpPr>
          <p:cNvPr id="10252" name="Text Box 15"/>
          <p:cNvSpPr txBox="1">
            <a:spLocks noChangeArrowheads="1"/>
          </p:cNvSpPr>
          <p:nvPr/>
        </p:nvSpPr>
        <p:spPr bwMode="auto">
          <a:xfrm>
            <a:off x="4812091" y="3840884"/>
            <a:ext cx="673261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Payload</a:t>
            </a:r>
          </a:p>
        </p:txBody>
      </p:sp>
      <p:sp>
        <p:nvSpPr>
          <p:cNvPr id="10253" name="AutoShape 16"/>
          <p:cNvSpPr>
            <a:spLocks noChangeArrowheads="1"/>
          </p:cNvSpPr>
          <p:nvPr/>
        </p:nvSpPr>
        <p:spPr bwMode="auto">
          <a:xfrm>
            <a:off x="895680" y="4704975"/>
            <a:ext cx="7306560" cy="482450"/>
          </a:xfrm>
          <a:prstGeom prst="roundRect">
            <a:avLst>
              <a:gd name="adj" fmla="val 296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254" name="Line 17"/>
          <p:cNvSpPr>
            <a:spLocks noChangeShapeType="1"/>
          </p:cNvSpPr>
          <p:nvPr/>
        </p:nvSpPr>
        <p:spPr bwMode="auto">
          <a:xfrm>
            <a:off x="2147041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>
            <a:off x="2309760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6" name="Line 19"/>
          <p:cNvSpPr>
            <a:spLocks noChangeShapeType="1"/>
          </p:cNvSpPr>
          <p:nvPr/>
        </p:nvSpPr>
        <p:spPr bwMode="auto">
          <a:xfrm>
            <a:off x="2505600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7" name="Line 20"/>
          <p:cNvSpPr>
            <a:spLocks noChangeShapeType="1"/>
          </p:cNvSpPr>
          <p:nvPr/>
        </p:nvSpPr>
        <p:spPr bwMode="auto">
          <a:xfrm>
            <a:off x="2668321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8" name="Line 21"/>
          <p:cNvSpPr>
            <a:spLocks noChangeShapeType="1"/>
          </p:cNvSpPr>
          <p:nvPr/>
        </p:nvSpPr>
        <p:spPr bwMode="auto">
          <a:xfrm>
            <a:off x="3453120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59" name="Text Box 22"/>
          <p:cNvSpPr txBox="1">
            <a:spLocks noChangeArrowheads="1"/>
          </p:cNvSpPr>
          <p:nvPr/>
        </p:nvSpPr>
        <p:spPr bwMode="auto">
          <a:xfrm>
            <a:off x="3622474" y="4722256"/>
            <a:ext cx="775853" cy="4198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100" dirty="0">
                <a:solidFill>
                  <a:srgbClr val="000000"/>
                </a:solidFill>
                <a:latin typeface="Nimbus Sans L" pitchFamily="16" charset="0"/>
              </a:rPr>
              <a:t>Older Ipv6 </a:t>
            </a:r>
          </a:p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100" dirty="0">
                <a:solidFill>
                  <a:srgbClr val="000000"/>
                </a:solidFill>
                <a:latin typeface="Nimbus Sans L" pitchFamily="16" charset="0"/>
              </a:rPr>
              <a:t>Header</a:t>
            </a:r>
          </a:p>
        </p:txBody>
      </p:sp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2855101" y="4853310"/>
            <a:ext cx="192360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AH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6053371" y="4788504"/>
            <a:ext cx="673261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Payload</a:t>
            </a:r>
          </a:p>
        </p:txBody>
      </p:sp>
      <p:sp>
        <p:nvSpPr>
          <p:cNvPr id="10262" name="AutoShape 25"/>
          <p:cNvSpPr>
            <a:spLocks noChangeArrowheads="1"/>
          </p:cNvSpPr>
          <p:nvPr/>
        </p:nvSpPr>
        <p:spPr bwMode="auto">
          <a:xfrm>
            <a:off x="3564001" y="4785623"/>
            <a:ext cx="4472640" cy="335555"/>
          </a:xfrm>
          <a:prstGeom prst="roundRect">
            <a:avLst>
              <a:gd name="adj" fmla="val 43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263" name="Line 26"/>
          <p:cNvSpPr>
            <a:spLocks noChangeShapeType="1"/>
          </p:cNvSpPr>
          <p:nvPr/>
        </p:nvSpPr>
        <p:spPr bwMode="auto">
          <a:xfrm>
            <a:off x="4682880" y="4785623"/>
            <a:ext cx="1440" cy="3355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64" name="Line 27"/>
          <p:cNvSpPr>
            <a:spLocks noChangeShapeType="1"/>
          </p:cNvSpPr>
          <p:nvPr/>
        </p:nvSpPr>
        <p:spPr bwMode="auto">
          <a:xfrm>
            <a:off x="4780800" y="4785623"/>
            <a:ext cx="1440" cy="3355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65" name="Line 28"/>
          <p:cNvSpPr>
            <a:spLocks noChangeShapeType="1"/>
          </p:cNvSpPr>
          <p:nvPr/>
        </p:nvSpPr>
        <p:spPr bwMode="auto">
          <a:xfrm>
            <a:off x="4878720" y="4785623"/>
            <a:ext cx="1440" cy="3355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66" name="Line 29"/>
          <p:cNvSpPr>
            <a:spLocks noChangeShapeType="1"/>
          </p:cNvSpPr>
          <p:nvPr/>
        </p:nvSpPr>
        <p:spPr bwMode="auto">
          <a:xfrm>
            <a:off x="4976640" y="4785623"/>
            <a:ext cx="1440" cy="3355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67" name="Text Box 30"/>
          <p:cNvSpPr txBox="1">
            <a:spLocks noChangeArrowheads="1"/>
          </p:cNvSpPr>
          <p:nvPr/>
        </p:nvSpPr>
        <p:spPr bwMode="auto">
          <a:xfrm>
            <a:off x="982709" y="4657449"/>
            <a:ext cx="865622" cy="5915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New IPv6 </a:t>
            </a:r>
          </a:p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Header</a:t>
            </a:r>
          </a:p>
        </p:txBody>
      </p:sp>
      <p:sp>
        <p:nvSpPr>
          <p:cNvPr id="10268" name="Text Box 31"/>
          <p:cNvSpPr txBox="1">
            <a:spLocks noChangeArrowheads="1"/>
          </p:cNvSpPr>
          <p:nvPr/>
        </p:nvSpPr>
        <p:spPr bwMode="auto">
          <a:xfrm>
            <a:off x="2098233" y="5278154"/>
            <a:ext cx="775853" cy="209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4000"/>
              </a:lnSpc>
              <a:tabLst>
                <a:tab pos="656650" algn="l"/>
              </a:tabLst>
            </a:pPr>
            <a:r>
              <a:rPr lang="en-GB" sz="1100" dirty="0">
                <a:solidFill>
                  <a:srgbClr val="000000"/>
                </a:solidFill>
                <a:latin typeface="Nimbus Sans L" pitchFamily="16" charset="0"/>
              </a:rPr>
              <a:t>Ext Headers</a:t>
            </a:r>
          </a:p>
        </p:txBody>
      </p:sp>
      <p:sp>
        <p:nvSpPr>
          <p:cNvPr id="10269" name="Line 32"/>
          <p:cNvSpPr>
            <a:spLocks noChangeShapeType="1"/>
          </p:cNvSpPr>
          <p:nvPr/>
        </p:nvSpPr>
        <p:spPr bwMode="auto">
          <a:xfrm>
            <a:off x="3288960" y="4704975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270" name="Text Box 33"/>
          <p:cNvSpPr txBox="1">
            <a:spLocks noChangeArrowheads="1"/>
          </p:cNvSpPr>
          <p:nvPr/>
        </p:nvSpPr>
        <p:spPr bwMode="auto">
          <a:xfrm>
            <a:off x="938881" y="3336831"/>
            <a:ext cx="1346522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Transport Mode</a:t>
            </a:r>
          </a:p>
        </p:txBody>
      </p:sp>
      <p:sp>
        <p:nvSpPr>
          <p:cNvPr id="10271" name="Text Box 34"/>
          <p:cNvSpPr txBox="1">
            <a:spLocks noChangeArrowheads="1"/>
          </p:cNvSpPr>
          <p:nvPr/>
        </p:nvSpPr>
        <p:spPr bwMode="auto">
          <a:xfrm>
            <a:off x="938881" y="4382381"/>
            <a:ext cx="1057982" cy="286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24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 L" pitchFamily="16" charset="0"/>
              </a:rPr>
              <a:t>Tunnel Mode</a:t>
            </a:r>
          </a:p>
        </p:txBody>
      </p:sp>
      <p:sp>
        <p:nvSpPr>
          <p:cNvPr id="10272" name="Line 35"/>
          <p:cNvSpPr>
            <a:spLocks noChangeShapeType="1"/>
          </p:cNvSpPr>
          <p:nvPr/>
        </p:nvSpPr>
        <p:spPr bwMode="auto">
          <a:xfrm>
            <a:off x="3126241" y="3725672"/>
            <a:ext cx="1440" cy="48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pic>
        <p:nvPicPr>
          <p:cNvPr id="3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Outbound Packet Processing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2640723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Match packet's selectors against the outbound policies in the SPD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SA Lookup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Sequence Number Generation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ICV Calculation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Fragmentation of the IPSec datagram if necessary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 algn="l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Inbound Packet Processing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3644075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Datagram Reassembly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SA Lookup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Based on IP address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Security Protocol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The SPI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ICV Verification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err="1" smtClean="0"/>
              <a:t>Calc'ed</a:t>
            </a:r>
            <a:r>
              <a:rPr lang="en-GB" sz="1800" dirty="0" smtClean="0"/>
              <a:t> over Immutable fields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Mutable but predictable fields 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Options and Payload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Sequence Number Verification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Encapsulating Security Payload (ESP).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Authentication header (AH)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Authentication Header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0" y="1775707"/>
            <a:ext cx="7807680" cy="1766637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AH Header </a:t>
            </a:r>
            <a:r>
              <a:rPr lang="en-GB" dirty="0" smtClean="0"/>
              <a:t>Format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AH </a:t>
            </a:r>
            <a:r>
              <a:rPr lang="en-GB" dirty="0" smtClean="0"/>
              <a:t>Parameters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Packet Processing</a:t>
            </a:r>
            <a:endParaRPr lang="en-GB" dirty="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AH Header Format</a:t>
            </a:r>
          </a:p>
        </p:txBody>
      </p:sp>
      <p:sp>
        <p:nvSpPr>
          <p:cNvPr id="3075" name="AutoShape 6"/>
          <p:cNvSpPr>
            <a:spLocks noChangeArrowheads="1"/>
          </p:cNvSpPr>
          <p:nvPr/>
        </p:nvSpPr>
        <p:spPr bwMode="auto">
          <a:xfrm>
            <a:off x="2855520" y="2043575"/>
            <a:ext cx="1687680" cy="514134"/>
          </a:xfrm>
          <a:prstGeom prst="roundRect">
            <a:avLst>
              <a:gd name="adj" fmla="val 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76" name="AutoShape 7"/>
          <p:cNvSpPr>
            <a:spLocks noChangeArrowheads="1"/>
          </p:cNvSpPr>
          <p:nvPr/>
        </p:nvSpPr>
        <p:spPr bwMode="auto">
          <a:xfrm>
            <a:off x="1172160" y="2043575"/>
            <a:ext cx="1687680" cy="514134"/>
          </a:xfrm>
          <a:prstGeom prst="roundRect">
            <a:avLst>
              <a:gd name="adj" fmla="val 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549440" y="2217833"/>
            <a:ext cx="1057982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Next Header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3214080" y="2184710"/>
            <a:ext cx="1057982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Payload Len</a:t>
            </a:r>
          </a:p>
        </p:txBody>
      </p:sp>
      <p:sp>
        <p:nvSpPr>
          <p:cNvPr id="3079" name="AutoShape 10"/>
          <p:cNvSpPr>
            <a:spLocks noChangeArrowheads="1"/>
          </p:cNvSpPr>
          <p:nvPr/>
        </p:nvSpPr>
        <p:spPr bwMode="auto">
          <a:xfrm>
            <a:off x="4543200" y="2043575"/>
            <a:ext cx="3536640" cy="514134"/>
          </a:xfrm>
          <a:prstGeom prst="roundRect">
            <a:avLst>
              <a:gd name="adj" fmla="val 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5869441" y="2186150"/>
            <a:ext cx="769441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RESERVED</a:t>
            </a:r>
          </a:p>
        </p:txBody>
      </p:sp>
      <p:sp>
        <p:nvSpPr>
          <p:cNvPr id="3081" name="AutoShape 12"/>
          <p:cNvSpPr>
            <a:spLocks noChangeArrowheads="1"/>
          </p:cNvSpPr>
          <p:nvPr/>
        </p:nvSpPr>
        <p:spPr bwMode="auto">
          <a:xfrm>
            <a:off x="1172160" y="2566350"/>
            <a:ext cx="6909120" cy="514134"/>
          </a:xfrm>
          <a:prstGeom prst="roundRect">
            <a:avLst>
              <a:gd name="adj" fmla="val 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82" name="AutoShape 13"/>
          <p:cNvSpPr>
            <a:spLocks noChangeArrowheads="1"/>
          </p:cNvSpPr>
          <p:nvPr/>
        </p:nvSpPr>
        <p:spPr bwMode="auto">
          <a:xfrm>
            <a:off x="1172160" y="3077604"/>
            <a:ext cx="6909120" cy="514134"/>
          </a:xfrm>
          <a:prstGeom prst="roundRect">
            <a:avLst>
              <a:gd name="adj" fmla="val 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83" name="AutoShape 14"/>
          <p:cNvSpPr>
            <a:spLocks noChangeArrowheads="1"/>
          </p:cNvSpPr>
          <p:nvPr/>
        </p:nvSpPr>
        <p:spPr bwMode="auto">
          <a:xfrm>
            <a:off x="1172160" y="3590297"/>
            <a:ext cx="6909120" cy="1058511"/>
          </a:xfrm>
          <a:prstGeom prst="roundRect">
            <a:avLst>
              <a:gd name="adj" fmla="val 13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3225600" y="2707484"/>
            <a:ext cx="2981585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Security Parameters Index (SPI)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3551041" y="3198576"/>
            <a:ext cx="2019784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  <a:tab pos="1313299" algn="l"/>
                <a:tab pos="1969949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Sequence Number Field</a:t>
            </a:r>
          </a:p>
        </p:txBody>
      </p:sp>
      <p:sp>
        <p:nvSpPr>
          <p:cNvPr id="3086" name="Text Box 17"/>
          <p:cNvSpPr txBox="1">
            <a:spLocks noChangeArrowheads="1"/>
          </p:cNvSpPr>
          <p:nvPr/>
        </p:nvSpPr>
        <p:spPr bwMode="auto">
          <a:xfrm>
            <a:off x="3257280" y="4015142"/>
            <a:ext cx="2885405" cy="22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7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en-GB" sz="1500" dirty="0">
                <a:solidFill>
                  <a:srgbClr val="000000"/>
                </a:solidFill>
                <a:latin typeface="Nimbus Sans" pitchFamily="16" charset="0"/>
              </a:rPr>
              <a:t>Authentication Data (Variable)</a:t>
            </a:r>
          </a:p>
        </p:txBody>
      </p:sp>
      <p:pic>
        <p:nvPicPr>
          <p:cNvPr id="1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AH Parameters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3736407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Next Header - Next header ID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Payload Length – Number of 32-bit words in the AH header minus 2 (IPv6 minus 1 64-bit word)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SPI – 32-bit value that together with the destination IP address uniquely identifies the Security Association for this datagram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6872760" cy="707886"/>
          </a:xfrm>
        </p:spPr>
        <p:txBody>
          <a:bodyPr wrap="square">
            <a:spAutoFit/>
          </a:bodyPr>
          <a:lstStyle/>
          <a:p>
            <a:pPr marL="311045" indent="-311045" algn="l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4000" dirty="0" smtClean="0"/>
              <a:t>Sequence Number Generation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4422749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Sender's counter is initialized to 0 when the SA is established.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Sender increments the counter by 1</a:t>
            </a:r>
          </a:p>
          <a:p>
            <a:pPr lvl="1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900" dirty="0" smtClean="0"/>
              <a:t>New SA is negotiated upon rollover for both sender and receiver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32-bits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Sender must include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Receiver may or </a:t>
            </a:r>
            <a:r>
              <a:rPr lang="en-GB" dirty="0" err="1" smtClean="0"/>
              <a:t>maynot</a:t>
            </a:r>
            <a:r>
              <a:rPr lang="en-GB" dirty="0" smtClean="0"/>
              <a:t> use it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Authentication Data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4222694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500" dirty="0" smtClean="0"/>
              <a:t>Authentication Data field is a variable length field that contains the Integrity Check Value (ICV) for this packet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500" dirty="0" smtClean="0"/>
              <a:t>Multiple of 32-bits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500" dirty="0" smtClean="0"/>
              <a:t>The ICV algorithm is specified in the SA</a:t>
            </a:r>
          </a:p>
          <a:p>
            <a:pPr lvl="1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Usually an HMAC (keyed hash)</a:t>
            </a:r>
          </a:p>
          <a:p>
            <a:pPr lvl="1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ICV is calculated over the Immutable and Predictable values in the IP header, AH header, padding, upper level protocols and payload, etc.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Authenticated Data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3859518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Immutable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Version, Payload Length, Next Header, Source Address, Destination Address without Routing Extension Header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Mutable but predictable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Destination Address with Routing Extension Header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400" dirty="0" smtClean="0"/>
              <a:t>Mutable ( zeroed prior to ICV cal)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Class, Flow Label, Hop Limit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202861"/>
            <a:ext cx="7807680" cy="769441"/>
          </a:xfrm>
        </p:spPr>
        <p:txBody>
          <a:bodyPr>
            <a:spAutoFit/>
          </a:bodyPr>
          <a:lstStyle/>
          <a:p>
            <a:pPr marL="311045" indent="-311045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Authenticated Data </a:t>
            </a:r>
            <a:r>
              <a:rPr lang="en-GB" sz="3300" dirty="0" smtClean="0"/>
              <a:t>(cont'd)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1" y="1350862"/>
            <a:ext cx="7596000" cy="4979825"/>
          </a:xfrm>
        </p:spPr>
        <p:txBody>
          <a:bodyPr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Extension Headers containing Options ( Hop-by-Hop and </a:t>
            </a:r>
            <a:r>
              <a:rPr lang="en-GB" sz="2200" dirty="0" err="1" smtClean="0"/>
              <a:t>Dest</a:t>
            </a:r>
            <a:r>
              <a:rPr lang="en-GB" sz="2200" dirty="0" smtClean="0"/>
              <a:t> Headers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Bit-3 of the Type indicates whether it can change in route</a:t>
            </a:r>
          </a:p>
          <a:p>
            <a:pPr lvl="3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Changeable – zeroed for ICV cal</a:t>
            </a:r>
          </a:p>
          <a:p>
            <a:pPr lvl="3">
              <a:buSzPct val="45000"/>
              <a:buFont typeface="StarSymbol" charset="0"/>
              <a:buChar char="●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Unchangeable – include in the ICV cal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Padding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Fragmentation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If required happens after the AH Header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May happen after AH Header is applied, then reassembly must happen and the </a:t>
            </a:r>
            <a:r>
              <a:rPr lang="en-GB" dirty="0" err="1" smtClean="0"/>
              <a:t>the</a:t>
            </a:r>
            <a:r>
              <a:rPr lang="en-GB" dirty="0" smtClean="0"/>
              <a:t> AH Header is processed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502</Words>
  <Application>Microsoft Office PowerPoint</Application>
  <PresentationFormat>On-screen Show (4:3)</PresentationFormat>
  <Paragraphs>108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COMPUTER NETWORKS-II / BTCS-3501    </vt:lpstr>
      <vt:lpstr>Topics to be covered</vt:lpstr>
      <vt:lpstr>Authentication Header</vt:lpstr>
      <vt:lpstr>AH Header Format</vt:lpstr>
      <vt:lpstr>AH Parameters</vt:lpstr>
      <vt:lpstr>Sequence Number Generation</vt:lpstr>
      <vt:lpstr>Authentication Data</vt:lpstr>
      <vt:lpstr>Authenticated Data</vt:lpstr>
      <vt:lpstr>Authenticated Data (cont'd)</vt:lpstr>
      <vt:lpstr>Authenticated Data (cont'd)</vt:lpstr>
      <vt:lpstr>AH Location in the list of Headers</vt:lpstr>
      <vt:lpstr>Outbound Packet Processing</vt:lpstr>
      <vt:lpstr>Inbound Packet Processing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 (cont.)</dc:title>
  <dc:creator>Windows 8</dc:creator>
  <cp:lastModifiedBy>Admin</cp:lastModifiedBy>
  <cp:revision>4</cp:revision>
  <dcterms:created xsi:type="dcterms:W3CDTF">2006-08-16T00:00:00Z</dcterms:created>
  <dcterms:modified xsi:type="dcterms:W3CDTF">2023-06-20T08:48:14Z</dcterms:modified>
</cp:coreProperties>
</file>