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8" r:id="rId2"/>
    <p:sldId id="257" r:id="rId3"/>
    <p:sldId id="258" r:id="rId4"/>
    <p:sldId id="259" r:id="rId5"/>
    <p:sldId id="260" r:id="rId6"/>
    <p:sldId id="261" r:id="rId7"/>
    <p:sldId id="262" r:id="rId8"/>
    <p:sldId id="263" r:id="rId9"/>
    <p:sldId id="264" r:id="rId10"/>
    <p:sldId id="265"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4265" autoAdjust="0"/>
    <p:restoredTop sz="94660"/>
  </p:normalViewPr>
  <p:slideViewPr>
    <p:cSldViewPr>
      <p:cViewPr varScale="1">
        <p:scale>
          <a:sx n="68" d="100"/>
          <a:sy n="68" d="100"/>
        </p:scale>
        <p:origin x="-190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DC31C7-5571-4E15-AB55-A0CE1E4A7F4D}" type="datetimeFigureOut">
              <a:rPr lang="en-US" smtClean="0"/>
              <a:pPr/>
              <a:t>6/20/2023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00FCE2-1EC6-42B8-9792-534F1668B8D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E57881-A382-4012-AB63-6153498851B3}" type="slidenum">
              <a:rPr lang="en-US"/>
              <a:pPr/>
              <a:t>11</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3B13E0-AD54-4D58-B85C-3300B90A8647}"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4AFB0-DC79-4932-980B-357A9DB897D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3B13E0-AD54-4D58-B85C-3300B90A8647}"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4AFB0-DC79-4932-980B-357A9DB897D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3B13E0-AD54-4D58-B85C-3300B90A8647}"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4AFB0-DC79-4932-980B-357A9DB897D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3B13E0-AD54-4D58-B85C-3300B90A8647}"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4AFB0-DC79-4932-980B-357A9DB897D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3B13E0-AD54-4D58-B85C-3300B90A8647}"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4AFB0-DC79-4932-980B-357A9DB897D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3B13E0-AD54-4D58-B85C-3300B90A8647}"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44AFB0-DC79-4932-980B-357A9DB897D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3B13E0-AD54-4D58-B85C-3300B90A8647}" type="datetimeFigureOut">
              <a:rPr lang="en-US" smtClean="0"/>
              <a:pPr/>
              <a:t>6/20/2023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44AFB0-DC79-4932-980B-357A9DB897D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3B13E0-AD54-4D58-B85C-3300B90A8647}" type="datetimeFigureOut">
              <a:rPr lang="en-US" smtClean="0"/>
              <a:pPr/>
              <a:t>6/20/2023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44AFB0-DC79-4932-980B-357A9DB897D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3B13E0-AD54-4D58-B85C-3300B90A8647}" type="datetimeFigureOut">
              <a:rPr lang="en-US" smtClean="0"/>
              <a:pPr/>
              <a:t>6/20/2023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44AFB0-DC79-4932-980B-357A9DB897D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3B13E0-AD54-4D58-B85C-3300B90A8647}"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44AFB0-DC79-4932-980B-357A9DB897D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3B13E0-AD54-4D58-B85C-3300B90A8647}"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44AFB0-DC79-4932-980B-357A9DB897D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3B13E0-AD54-4D58-B85C-3300B90A8647}" type="datetimeFigureOut">
              <a:rPr lang="en-US" smtClean="0"/>
              <a:pPr/>
              <a:t>6/20/2023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44AFB0-DC79-4932-980B-357A9DB897D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066800"/>
            <a:ext cx="8229600" cy="1470025"/>
          </a:xfrm>
        </p:spPr>
        <p:txBody>
          <a:bodyPr>
            <a:normAutofit/>
          </a:bodyPr>
          <a:lstStyle/>
          <a:p>
            <a:r>
              <a:rPr lang="en-US" sz="3200" dirty="0" smtClean="0">
                <a:solidFill>
                  <a:srgbClr val="7030A0"/>
                </a:solidFill>
                <a:latin typeface="American Typewriter" panose="02090604020004020304" pitchFamily="18" charset="77"/>
              </a:rPr>
              <a:t>	Web Development/BTCS-2410</a:t>
            </a:r>
            <a:endParaRPr lang="en-US" sz="3200" dirty="0">
              <a:solidFill>
                <a:srgbClr val="7030A0"/>
              </a:solidFill>
              <a:latin typeface="American Typewriter" panose="02090604020004020304" pitchFamily="18" charset="77"/>
            </a:endParaRPr>
          </a:p>
        </p:txBody>
      </p:sp>
      <p:pic>
        <p:nvPicPr>
          <p:cNvPr id="8"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9" name="Footer Placeholder 4">
            <a:extLst>
              <a:ext uri="{FF2B5EF4-FFF2-40B4-BE49-F238E27FC236}">
                <a16:creationId xmlns:a16="http://schemas.microsoft.com/office/drawing/2014/main" xmlns="" id="{DD4A000E-D220-0045-A2D1-8D39B19F67C4}"/>
              </a:ext>
            </a:extLst>
          </p:cNvPr>
          <p:cNvSpPr txBox="1">
            <a:spLocks/>
          </p:cNvSpPr>
          <p:nvPr/>
        </p:nvSpPr>
        <p:spPr>
          <a:xfrm>
            <a:off x="5029200" y="6492875"/>
            <a:ext cx="38862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smtClean="0">
                <a:solidFill>
                  <a:schemeClr val="tx1"/>
                </a:solidFill>
              </a:rPr>
              <a:t>Department of Computer Science &amp; Engineering</a:t>
            </a:r>
            <a:endParaRPr lang="en-US" b="1" dirty="0">
              <a:solidFill>
                <a:schemeClr val="tx1"/>
              </a:solidFill>
            </a:endParaRPr>
          </a:p>
        </p:txBody>
      </p:sp>
      <p:sp>
        <p:nvSpPr>
          <p:cNvPr id="10" name="Rectangle 9">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
        <p:nvSpPr>
          <p:cNvPr id="11" name="Title 3"/>
          <p:cNvSpPr txBox="1">
            <a:spLocks/>
          </p:cNvSpPr>
          <p:nvPr/>
        </p:nvSpPr>
        <p:spPr>
          <a:xfrm>
            <a:off x="381000" y="2590800"/>
            <a:ext cx="54102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a:t>
            </a:r>
            <a:r>
              <a:rPr lang="en-US" sz="9600" dirty="0" err="1" smtClean="0">
                <a:latin typeface="+mn-lt"/>
              </a:rPr>
              <a:t>B.Tech</a:t>
            </a:r>
            <a:r>
              <a:rPr lang="en-US" sz="9600" dirty="0" smtClean="0">
                <a:latin typeface="+mn-lt"/>
              </a:rPr>
              <a:t> CSE </a:t>
            </a:r>
            <a:r>
              <a:rPr lang="en-US" sz="9600" dirty="0">
                <a:latin typeface="+mn-lt"/>
              </a:rPr>
              <a:t/>
            </a:r>
            <a:br>
              <a:rPr lang="en-US" sz="9600" dirty="0">
                <a:latin typeface="+mn-lt"/>
              </a:rPr>
            </a:br>
            <a:r>
              <a:rPr lang="en-US" sz="9600" dirty="0" smtClean="0">
                <a:latin typeface="+mn-lt"/>
              </a:rPr>
              <a:t>Semester:4</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13" name="Title 3"/>
          <p:cNvSpPr txBox="1">
            <a:spLocks/>
          </p:cNvSpPr>
          <p:nvPr/>
        </p:nvSpPr>
        <p:spPr>
          <a:xfrm>
            <a:off x="4114800" y="4114800"/>
            <a:ext cx="4626154" cy="1447800"/>
          </a:xfrm>
          <a:prstGeom prst="rect">
            <a:avLst/>
          </a:prstGeom>
        </p:spPr>
        <p:txBody>
          <a:bodyPr vert="horz" lIns="91440" tIns="45720" rIns="91440" bIns="45720" rtlCol="0"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a:t>
            </a:r>
            <a:r>
              <a:rPr lang="en-US" dirty="0" smtClean="0"/>
              <a:t> Ms. </a:t>
            </a:r>
            <a:r>
              <a:rPr lang="en-US" dirty="0" err="1" smtClean="0"/>
              <a:t>Yogesh</a:t>
            </a:r>
            <a:r>
              <a:rPr lang="en-US" dirty="0" smtClean="0"/>
              <a:t/>
            </a:r>
            <a:br>
              <a:rPr lang="en-US" dirty="0" smtClean="0"/>
            </a:br>
            <a:endParaRPr lang="en-US" dirty="0"/>
          </a:p>
        </p:txBody>
      </p:sp>
      <p:pic>
        <p:nvPicPr>
          <p:cNvPr id="12"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326203" y="15240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fld id="{6EB270BF-C23B-4B23-B3AF-5C3E4FA0B4C3}" type="datetime1">
              <a:rPr lang="en-US"/>
              <a:pPr/>
              <a:t>6/20/2023</a:t>
            </a:fld>
            <a:endParaRPr lang="en-US">
              <a:solidFill>
                <a:schemeClr val="tx1"/>
              </a:solidFill>
            </a:endParaRPr>
          </a:p>
        </p:txBody>
      </p:sp>
      <p:sp>
        <p:nvSpPr>
          <p:cNvPr id="56322" name="Rectangle 2"/>
          <p:cNvSpPr>
            <a:spLocks noGrp="1" noChangeArrowheads="1"/>
          </p:cNvSpPr>
          <p:nvPr>
            <p:ph type="title"/>
          </p:nvPr>
        </p:nvSpPr>
        <p:spPr>
          <a:ln/>
        </p:spPr>
        <p:txBody>
          <a:bodyPr>
            <a:normAutofit fontScale="90000"/>
          </a:bodyPr>
          <a:lstStyle/>
          <a:p>
            <a:r>
              <a:rPr lang="en-US"/>
              <a:t>Fixed Positioning – </a:t>
            </a:r>
            <a:r>
              <a:rPr lang="en-US" i="1"/>
              <a:t>Firefox</a:t>
            </a:r>
            <a:r>
              <a:rPr lang="en-US"/>
              <a:t> web browser</a:t>
            </a:r>
          </a:p>
        </p:txBody>
      </p:sp>
      <p:sp>
        <p:nvSpPr>
          <p:cNvPr id="56323" name="Rectangle 3"/>
          <p:cNvSpPr>
            <a:spLocks noGrp="1" noChangeArrowheads="1"/>
          </p:cNvSpPr>
          <p:nvPr>
            <p:ph type="body" idx="1"/>
          </p:nvPr>
        </p:nvSpPr>
        <p:spPr>
          <a:ln/>
        </p:spPr>
        <p:txBody>
          <a:bodyPr/>
          <a:lstStyle/>
          <a:p>
            <a:endParaRPr lang="en-US"/>
          </a:p>
          <a:p>
            <a:endParaRPr lang="en-US"/>
          </a:p>
        </p:txBody>
      </p:sp>
      <p:pic>
        <p:nvPicPr>
          <p:cNvPr id="56327" name="Picture 7"/>
          <p:cNvPicPr>
            <a:picLocks noChangeAspect="1" noChangeArrowheads="1"/>
          </p:cNvPicPr>
          <p:nvPr/>
        </p:nvPicPr>
        <p:blipFill>
          <a:blip r:embed="rId2"/>
          <a:srcRect/>
          <a:stretch>
            <a:fillRect/>
          </a:stretch>
        </p:blipFill>
        <p:spPr bwMode="auto">
          <a:xfrm>
            <a:off x="915988" y="1563688"/>
            <a:ext cx="7523162" cy="2187575"/>
          </a:xfrm>
          <a:prstGeom prst="rect">
            <a:avLst/>
          </a:prstGeom>
          <a:noFill/>
          <a:ln w="9525">
            <a:noFill/>
            <a:miter lim="800000"/>
            <a:headEnd/>
            <a:tailEnd/>
          </a:ln>
          <a:effectLst/>
        </p:spPr>
      </p:pic>
      <p:pic>
        <p:nvPicPr>
          <p:cNvPr id="56328" name="Picture 8"/>
          <p:cNvPicPr>
            <a:picLocks noChangeAspect="1" noChangeArrowheads="1"/>
          </p:cNvPicPr>
          <p:nvPr/>
        </p:nvPicPr>
        <p:blipFill>
          <a:blip r:embed="rId3"/>
          <a:srcRect/>
          <a:stretch>
            <a:fillRect/>
          </a:stretch>
        </p:blipFill>
        <p:spPr bwMode="auto">
          <a:xfrm>
            <a:off x="914400" y="3884613"/>
            <a:ext cx="7534275" cy="2211387"/>
          </a:xfrm>
          <a:prstGeom prst="rect">
            <a:avLst/>
          </a:prstGeom>
          <a:noFill/>
          <a:ln w="9525">
            <a:noFill/>
            <a:miter lim="800000"/>
            <a:headEnd/>
            <a:tailEnd/>
          </a:ln>
          <a:effectLst/>
        </p:spPr>
      </p:pic>
      <p:sp>
        <p:nvSpPr>
          <p:cNvPr id="56330" name="AutoShape 10"/>
          <p:cNvSpPr>
            <a:spLocks noChangeArrowheads="1"/>
          </p:cNvSpPr>
          <p:nvPr/>
        </p:nvSpPr>
        <p:spPr bwMode="auto">
          <a:xfrm>
            <a:off x="5562600" y="3200400"/>
            <a:ext cx="485775" cy="976313"/>
          </a:xfrm>
          <a:prstGeom prst="downArrow">
            <a:avLst>
              <a:gd name="adj1" fmla="val 50000"/>
              <a:gd name="adj2" fmla="val 50245"/>
            </a:avLst>
          </a:prstGeom>
          <a:solidFill>
            <a:schemeClr val="accent1"/>
          </a:solidFill>
          <a:ln w="9525">
            <a:solidFill>
              <a:schemeClr val="tx1"/>
            </a:solidFill>
            <a:miter lim="800000"/>
            <a:headEnd/>
            <a:tailEnd/>
          </a:ln>
          <a:effectLst/>
        </p:spPr>
        <p:txBody>
          <a:bodyPr wrap="none" anchor="ctr"/>
          <a:lstStyle/>
          <a:p>
            <a:endParaRPr lang="en-US"/>
          </a:p>
        </p:txBody>
      </p:sp>
      <p:pic>
        <p:nvPicPr>
          <p:cNvPr id="10"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Rectangle 10">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EB15692-2F07-43CC-BAA5-BE7E66387124}" type="datetime1">
              <a:rPr lang="en-US"/>
              <a:pPr/>
              <a:t>6/20/2023</a:t>
            </a:fld>
            <a:endParaRPr lang="en-US">
              <a:solidFill>
                <a:schemeClr val="tx1"/>
              </a:solidFill>
            </a:endParaRPr>
          </a:p>
        </p:txBody>
      </p:sp>
      <p:sp>
        <p:nvSpPr>
          <p:cNvPr id="19458" name="Rectangle 2"/>
          <p:cNvSpPr>
            <a:spLocks noGrp="1" noChangeArrowheads="1"/>
          </p:cNvSpPr>
          <p:nvPr>
            <p:ph type="title"/>
          </p:nvPr>
        </p:nvSpPr>
        <p:spPr>
          <a:ln/>
        </p:spPr>
        <p:txBody>
          <a:bodyPr/>
          <a:lstStyle/>
          <a:p>
            <a:r>
              <a:rPr lang="en-US"/>
              <a:t>Resources</a:t>
            </a:r>
          </a:p>
        </p:txBody>
      </p:sp>
      <p:sp>
        <p:nvSpPr>
          <p:cNvPr id="19459" name="Rectangle 3"/>
          <p:cNvSpPr>
            <a:spLocks noGrp="1" noChangeArrowheads="1"/>
          </p:cNvSpPr>
          <p:nvPr>
            <p:ph type="body" idx="1"/>
          </p:nvPr>
        </p:nvSpPr>
        <p:spPr>
          <a:ln/>
        </p:spPr>
        <p:txBody>
          <a:bodyPr>
            <a:normAutofit lnSpcReduction="10000"/>
          </a:bodyPr>
          <a:lstStyle/>
          <a:p>
            <a:pPr>
              <a:lnSpc>
                <a:spcPct val="80000"/>
              </a:lnSpc>
              <a:spcBef>
                <a:spcPct val="15000"/>
              </a:spcBef>
              <a:spcAft>
                <a:spcPct val="20000"/>
              </a:spcAft>
            </a:pPr>
            <a:r>
              <a:rPr lang="en-US" sz="1200"/>
              <a:t>A List Apart – articles on practical issues and suggestions for working with CSS correctly</a:t>
            </a:r>
            <a:br>
              <a:rPr lang="en-US" sz="1200"/>
            </a:br>
            <a:r>
              <a:rPr lang="en-US" sz="1200"/>
              <a:t>	</a:t>
            </a:r>
            <a:r>
              <a:rPr lang="en-US" sz="1200">
                <a:latin typeface="Courier New" pitchFamily="49" charset="0"/>
              </a:rPr>
              <a:t>http://www.alistapart.com/topics/code/css</a:t>
            </a:r>
          </a:p>
          <a:p>
            <a:pPr>
              <a:lnSpc>
                <a:spcPct val="80000"/>
              </a:lnSpc>
              <a:spcBef>
                <a:spcPct val="15000"/>
              </a:spcBef>
              <a:spcAft>
                <a:spcPct val="20000"/>
              </a:spcAft>
            </a:pPr>
            <a:r>
              <a:rPr lang="en-US" sz="1200"/>
              <a:t>Example XHTML Pages, with and without the CSS Style Sheet:</a:t>
            </a:r>
            <a:br>
              <a:rPr lang="en-US" sz="1200"/>
            </a:br>
            <a:r>
              <a:rPr lang="en-US" sz="1200"/>
              <a:t>	</a:t>
            </a:r>
            <a:r>
              <a:rPr lang="en-US" sz="1200">
                <a:latin typeface="Courier New" pitchFamily="49" charset="0"/>
              </a:rPr>
              <a:t>http://techbriefings.stanford.edu/web_standards/example1.html</a:t>
            </a:r>
            <a:r>
              <a:rPr lang="en-US" sz="1200"/>
              <a:t>	</a:t>
            </a:r>
            <a:r>
              <a:rPr lang="en-US" sz="1200">
                <a:latin typeface="Courier New" pitchFamily="49" charset="0"/>
              </a:rPr>
              <a:t>http://techbriefings.stanford.edu/web_standards/example2.html</a:t>
            </a:r>
            <a:r>
              <a:rPr lang="en-US" sz="1200"/>
              <a:t> 	</a:t>
            </a:r>
            <a:r>
              <a:rPr lang="en-US" sz="1200">
                <a:latin typeface="Courier New" pitchFamily="49" charset="0"/>
              </a:rPr>
              <a:t>http://techbriefings.stanford.edu/web_standards/example.css</a:t>
            </a:r>
            <a:r>
              <a:rPr lang="en-US" sz="1200"/>
              <a:t> </a:t>
            </a:r>
          </a:p>
          <a:p>
            <a:pPr>
              <a:lnSpc>
                <a:spcPct val="80000"/>
              </a:lnSpc>
              <a:spcBef>
                <a:spcPct val="15000"/>
              </a:spcBef>
              <a:spcAft>
                <a:spcPct val="20000"/>
              </a:spcAft>
            </a:pPr>
            <a:r>
              <a:rPr lang="en-US" altLang="en-US" sz="1200"/>
              <a:t>The </a:t>
            </a:r>
            <a:r>
              <a:rPr lang="en-US" altLang="en-US" sz="1200" i="1"/>
              <a:t>CSS Zen Garden</a:t>
            </a:r>
            <a:r>
              <a:rPr lang="en-US" altLang="en-US" sz="1200"/>
              <a:t> shows some of the most advanced uses of CSS:  	</a:t>
            </a:r>
            <a:r>
              <a:rPr lang="en-US" altLang="en-US" sz="1200">
                <a:latin typeface="Courier New" pitchFamily="49" charset="0"/>
              </a:rPr>
              <a:t>http://www.csszengarden.com/</a:t>
            </a:r>
          </a:p>
          <a:p>
            <a:pPr>
              <a:lnSpc>
                <a:spcPct val="80000"/>
              </a:lnSpc>
              <a:spcBef>
                <a:spcPct val="15000"/>
              </a:spcBef>
              <a:spcAft>
                <a:spcPct val="20000"/>
              </a:spcAft>
            </a:pPr>
            <a:r>
              <a:rPr lang="en-US" sz="1200" i="1"/>
              <a:t>CSS in the real world: ajc.com's 'News Break':  	</a:t>
            </a:r>
            <a:r>
              <a:rPr lang="en-US" sz="1200">
                <a:latin typeface="Courier New" pitchFamily="49" charset="0"/>
              </a:rPr>
              <a:t>http://www.holovaty.com/blog/archive/2002/09/28/2340</a:t>
            </a:r>
          </a:p>
          <a:p>
            <a:pPr>
              <a:lnSpc>
                <a:spcPct val="80000"/>
              </a:lnSpc>
              <a:spcBef>
                <a:spcPct val="15000"/>
              </a:spcBef>
              <a:spcAft>
                <a:spcPct val="20000"/>
              </a:spcAft>
            </a:pPr>
            <a:r>
              <a:rPr lang="en-US" sz="1200"/>
              <a:t>Microsoft's CSS Information:  	</a:t>
            </a:r>
            <a:r>
              <a:rPr lang="en-US" sz="1200">
                <a:latin typeface="Courier New" pitchFamily="49" charset="0"/>
              </a:rPr>
              <a:t>http://msdn.microsoft.com/workshop/author/css/reference/attributes.asp</a:t>
            </a:r>
            <a:r>
              <a:rPr lang="en-US" sz="1200"/>
              <a:t> </a:t>
            </a:r>
          </a:p>
          <a:p>
            <a:pPr>
              <a:lnSpc>
                <a:spcPct val="80000"/>
              </a:lnSpc>
              <a:spcBef>
                <a:spcPct val="15000"/>
              </a:spcBef>
              <a:spcAft>
                <a:spcPct val="20000"/>
              </a:spcAft>
            </a:pPr>
            <a:r>
              <a:rPr lang="en-US" sz="1200"/>
              <a:t>Microsoft's Style Sheet Demonstrations:  	</a:t>
            </a:r>
            <a:r>
              <a:rPr lang="en-US" sz="1200">
                <a:latin typeface="Courier New" pitchFamily="49" charset="0"/>
              </a:rPr>
              <a:t>http://www.microsoft.com/typography/css/gallery/extract1.htm</a:t>
            </a:r>
            <a:r>
              <a:rPr lang="en-US" sz="1200"/>
              <a:t> 	</a:t>
            </a:r>
            <a:r>
              <a:rPr lang="en-US" sz="1200">
                <a:latin typeface="Courier New" pitchFamily="49" charset="0"/>
              </a:rPr>
              <a:t>http://www.microsoft.com/typography/css/gallery/slide1.htm</a:t>
            </a:r>
            <a:r>
              <a:rPr lang="en-US" sz="1200"/>
              <a:t> </a:t>
            </a:r>
          </a:p>
          <a:p>
            <a:pPr>
              <a:lnSpc>
                <a:spcPct val="80000"/>
              </a:lnSpc>
              <a:spcBef>
                <a:spcPct val="15000"/>
              </a:spcBef>
              <a:spcAft>
                <a:spcPct val="20000"/>
              </a:spcAft>
            </a:pPr>
            <a:r>
              <a:rPr lang="en-US" sz="1200"/>
              <a:t>W3C Style Examples</a:t>
            </a:r>
            <a:br>
              <a:rPr lang="en-US" sz="1200"/>
            </a:br>
            <a:r>
              <a:rPr lang="en-US" sz="1200"/>
              <a:t>	</a:t>
            </a:r>
            <a:r>
              <a:rPr lang="en-US" sz="1200">
                <a:latin typeface="Courier New" pitchFamily="49" charset="0"/>
              </a:rPr>
              <a:t>http://www.w3.org/Style/Examples/007</a:t>
            </a:r>
          </a:p>
          <a:p>
            <a:pPr>
              <a:lnSpc>
                <a:spcPct val="80000"/>
              </a:lnSpc>
              <a:spcBef>
                <a:spcPct val="15000"/>
              </a:spcBef>
              <a:spcAft>
                <a:spcPct val="20000"/>
              </a:spcAft>
            </a:pPr>
            <a:r>
              <a:rPr lang="en-US" sz="1200"/>
              <a:t>W3C CSS 2.1 Specifications:</a:t>
            </a:r>
            <a:br>
              <a:rPr lang="en-US" sz="1200"/>
            </a:br>
            <a:r>
              <a:rPr lang="en-US" sz="1200"/>
              <a:t>	</a:t>
            </a:r>
            <a:r>
              <a:rPr lang="en-US" sz="1200">
                <a:latin typeface="Courier New" pitchFamily="49" charset="0"/>
              </a:rPr>
              <a:t>http://www.w3.org/TR/CSS21/</a:t>
            </a:r>
          </a:p>
          <a:p>
            <a:pPr>
              <a:lnSpc>
                <a:spcPct val="80000"/>
              </a:lnSpc>
              <a:spcBef>
                <a:spcPct val="15000"/>
              </a:spcBef>
              <a:spcAft>
                <a:spcPct val="20000"/>
              </a:spcAft>
            </a:pPr>
            <a:r>
              <a:rPr lang="en-US" sz="1200"/>
              <a:t>W3Schools CSS Tutorial:</a:t>
            </a:r>
            <a:r>
              <a:rPr lang="en-US" sz="1200">
                <a:latin typeface="Courier New" pitchFamily="49" charset="0"/>
              </a:rPr>
              <a:t/>
            </a:r>
            <a:br>
              <a:rPr lang="en-US" sz="1200">
                <a:latin typeface="Courier New" pitchFamily="49" charset="0"/>
              </a:rPr>
            </a:br>
            <a:r>
              <a:rPr lang="en-US" sz="1200">
                <a:latin typeface="Courier New" pitchFamily="49" charset="0"/>
              </a:rPr>
              <a:t>	http://www.w3schools.com/css</a:t>
            </a:r>
          </a:p>
          <a:p>
            <a:pPr>
              <a:lnSpc>
                <a:spcPct val="80000"/>
              </a:lnSpc>
              <a:spcBef>
                <a:spcPct val="15000"/>
              </a:spcBef>
              <a:spcAft>
                <a:spcPct val="20000"/>
              </a:spcAft>
            </a:pPr>
            <a:r>
              <a:rPr lang="en-US" sz="1200"/>
              <a:t>W3Schools CSS Reference:</a:t>
            </a:r>
            <a:br>
              <a:rPr lang="en-US" sz="1200"/>
            </a:br>
            <a:r>
              <a:rPr lang="en-US" sz="1200">
                <a:latin typeface="Courier New" pitchFamily="49" charset="0"/>
              </a:rPr>
              <a:t>	http://www.w3schools.com/css/css_reference.asp</a:t>
            </a:r>
          </a:p>
          <a:p>
            <a:pPr>
              <a:lnSpc>
                <a:spcPct val="80000"/>
              </a:lnSpc>
              <a:spcBef>
                <a:spcPct val="15000"/>
              </a:spcBef>
              <a:spcAft>
                <a:spcPct val="20000"/>
              </a:spcAft>
            </a:pPr>
            <a:r>
              <a:rPr lang="en-US" sz="1200"/>
              <a:t>Webmonkey’s Cascading Style Sheet Guide:  	</a:t>
            </a:r>
            <a:br>
              <a:rPr lang="en-US" sz="1200"/>
            </a:br>
            <a:r>
              <a:rPr lang="en-US" sz="1200"/>
              <a:t>	</a:t>
            </a:r>
            <a:r>
              <a:rPr lang="en-US" sz="1200">
                <a:latin typeface="Courier New" pitchFamily="49" charset="0"/>
              </a:rPr>
              <a:t>http://www.webmonkey.com/reference/stylesheet_guide</a:t>
            </a:r>
            <a:r>
              <a:rPr lang="en-US" sz="1200"/>
              <a:t>/</a:t>
            </a:r>
          </a:p>
          <a:p>
            <a:pPr>
              <a:lnSpc>
                <a:spcPct val="80000"/>
              </a:lnSpc>
              <a:spcBef>
                <a:spcPct val="15000"/>
              </a:spcBef>
              <a:spcAft>
                <a:spcPct val="20000"/>
              </a:spcAft>
            </a:pPr>
            <a:r>
              <a:rPr lang="en-US" sz="1200"/>
              <a:t>Brian Wilson’s Cascading Style Sheet Reference Guide:  	</a:t>
            </a:r>
            <a:r>
              <a:rPr lang="en-US" sz="1200">
                <a:latin typeface="Courier New" pitchFamily="49" charset="0"/>
              </a:rPr>
              <a:t>http://www.blooberry.com/indexdot/css/index.html</a:t>
            </a:r>
            <a:r>
              <a:rPr lang="en-US" sz="1200"/>
              <a:t> </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0778AAD-D952-4457-80C3-C711B05B828B}" type="datetime1">
              <a:rPr lang="en-US"/>
              <a:pPr/>
              <a:t>6/20/2023</a:t>
            </a:fld>
            <a:endParaRPr lang="en-US">
              <a:solidFill>
                <a:schemeClr val="tx1"/>
              </a:solidFill>
            </a:endParaRPr>
          </a:p>
        </p:txBody>
      </p:sp>
      <p:sp>
        <p:nvSpPr>
          <p:cNvPr id="76802" name="Rectangle 2"/>
          <p:cNvSpPr>
            <a:spLocks noGrp="1" noChangeArrowheads="1"/>
          </p:cNvSpPr>
          <p:nvPr>
            <p:ph type="title"/>
          </p:nvPr>
        </p:nvSpPr>
        <p:spPr>
          <a:ln/>
        </p:spPr>
        <p:txBody>
          <a:bodyPr/>
          <a:lstStyle/>
          <a:p>
            <a:r>
              <a:rPr lang="en-US"/>
              <a:t>The Box Model</a:t>
            </a:r>
          </a:p>
        </p:txBody>
      </p:sp>
      <p:sp>
        <p:nvSpPr>
          <p:cNvPr id="76803" name="Rectangle 3"/>
          <p:cNvSpPr>
            <a:spLocks noGrp="1" noChangeArrowheads="1"/>
          </p:cNvSpPr>
          <p:nvPr>
            <p:ph type="body" idx="1"/>
          </p:nvPr>
        </p:nvSpPr>
        <p:spPr>
          <a:ln/>
        </p:spPr>
        <p:txBody>
          <a:bodyPr/>
          <a:lstStyle/>
          <a:p>
            <a:r>
              <a:rPr lang="en-US" sz="2000"/>
              <a:t>When the browser draws an object on a page, it places it into an invisible rectangular space called a “bounding box.” </a:t>
            </a:r>
          </a:p>
          <a:p>
            <a:r>
              <a:rPr lang="en-US" sz="2000"/>
              <a:t>You can specify the size, look, and feel of the </a:t>
            </a:r>
            <a:r>
              <a:rPr lang="en-US" sz="2000" b="1"/>
              <a:t>margins</a:t>
            </a:r>
            <a:r>
              <a:rPr lang="en-US" sz="2000"/>
              <a:t>, the </a:t>
            </a:r>
            <a:r>
              <a:rPr lang="en-US" sz="2000" b="1"/>
              <a:t>padding</a:t>
            </a:r>
            <a:r>
              <a:rPr lang="en-US" sz="2000"/>
              <a:t>, the </a:t>
            </a:r>
            <a:r>
              <a:rPr lang="en-US" sz="2000" b="1"/>
              <a:t>border</a:t>
            </a:r>
            <a:r>
              <a:rPr lang="en-US" sz="2000"/>
              <a:t>, and the content of the box.</a:t>
            </a:r>
          </a:p>
          <a:p>
            <a:r>
              <a:rPr lang="en-US" sz="2000" i="1"/>
              <a:t>Internet Explorer</a:t>
            </a:r>
            <a:r>
              <a:rPr lang="en-US" sz="2000"/>
              <a:t> interprets CSS box styles differently than most other web browsers.   </a:t>
            </a:r>
          </a:p>
          <a:p>
            <a:r>
              <a:rPr lang="en-US" sz="2000"/>
              <a:t>In CSS1, the </a:t>
            </a:r>
            <a:r>
              <a:rPr lang="en-US" sz="2000" b="1"/>
              <a:t>width</a:t>
            </a:r>
            <a:r>
              <a:rPr lang="en-US" sz="2000"/>
              <a:t> property is defined as the distance between the left and right edges of the bounding box that surrounds the element's content. </a:t>
            </a:r>
          </a:p>
          <a:p>
            <a:r>
              <a:rPr lang="en-US" sz="2000"/>
              <a:t>Likewise, the </a:t>
            </a:r>
            <a:r>
              <a:rPr lang="en-US" sz="2000" b="1"/>
              <a:t>height</a:t>
            </a:r>
            <a:r>
              <a:rPr lang="en-US" sz="2000"/>
              <a:t> property is defined in CSS as the distance between the top and bottom edges of the bounding box. </a:t>
            </a:r>
          </a:p>
          <a:p>
            <a:r>
              <a:rPr lang="en-US" sz="2000"/>
              <a:t>In </a:t>
            </a:r>
            <a:r>
              <a:rPr lang="en-US" sz="2000" i="1"/>
              <a:t>Internet Explorer</a:t>
            </a:r>
            <a:r>
              <a:rPr lang="en-US" sz="2000"/>
              <a:t>, however, the </a:t>
            </a:r>
            <a:r>
              <a:rPr lang="en-US" sz="2000" b="1"/>
              <a:t>width</a:t>
            </a:r>
            <a:r>
              <a:rPr lang="en-US" sz="2000"/>
              <a:t> and </a:t>
            </a:r>
            <a:r>
              <a:rPr lang="en-US" sz="2000" b="1"/>
              <a:t>height</a:t>
            </a:r>
            <a:r>
              <a:rPr lang="en-US" sz="2000"/>
              <a:t> properties also include the </a:t>
            </a:r>
            <a:r>
              <a:rPr lang="en-US" sz="2000" b="1"/>
              <a:t>border </a:t>
            </a:r>
            <a:r>
              <a:rPr lang="en-US" sz="2000"/>
              <a:t>and </a:t>
            </a:r>
            <a:r>
              <a:rPr lang="en-US" sz="2000" b="1"/>
              <a:t>padding</a:t>
            </a:r>
            <a:r>
              <a:rPr lang="en-US" sz="2000"/>
              <a:t> belts that surround the element's bounding box.</a:t>
            </a:r>
            <a:endParaRPr lang="en-US" sz="2800"/>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fld id="{5EE094AD-6F7E-45C4-AF2F-00677DFCB076}" type="datetime1">
              <a:rPr lang="en-US"/>
              <a:pPr/>
              <a:t>6/20/2023</a:t>
            </a:fld>
            <a:endParaRPr lang="en-US">
              <a:solidFill>
                <a:schemeClr val="tx1"/>
              </a:solidFill>
            </a:endParaRPr>
          </a:p>
        </p:txBody>
      </p:sp>
      <p:grpSp>
        <p:nvGrpSpPr>
          <p:cNvPr id="2" name="Group 6"/>
          <p:cNvGrpSpPr>
            <a:grpSpLocks/>
          </p:cNvGrpSpPr>
          <p:nvPr/>
        </p:nvGrpSpPr>
        <p:grpSpPr bwMode="auto">
          <a:xfrm>
            <a:off x="719138" y="2757488"/>
            <a:ext cx="7696200" cy="2805112"/>
            <a:chOff x="480" y="2201"/>
            <a:chExt cx="4848" cy="1726"/>
          </a:xfrm>
        </p:grpSpPr>
        <p:pic>
          <p:nvPicPr>
            <p:cNvPr id="77828" name="Picture 4" descr="boxdim-ie"/>
            <p:cNvPicPr>
              <a:picLocks noChangeAspect="1" noChangeArrowheads="1"/>
            </p:cNvPicPr>
            <p:nvPr/>
          </p:nvPicPr>
          <p:blipFill>
            <a:blip r:embed="rId2"/>
            <a:srcRect/>
            <a:stretch>
              <a:fillRect/>
            </a:stretch>
          </p:blipFill>
          <p:spPr bwMode="auto">
            <a:xfrm>
              <a:off x="2915" y="2201"/>
              <a:ext cx="2413" cy="1544"/>
            </a:xfrm>
            <a:prstGeom prst="rect">
              <a:avLst/>
            </a:prstGeom>
            <a:noFill/>
          </p:spPr>
        </p:pic>
        <p:pic>
          <p:nvPicPr>
            <p:cNvPr id="77829" name="Picture 5" descr="boxdim"/>
            <p:cNvPicPr>
              <a:picLocks noChangeAspect="1" noChangeArrowheads="1"/>
            </p:cNvPicPr>
            <p:nvPr/>
          </p:nvPicPr>
          <p:blipFill>
            <a:blip r:embed="rId3"/>
            <a:srcRect/>
            <a:stretch>
              <a:fillRect/>
            </a:stretch>
          </p:blipFill>
          <p:spPr bwMode="auto">
            <a:xfrm>
              <a:off x="480" y="2205"/>
              <a:ext cx="2353" cy="1722"/>
            </a:xfrm>
            <a:prstGeom prst="rect">
              <a:avLst/>
            </a:prstGeom>
            <a:noFill/>
          </p:spPr>
        </p:pic>
      </p:grpSp>
      <p:sp>
        <p:nvSpPr>
          <p:cNvPr id="77826" name="Rectangle 2"/>
          <p:cNvSpPr>
            <a:spLocks noGrp="1" noChangeArrowheads="1"/>
          </p:cNvSpPr>
          <p:nvPr>
            <p:ph type="title"/>
          </p:nvPr>
        </p:nvSpPr>
        <p:spPr>
          <a:ln/>
        </p:spPr>
        <p:txBody>
          <a:bodyPr/>
          <a:lstStyle/>
          <a:p>
            <a:pPr algn="l"/>
            <a:r>
              <a:rPr lang="en-US" dirty="0"/>
              <a:t>The Box Model: IE vs. CSS</a:t>
            </a:r>
          </a:p>
        </p:txBody>
      </p:sp>
      <p:sp>
        <p:nvSpPr>
          <p:cNvPr id="77827" name="Rectangle 3"/>
          <p:cNvSpPr>
            <a:spLocks noGrp="1" noChangeArrowheads="1"/>
          </p:cNvSpPr>
          <p:nvPr>
            <p:ph type="body" idx="1"/>
          </p:nvPr>
        </p:nvSpPr>
        <p:spPr>
          <a:ln/>
        </p:spPr>
        <p:txBody>
          <a:bodyPr/>
          <a:lstStyle/>
          <a:p>
            <a:pPr>
              <a:buFont typeface="Wingdings" pitchFamily="2" charset="2"/>
              <a:buNone/>
            </a:pPr>
            <a:endParaRPr lang="en-US"/>
          </a:p>
          <a:p>
            <a:pPr>
              <a:buFont typeface="Wingdings" pitchFamily="2" charset="2"/>
              <a:buNone/>
            </a:pPr>
            <a:r>
              <a:rPr lang="en-US"/>
              <a:t>            CSS Standard                        Internet Explorer</a:t>
            </a:r>
          </a:p>
        </p:txBody>
      </p:sp>
      <p:sp>
        <p:nvSpPr>
          <p:cNvPr id="77831" name="Line 7"/>
          <p:cNvSpPr>
            <a:spLocks noChangeShapeType="1"/>
          </p:cNvSpPr>
          <p:nvPr/>
        </p:nvSpPr>
        <p:spPr bwMode="auto">
          <a:xfrm>
            <a:off x="4572000" y="1524000"/>
            <a:ext cx="0" cy="4724400"/>
          </a:xfrm>
          <a:prstGeom prst="line">
            <a:avLst/>
          </a:prstGeom>
          <a:noFill/>
          <a:ln w="9525">
            <a:solidFill>
              <a:schemeClr val="accent2"/>
            </a:solidFill>
            <a:round/>
            <a:headEnd/>
            <a:tailEnd/>
          </a:ln>
          <a:effectLst/>
        </p:spPr>
        <p:txBody>
          <a:bodyPr/>
          <a:lstStyle/>
          <a:p>
            <a:endParaRPr lang="en-US"/>
          </a:p>
        </p:txBody>
      </p:sp>
      <p:pic>
        <p:nvPicPr>
          <p:cNvPr id="11"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2" name="Rectangle 11">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5100F72-0BA6-4040-8C34-02821E6971F8}" type="datetime1">
              <a:rPr lang="en-US"/>
              <a:pPr/>
              <a:t>6/20/2023</a:t>
            </a:fld>
            <a:endParaRPr lang="en-US">
              <a:solidFill>
                <a:schemeClr val="tx1"/>
              </a:solidFill>
            </a:endParaRPr>
          </a:p>
        </p:txBody>
      </p:sp>
      <p:sp>
        <p:nvSpPr>
          <p:cNvPr id="44034" name="Rectangle 2"/>
          <p:cNvSpPr>
            <a:spLocks noGrp="1" noChangeArrowheads="1"/>
          </p:cNvSpPr>
          <p:nvPr>
            <p:ph type="title"/>
          </p:nvPr>
        </p:nvSpPr>
        <p:spPr>
          <a:ln/>
        </p:spPr>
        <p:txBody>
          <a:bodyPr>
            <a:normAutofit/>
          </a:bodyPr>
          <a:lstStyle/>
          <a:p>
            <a:pPr algn="l"/>
            <a:r>
              <a:rPr lang="en-US" sz="3200" dirty="0"/>
              <a:t>Pseudo-elements and Pseudo-classes</a:t>
            </a:r>
          </a:p>
        </p:txBody>
      </p:sp>
      <p:sp>
        <p:nvSpPr>
          <p:cNvPr id="44035" name="Rectangle 3"/>
          <p:cNvSpPr>
            <a:spLocks noGrp="1" noChangeArrowheads="1"/>
          </p:cNvSpPr>
          <p:nvPr>
            <p:ph type="body" idx="1"/>
          </p:nvPr>
        </p:nvSpPr>
        <p:spPr>
          <a:ln/>
        </p:spPr>
        <p:txBody>
          <a:bodyPr/>
          <a:lstStyle/>
          <a:p>
            <a:pPr>
              <a:lnSpc>
                <a:spcPct val="90000"/>
              </a:lnSpc>
            </a:pPr>
            <a:r>
              <a:rPr lang="en-US" sz="1800" dirty="0"/>
              <a:t>Two special predefined groupings, called pseudo-elements and pseudo-classes, are used in CSS to deal with special situations that do not exist with standard HTML.  For example, under standard HTML, there is no way to automatically change the look and feel of the first letter or line of a paragraph.   But by using the pseudo-element </a:t>
            </a:r>
            <a:r>
              <a:rPr lang="en-US" sz="1800" dirty="0">
                <a:solidFill>
                  <a:srgbClr val="9A0B09"/>
                </a:solidFill>
                <a:latin typeface="Courier New" pitchFamily="49" charset="0"/>
              </a:rPr>
              <a:t>:first-letter</a:t>
            </a:r>
            <a:r>
              <a:rPr lang="en-US" sz="1800" dirty="0"/>
              <a:t> you can specify a style that affects it:</a:t>
            </a:r>
          </a:p>
          <a:p>
            <a:pPr lvl="1">
              <a:lnSpc>
                <a:spcPct val="90000"/>
              </a:lnSpc>
              <a:buFont typeface="Times" charset="0"/>
              <a:buNone/>
            </a:pPr>
            <a:r>
              <a:rPr lang="en-US" sz="1400" dirty="0">
                <a:solidFill>
                  <a:srgbClr val="9A0B09"/>
                </a:solidFill>
                <a:latin typeface="Courier New" pitchFamily="49" charset="0"/>
              </a:rPr>
              <a:t>p:first-letter { font-size: 200%; </a:t>
            </a:r>
            <a:r>
              <a:rPr lang="en-US" sz="1400" dirty="0" err="1">
                <a:solidFill>
                  <a:srgbClr val="9A0B09"/>
                </a:solidFill>
                <a:latin typeface="Courier New" pitchFamily="49" charset="0"/>
              </a:rPr>
              <a:t>color:red</a:t>
            </a:r>
            <a:r>
              <a:rPr lang="en-US" sz="1400" dirty="0">
                <a:solidFill>
                  <a:srgbClr val="9A0B09"/>
                </a:solidFill>
                <a:latin typeface="Courier New" pitchFamily="49" charset="0"/>
              </a:rPr>
              <a:t>;}</a:t>
            </a:r>
            <a:br>
              <a:rPr lang="en-US" sz="1400" dirty="0">
                <a:solidFill>
                  <a:srgbClr val="9A0B09"/>
                </a:solidFill>
                <a:latin typeface="Courier New" pitchFamily="49" charset="0"/>
              </a:rPr>
            </a:br>
            <a:endParaRPr lang="en-US" sz="1400" dirty="0">
              <a:solidFill>
                <a:srgbClr val="9A0B09"/>
              </a:solidFill>
              <a:latin typeface="Courier New" pitchFamily="49" charset="0"/>
            </a:endParaRPr>
          </a:p>
          <a:p>
            <a:pPr>
              <a:lnSpc>
                <a:spcPct val="90000"/>
              </a:lnSpc>
            </a:pPr>
            <a:r>
              <a:rPr lang="en-US" sz="1800" dirty="0"/>
              <a:t>Under standard HTML, there is no mechanism to deal with mouse movements.  But with CSS, the pseudo-class </a:t>
            </a:r>
            <a:r>
              <a:rPr lang="en-US" sz="1800" dirty="0">
                <a:solidFill>
                  <a:srgbClr val="9A0B09"/>
                </a:solidFill>
                <a:latin typeface="Courier New" pitchFamily="49" charset="0"/>
              </a:rPr>
              <a:t>:hover</a:t>
            </a:r>
            <a:r>
              <a:rPr lang="en-US" sz="1800" dirty="0"/>
              <a:t> can be used to change the style of a link.  In this example, </a:t>
            </a:r>
            <a:r>
              <a:rPr lang="en-US" sz="1800" dirty="0">
                <a:solidFill>
                  <a:srgbClr val="9A0B09"/>
                </a:solidFill>
                <a:latin typeface="Courier New" pitchFamily="49" charset="0"/>
              </a:rPr>
              <a:t>a:hover</a:t>
            </a:r>
            <a:r>
              <a:rPr lang="en-US" sz="1800" dirty="0"/>
              <a:t> is used to change the link color to red and the underlining to disappear whenever a mouse hovers over links:</a:t>
            </a:r>
            <a:r>
              <a:rPr lang="en-US" sz="1400" dirty="0"/>
              <a:t/>
            </a:r>
            <a:br>
              <a:rPr lang="en-US" sz="1400" dirty="0"/>
            </a:br>
            <a:r>
              <a:rPr lang="en-US" sz="1400" dirty="0"/>
              <a:t>  </a:t>
            </a:r>
            <a:r>
              <a:rPr lang="en-US" sz="1400" dirty="0">
                <a:solidFill>
                  <a:srgbClr val="9A0B09"/>
                </a:solidFill>
                <a:latin typeface="Courier New" pitchFamily="49" charset="0"/>
              </a:rPr>
              <a:t>a:hover {color: #ff0000; text-decoration: none;)</a:t>
            </a:r>
            <a:br>
              <a:rPr lang="en-US" sz="1400" dirty="0">
                <a:solidFill>
                  <a:srgbClr val="9A0B09"/>
                </a:solidFill>
                <a:latin typeface="Courier New" pitchFamily="49" charset="0"/>
              </a:rPr>
            </a:br>
            <a:endParaRPr lang="en-US" sz="1400" dirty="0"/>
          </a:p>
          <a:p>
            <a:pPr>
              <a:lnSpc>
                <a:spcPct val="90000"/>
              </a:lnSpc>
            </a:pPr>
            <a:r>
              <a:rPr lang="en-US" sz="1800" dirty="0"/>
              <a:t>To change the style of links, use the pseudo-class </a:t>
            </a:r>
            <a:r>
              <a:rPr lang="en-US" sz="1800" dirty="0">
                <a:solidFill>
                  <a:srgbClr val="9A0B09"/>
                </a:solidFill>
                <a:latin typeface="Courier New" pitchFamily="49" charset="0"/>
              </a:rPr>
              <a:t>:link</a:t>
            </a:r>
            <a:r>
              <a:rPr lang="en-US" sz="1800" dirty="0"/>
              <a:t> </a:t>
            </a:r>
            <a:br>
              <a:rPr lang="en-US" sz="1800" dirty="0"/>
            </a:br>
            <a:r>
              <a:rPr lang="en-US" sz="1800" dirty="0"/>
              <a:t>To change the style of visited links, use the pseudo-class </a:t>
            </a:r>
            <a:r>
              <a:rPr lang="en-US" sz="1800" dirty="0">
                <a:solidFill>
                  <a:srgbClr val="9A0B09"/>
                </a:solidFill>
                <a:latin typeface="Courier New" pitchFamily="49" charset="0"/>
              </a:rPr>
              <a:t>:visited</a:t>
            </a:r>
            <a:endParaRPr lang="en-US" sz="1800" dirty="0"/>
          </a:p>
          <a:p>
            <a:pPr lvl="1">
              <a:lnSpc>
                <a:spcPct val="90000"/>
              </a:lnSpc>
              <a:buFont typeface="Times" charset="0"/>
              <a:buNone/>
            </a:pPr>
            <a:r>
              <a:rPr lang="en-US" sz="1400" dirty="0">
                <a:solidFill>
                  <a:srgbClr val="9A0B09"/>
                </a:solidFill>
                <a:latin typeface="Courier New" pitchFamily="49" charset="0"/>
              </a:rPr>
              <a:t>a:link {color: #00f; font-weight: bold;)</a:t>
            </a:r>
          </a:p>
          <a:p>
            <a:pPr lvl="1">
              <a:lnSpc>
                <a:spcPct val="90000"/>
              </a:lnSpc>
              <a:buFont typeface="Times" charset="0"/>
              <a:buNone/>
            </a:pPr>
            <a:r>
              <a:rPr lang="en-US" sz="1400" dirty="0">
                <a:solidFill>
                  <a:srgbClr val="9A0B09"/>
                </a:solidFill>
                <a:latin typeface="Courier New" pitchFamily="49" charset="0"/>
              </a:rPr>
              <a:t>a:visited {color: purple; border: groove;}</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2E48F08-6C65-4577-AA7B-B37077D58BF0}" type="datetime1">
              <a:rPr lang="en-US"/>
              <a:pPr/>
              <a:t>6/20/2023</a:t>
            </a:fld>
            <a:endParaRPr lang="en-US">
              <a:solidFill>
                <a:schemeClr val="tx1"/>
              </a:solidFill>
            </a:endParaRPr>
          </a:p>
        </p:txBody>
      </p:sp>
      <p:sp>
        <p:nvSpPr>
          <p:cNvPr id="45058" name="Rectangle 2"/>
          <p:cNvSpPr>
            <a:spLocks noGrp="1" noChangeArrowheads="1"/>
          </p:cNvSpPr>
          <p:nvPr>
            <p:ph type="title"/>
          </p:nvPr>
        </p:nvSpPr>
        <p:spPr>
          <a:ln/>
        </p:spPr>
        <p:txBody>
          <a:bodyPr/>
          <a:lstStyle/>
          <a:p>
            <a:r>
              <a:rPr lang="en-US"/>
              <a:t>Positioning</a:t>
            </a:r>
          </a:p>
        </p:txBody>
      </p:sp>
      <p:sp>
        <p:nvSpPr>
          <p:cNvPr id="45059" name="Rectangle 3"/>
          <p:cNvSpPr>
            <a:spLocks noGrp="1" noChangeArrowheads="1"/>
          </p:cNvSpPr>
          <p:nvPr>
            <p:ph type="body" idx="1"/>
          </p:nvPr>
        </p:nvSpPr>
        <p:spPr>
          <a:ln/>
        </p:spPr>
        <p:txBody>
          <a:bodyPr>
            <a:normAutofit fontScale="92500" lnSpcReduction="20000"/>
          </a:bodyPr>
          <a:lstStyle/>
          <a:p>
            <a:r>
              <a:rPr lang="en-US"/>
              <a:t>Using CSS, you can place elements exactly on a page using a technique called “positioning.”  Positioning is determined by an X axis and Y axis.  To specify a specific point on the screen, you can use the X and Y coordinate for that point.</a:t>
            </a:r>
          </a:p>
          <a:p>
            <a:r>
              <a:rPr lang="en-US"/>
              <a:t>There are several ways to specify position in CSS:  </a:t>
            </a:r>
            <a:r>
              <a:rPr lang="en-US" i="1"/>
              <a:t>absolute</a:t>
            </a:r>
            <a:r>
              <a:rPr lang="en-US"/>
              <a:t>, </a:t>
            </a:r>
            <a:r>
              <a:rPr lang="en-US" i="1"/>
              <a:t>relative</a:t>
            </a:r>
            <a:r>
              <a:rPr lang="en-US"/>
              <a:t>, </a:t>
            </a:r>
            <a:r>
              <a:rPr lang="en-US" i="1"/>
              <a:t>fixed</a:t>
            </a:r>
            <a:r>
              <a:rPr lang="en-US"/>
              <a:t>, </a:t>
            </a:r>
            <a:r>
              <a:rPr lang="en-US" i="1"/>
              <a:t>inherit</a:t>
            </a:r>
            <a:r>
              <a:rPr lang="en-US"/>
              <a:t>, and </a:t>
            </a:r>
            <a:r>
              <a:rPr lang="en-US" i="1"/>
              <a:t>static</a:t>
            </a:r>
            <a:r>
              <a:rPr lang="en-US"/>
              <a:t>.  </a:t>
            </a:r>
          </a:p>
          <a:p>
            <a:r>
              <a:rPr lang="en-US"/>
              <a:t>The three most often used are </a:t>
            </a:r>
            <a:r>
              <a:rPr lang="en-US" i="1"/>
              <a:t>absolute</a:t>
            </a:r>
            <a:r>
              <a:rPr lang="en-US"/>
              <a:t>, </a:t>
            </a:r>
            <a:r>
              <a:rPr lang="en-US" i="1"/>
              <a:t>relative</a:t>
            </a:r>
            <a:r>
              <a:rPr lang="en-US"/>
              <a:t>, and </a:t>
            </a:r>
            <a:r>
              <a:rPr lang="en-US" i="1"/>
              <a:t>fixed</a:t>
            </a:r>
            <a:r>
              <a:rPr lang="en-US"/>
              <a:t>.</a:t>
            </a:r>
          </a:p>
          <a:p>
            <a:r>
              <a:rPr lang="en-US" i="1"/>
              <a:t>Internet Explorer 6</a:t>
            </a:r>
            <a:r>
              <a:rPr lang="en-US"/>
              <a:t> only recognizes </a:t>
            </a:r>
            <a:r>
              <a:rPr lang="en-US" i="1"/>
              <a:t>absolute</a:t>
            </a:r>
            <a:r>
              <a:rPr lang="en-US"/>
              <a:t> and </a:t>
            </a:r>
            <a:r>
              <a:rPr lang="en-US" i="1"/>
              <a:t>relative</a:t>
            </a:r>
            <a:r>
              <a:rPr lang="en-US"/>
              <a:t>.</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15FCF38-41C9-4CAF-B959-270E201F70C4}" type="datetime1">
              <a:rPr lang="en-US"/>
              <a:pPr/>
              <a:t>6/20/2023</a:t>
            </a:fld>
            <a:endParaRPr lang="en-US">
              <a:solidFill>
                <a:schemeClr val="tx1"/>
              </a:solidFill>
            </a:endParaRPr>
          </a:p>
        </p:txBody>
      </p:sp>
      <p:sp>
        <p:nvSpPr>
          <p:cNvPr id="67586" name="Rectangle 2"/>
          <p:cNvSpPr>
            <a:spLocks noGrp="1" noChangeArrowheads="1"/>
          </p:cNvSpPr>
          <p:nvPr>
            <p:ph type="title"/>
          </p:nvPr>
        </p:nvSpPr>
        <p:spPr>
          <a:ln/>
        </p:spPr>
        <p:txBody>
          <a:bodyPr/>
          <a:lstStyle/>
          <a:p>
            <a:r>
              <a:rPr lang="en-US" sz="2400"/>
              <a:t>Absolute, Relative, Fixed, Inherit, and Static Positioning</a:t>
            </a:r>
          </a:p>
        </p:txBody>
      </p:sp>
      <p:sp>
        <p:nvSpPr>
          <p:cNvPr id="67587" name="Rectangle 3"/>
          <p:cNvSpPr>
            <a:spLocks noGrp="1" noChangeArrowheads="1"/>
          </p:cNvSpPr>
          <p:nvPr>
            <p:ph type="body" idx="1"/>
          </p:nvPr>
        </p:nvSpPr>
        <p:spPr>
          <a:ln/>
        </p:spPr>
        <p:txBody>
          <a:bodyPr/>
          <a:lstStyle/>
          <a:p>
            <a:pPr>
              <a:lnSpc>
                <a:spcPct val="80000"/>
              </a:lnSpc>
              <a:spcAft>
                <a:spcPct val="30000"/>
              </a:spcAft>
            </a:pPr>
            <a:r>
              <a:rPr lang="en-US" sz="1800" i="1"/>
              <a:t>Absolute positioning</a:t>
            </a:r>
            <a:r>
              <a:rPr lang="en-US" sz="1800"/>
              <a:t> defines the position of a given bounding box from the top and left side margins of the web page.   This not only allows objects to be placed in an exact location, it also allows objects to be placed one on top of another.  </a:t>
            </a:r>
          </a:p>
          <a:p>
            <a:pPr>
              <a:lnSpc>
                <a:spcPct val="80000"/>
              </a:lnSpc>
              <a:spcAft>
                <a:spcPct val="30000"/>
              </a:spcAft>
            </a:pPr>
            <a:r>
              <a:rPr lang="en-US" sz="1800" i="1"/>
              <a:t>Relative positioning</a:t>
            </a:r>
            <a:r>
              <a:rPr lang="en-US" sz="1800"/>
              <a:t> defines the positioning in such a way that elements are offset from the previous element in the HTML code.  This allows objects to be placed in relation to one another.</a:t>
            </a:r>
          </a:p>
          <a:p>
            <a:pPr>
              <a:lnSpc>
                <a:spcPct val="80000"/>
              </a:lnSpc>
              <a:spcAft>
                <a:spcPct val="30000"/>
              </a:spcAft>
            </a:pPr>
            <a:r>
              <a:rPr lang="en-US" sz="1800" i="1"/>
              <a:t>Fixed positioning</a:t>
            </a:r>
            <a:r>
              <a:rPr lang="en-US" sz="1800"/>
              <a:t> defines the position of a given box relative to the window and remains in its specified location even as the content scrolls underneath it.  This value does not work in Internet Explorer 6 or earlier.  In IE 7, the browser must be in “standards-compliance mode”.</a:t>
            </a:r>
          </a:p>
          <a:p>
            <a:pPr>
              <a:lnSpc>
                <a:spcPct val="80000"/>
              </a:lnSpc>
              <a:spcAft>
                <a:spcPct val="30000"/>
              </a:spcAft>
            </a:pPr>
            <a:r>
              <a:rPr lang="en-US" sz="1800" i="1"/>
              <a:t>Inherit positioning</a:t>
            </a:r>
            <a:r>
              <a:rPr lang="en-US" sz="1800"/>
              <a:t> explicitly sets the value to that of the parent (if the parent is </a:t>
            </a:r>
            <a:r>
              <a:rPr lang="en-US" sz="1800" i="1"/>
              <a:t>position:absolute</a:t>
            </a:r>
            <a:r>
              <a:rPr lang="en-US" sz="1800"/>
              <a:t>, the child will be </a:t>
            </a:r>
            <a:r>
              <a:rPr lang="en-US" sz="1800" i="1"/>
              <a:t>position:absolute</a:t>
            </a:r>
            <a:r>
              <a:rPr lang="en-US" sz="1800"/>
              <a:t>; if the parent is </a:t>
            </a:r>
            <a:r>
              <a:rPr lang="en-US" sz="1800" i="1"/>
              <a:t>position:fixed</a:t>
            </a:r>
            <a:r>
              <a:rPr lang="en-US" sz="1800"/>
              <a:t>, the child will be </a:t>
            </a:r>
            <a:r>
              <a:rPr lang="en-US" sz="1800" i="1"/>
              <a:t>position:fixed</a:t>
            </a:r>
            <a:r>
              <a:rPr lang="en-US" sz="1800"/>
              <a:t>).</a:t>
            </a:r>
          </a:p>
          <a:p>
            <a:pPr>
              <a:lnSpc>
                <a:spcPct val="80000"/>
              </a:lnSpc>
              <a:spcAft>
                <a:spcPct val="30000"/>
              </a:spcAft>
            </a:pPr>
            <a:r>
              <a:rPr lang="en-US" sz="1800" i="1"/>
              <a:t>Static positioning</a:t>
            </a:r>
            <a:r>
              <a:rPr lang="en-US" sz="1800"/>
              <a:t> is the default.  It defines the position of a given box essentially as an unpositioned element – it flows in the normal rendering sequence of the web page.</a:t>
            </a:r>
          </a:p>
        </p:txBody>
      </p:sp>
      <p:pic>
        <p:nvPicPr>
          <p:cNvPr id="7"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fld id="{E7681837-14DF-4135-9228-4E8DD61DDEB8}" type="datetime1">
              <a:rPr lang="en-US"/>
              <a:pPr/>
              <a:t>6/20/2023</a:t>
            </a:fld>
            <a:endParaRPr lang="en-US">
              <a:solidFill>
                <a:schemeClr val="tx1"/>
              </a:solidFill>
            </a:endParaRPr>
          </a:p>
        </p:txBody>
      </p:sp>
      <p:sp>
        <p:nvSpPr>
          <p:cNvPr id="46082" name="Rectangle 2"/>
          <p:cNvSpPr>
            <a:spLocks noGrp="1" noChangeArrowheads="1"/>
          </p:cNvSpPr>
          <p:nvPr>
            <p:ph type="title"/>
          </p:nvPr>
        </p:nvSpPr>
        <p:spPr>
          <a:ln/>
        </p:spPr>
        <p:txBody>
          <a:bodyPr/>
          <a:lstStyle/>
          <a:p>
            <a:r>
              <a:rPr lang="en-US"/>
              <a:t>Absolute Positioning Example</a:t>
            </a:r>
          </a:p>
        </p:txBody>
      </p:sp>
      <p:sp>
        <p:nvSpPr>
          <p:cNvPr id="46083" name="Rectangle 3"/>
          <p:cNvSpPr>
            <a:spLocks noGrp="1" noChangeArrowheads="1"/>
          </p:cNvSpPr>
          <p:nvPr>
            <p:ph type="body" idx="1"/>
          </p:nvPr>
        </p:nvSpPr>
        <p:spPr>
          <a:ln/>
        </p:spPr>
        <p:txBody>
          <a:bodyPr/>
          <a:lstStyle/>
          <a:p>
            <a:endParaRPr lang="en-US"/>
          </a:p>
          <a:p>
            <a:endParaRPr lang="en-US"/>
          </a:p>
        </p:txBody>
      </p:sp>
      <p:pic>
        <p:nvPicPr>
          <p:cNvPr id="46086" name="Picture 6"/>
          <p:cNvPicPr>
            <a:picLocks noChangeAspect="1" noChangeArrowheads="1"/>
          </p:cNvPicPr>
          <p:nvPr/>
        </p:nvPicPr>
        <p:blipFill>
          <a:blip r:embed="rId2"/>
          <a:srcRect/>
          <a:stretch>
            <a:fillRect/>
          </a:stretch>
        </p:blipFill>
        <p:spPr bwMode="auto">
          <a:xfrm>
            <a:off x="838200" y="1600200"/>
            <a:ext cx="3498850" cy="4572000"/>
          </a:xfrm>
          <a:prstGeom prst="rect">
            <a:avLst/>
          </a:prstGeom>
          <a:noFill/>
          <a:ln w="9525">
            <a:solidFill>
              <a:schemeClr val="tx1"/>
            </a:solidFill>
            <a:miter lim="800000"/>
            <a:headEnd/>
            <a:tailEnd/>
          </a:ln>
          <a:effectLst/>
        </p:spPr>
      </p:pic>
      <p:pic>
        <p:nvPicPr>
          <p:cNvPr id="46087" name="Picture 7"/>
          <p:cNvPicPr>
            <a:picLocks noChangeAspect="1" noChangeArrowheads="1"/>
          </p:cNvPicPr>
          <p:nvPr/>
        </p:nvPicPr>
        <p:blipFill>
          <a:blip r:embed="rId3"/>
          <a:srcRect/>
          <a:stretch>
            <a:fillRect/>
          </a:stretch>
        </p:blipFill>
        <p:spPr bwMode="auto">
          <a:xfrm>
            <a:off x="4721225" y="1600200"/>
            <a:ext cx="3584575" cy="4572000"/>
          </a:xfrm>
          <a:prstGeom prst="rect">
            <a:avLst/>
          </a:prstGeom>
          <a:noFill/>
          <a:ln w="9525">
            <a:solidFill>
              <a:schemeClr val="tx1"/>
            </a:solidFill>
            <a:miter lim="800000"/>
            <a:headEnd/>
            <a:tailEnd/>
          </a:ln>
          <a:effectLst/>
        </p:spPr>
      </p:pic>
      <p:sp>
        <p:nvSpPr>
          <p:cNvPr id="46088" name="AutoShape 8"/>
          <p:cNvSpPr>
            <a:spLocks noChangeArrowheads="1"/>
          </p:cNvSpPr>
          <p:nvPr/>
        </p:nvSpPr>
        <p:spPr bwMode="auto">
          <a:xfrm>
            <a:off x="4114800" y="3810000"/>
            <a:ext cx="546100" cy="180975"/>
          </a:xfrm>
          <a:prstGeom prst="rightArrow">
            <a:avLst>
              <a:gd name="adj1" fmla="val 50000"/>
              <a:gd name="adj2" fmla="val 75439"/>
            </a:avLst>
          </a:prstGeom>
          <a:solidFill>
            <a:schemeClr val="accent1"/>
          </a:solidFill>
          <a:ln w="9525">
            <a:solidFill>
              <a:schemeClr val="tx1"/>
            </a:solidFill>
            <a:miter lim="800000"/>
            <a:headEnd/>
            <a:tailEnd/>
          </a:ln>
          <a:effectLst/>
        </p:spPr>
        <p:txBody>
          <a:bodyPr wrap="none" anchor="ctr"/>
          <a:lstStyle/>
          <a:p>
            <a:endParaRPr lang="en-US"/>
          </a:p>
        </p:txBody>
      </p:sp>
      <p:pic>
        <p:nvPicPr>
          <p:cNvPr id="10"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Rectangle 10">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fld id="{E68E96E7-2044-4D7C-A926-EEF84BBF2FE6}" type="datetime1">
              <a:rPr lang="en-US"/>
              <a:pPr/>
              <a:t>6/20/2023</a:t>
            </a:fld>
            <a:endParaRPr lang="en-US">
              <a:solidFill>
                <a:schemeClr val="tx1"/>
              </a:solidFill>
            </a:endParaRPr>
          </a:p>
        </p:txBody>
      </p:sp>
      <p:sp>
        <p:nvSpPr>
          <p:cNvPr id="50178" name="Rectangle 2"/>
          <p:cNvSpPr>
            <a:spLocks noGrp="1" noChangeArrowheads="1"/>
          </p:cNvSpPr>
          <p:nvPr>
            <p:ph type="title"/>
          </p:nvPr>
        </p:nvSpPr>
        <p:spPr>
          <a:ln/>
        </p:spPr>
        <p:txBody>
          <a:bodyPr/>
          <a:lstStyle/>
          <a:p>
            <a:r>
              <a:rPr lang="en-US"/>
              <a:t>Relative Positioning Example</a:t>
            </a:r>
          </a:p>
        </p:txBody>
      </p:sp>
      <p:sp>
        <p:nvSpPr>
          <p:cNvPr id="50179" name="Rectangle 3"/>
          <p:cNvSpPr>
            <a:spLocks noGrp="1" noChangeArrowheads="1"/>
          </p:cNvSpPr>
          <p:nvPr>
            <p:ph type="body" idx="1"/>
          </p:nvPr>
        </p:nvSpPr>
        <p:spPr>
          <a:ln/>
        </p:spPr>
        <p:txBody>
          <a:bodyPr/>
          <a:lstStyle/>
          <a:p>
            <a:endParaRPr lang="en-US"/>
          </a:p>
          <a:p>
            <a:endParaRPr lang="en-US"/>
          </a:p>
        </p:txBody>
      </p:sp>
      <p:pic>
        <p:nvPicPr>
          <p:cNvPr id="50180" name="Picture 4"/>
          <p:cNvPicPr>
            <a:picLocks noChangeAspect="1" noChangeArrowheads="1"/>
          </p:cNvPicPr>
          <p:nvPr/>
        </p:nvPicPr>
        <p:blipFill>
          <a:blip r:embed="rId2"/>
          <a:srcRect/>
          <a:stretch>
            <a:fillRect/>
          </a:stretch>
        </p:blipFill>
        <p:spPr bwMode="auto">
          <a:xfrm>
            <a:off x="3895725" y="1905000"/>
            <a:ext cx="4486275" cy="3103563"/>
          </a:xfrm>
          <a:prstGeom prst="rect">
            <a:avLst/>
          </a:prstGeom>
          <a:noFill/>
          <a:ln w="9525">
            <a:solidFill>
              <a:schemeClr val="tx1"/>
            </a:solidFill>
            <a:miter lim="800000"/>
            <a:headEnd/>
            <a:tailEnd/>
          </a:ln>
          <a:effectLst/>
        </p:spPr>
      </p:pic>
      <p:pic>
        <p:nvPicPr>
          <p:cNvPr id="50181" name="Picture 5"/>
          <p:cNvPicPr>
            <a:picLocks noChangeAspect="1" noChangeArrowheads="1"/>
          </p:cNvPicPr>
          <p:nvPr/>
        </p:nvPicPr>
        <p:blipFill>
          <a:blip r:embed="rId3"/>
          <a:srcRect/>
          <a:stretch>
            <a:fillRect/>
          </a:stretch>
        </p:blipFill>
        <p:spPr bwMode="auto">
          <a:xfrm>
            <a:off x="762000" y="1901825"/>
            <a:ext cx="3087688" cy="3752850"/>
          </a:xfrm>
          <a:prstGeom prst="rect">
            <a:avLst/>
          </a:prstGeom>
          <a:noFill/>
          <a:ln w="9525">
            <a:solidFill>
              <a:schemeClr val="tx1"/>
            </a:solidFill>
            <a:miter lim="800000"/>
            <a:headEnd/>
            <a:tailEnd/>
          </a:ln>
          <a:effectLst/>
        </p:spPr>
      </p:pic>
      <p:sp>
        <p:nvSpPr>
          <p:cNvPr id="50182" name="AutoShape 6"/>
          <p:cNvSpPr>
            <a:spLocks noChangeArrowheads="1"/>
          </p:cNvSpPr>
          <p:nvPr/>
        </p:nvSpPr>
        <p:spPr bwMode="auto">
          <a:xfrm>
            <a:off x="3657600" y="3505200"/>
            <a:ext cx="546100" cy="180975"/>
          </a:xfrm>
          <a:prstGeom prst="rightArrow">
            <a:avLst>
              <a:gd name="adj1" fmla="val 50000"/>
              <a:gd name="adj2" fmla="val 75439"/>
            </a:avLst>
          </a:prstGeom>
          <a:solidFill>
            <a:schemeClr val="accent1"/>
          </a:solidFill>
          <a:ln w="9525">
            <a:solidFill>
              <a:schemeClr val="tx1"/>
            </a:solidFill>
            <a:miter lim="800000"/>
            <a:headEnd/>
            <a:tailEnd/>
          </a:ln>
          <a:effectLst/>
        </p:spPr>
        <p:txBody>
          <a:bodyPr wrap="none" anchor="ctr"/>
          <a:lstStyle/>
          <a:p>
            <a:endParaRPr lang="en-US"/>
          </a:p>
        </p:txBody>
      </p:sp>
      <p:pic>
        <p:nvPicPr>
          <p:cNvPr id="10"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Rectangle 10">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8FD9335-3417-4C65-9222-15AFD1FCE8CA}" type="datetime1">
              <a:rPr lang="en-US"/>
              <a:pPr/>
              <a:t>6/20/2023</a:t>
            </a:fld>
            <a:endParaRPr lang="en-US">
              <a:solidFill>
                <a:schemeClr val="tx1"/>
              </a:solidFill>
            </a:endParaRPr>
          </a:p>
        </p:txBody>
      </p:sp>
      <p:sp>
        <p:nvSpPr>
          <p:cNvPr id="57346" name="Rectangle 2"/>
          <p:cNvSpPr>
            <a:spLocks noGrp="1" noChangeArrowheads="1"/>
          </p:cNvSpPr>
          <p:nvPr>
            <p:ph type="title"/>
          </p:nvPr>
        </p:nvSpPr>
        <p:spPr>
          <a:ln/>
        </p:spPr>
        <p:txBody>
          <a:bodyPr/>
          <a:lstStyle/>
          <a:p>
            <a:r>
              <a:rPr lang="en-US"/>
              <a:t>Fixed Positioning – code view</a:t>
            </a:r>
          </a:p>
        </p:txBody>
      </p:sp>
      <p:sp>
        <p:nvSpPr>
          <p:cNvPr id="57347" name="Rectangle 3"/>
          <p:cNvSpPr>
            <a:spLocks noGrp="1" noChangeArrowheads="1"/>
          </p:cNvSpPr>
          <p:nvPr>
            <p:ph type="body" sz="half" idx="1"/>
          </p:nvPr>
        </p:nvSpPr>
        <p:spPr>
          <a:ln/>
        </p:spPr>
        <p:txBody>
          <a:bodyPr/>
          <a:lstStyle/>
          <a:p>
            <a:pPr>
              <a:lnSpc>
                <a:spcPct val="80000"/>
              </a:lnSpc>
              <a:buFont typeface="Wingdings" pitchFamily="2" charset="2"/>
              <a:buNone/>
            </a:pPr>
            <a:r>
              <a:rPr lang="en-US" sz="800">
                <a:latin typeface="Courier New" pitchFamily="49" charset="0"/>
              </a:rPr>
              <a:t>&lt;!DOCTYPE html PUBLIC "-//W3C//DTD XHTML 1.0 Transitional//EN" "http://www.w3.org/TR/xhtml1/DTD/xhtml1-transitional.dtd"&gt;</a:t>
            </a:r>
          </a:p>
          <a:p>
            <a:pPr>
              <a:lnSpc>
                <a:spcPct val="80000"/>
              </a:lnSpc>
              <a:buFont typeface="Wingdings" pitchFamily="2" charset="2"/>
              <a:buNone/>
            </a:pPr>
            <a:r>
              <a:rPr lang="en-US" sz="800">
                <a:latin typeface="Courier New" pitchFamily="49" charset="0"/>
              </a:rPr>
              <a:t>&lt;html xmlns="http://www.w3.org/1999/xhtml"&gt;</a:t>
            </a:r>
          </a:p>
          <a:p>
            <a:pPr>
              <a:lnSpc>
                <a:spcPct val="80000"/>
              </a:lnSpc>
              <a:buFont typeface="Wingdings" pitchFamily="2" charset="2"/>
              <a:buNone/>
            </a:pPr>
            <a:r>
              <a:rPr lang="en-US" sz="800">
                <a:latin typeface="Courier New" pitchFamily="49" charset="0"/>
              </a:rPr>
              <a:t>&lt;head&gt;</a:t>
            </a:r>
          </a:p>
          <a:p>
            <a:pPr>
              <a:lnSpc>
                <a:spcPct val="80000"/>
              </a:lnSpc>
              <a:buFont typeface="Wingdings" pitchFamily="2" charset="2"/>
              <a:buNone/>
            </a:pPr>
            <a:r>
              <a:rPr lang="en-US" sz="800">
                <a:latin typeface="Courier New" pitchFamily="49" charset="0"/>
              </a:rPr>
              <a:t>&lt;meta http-equiv="Content-Type" content="text/html; charset=iso-8859-1" /&gt;</a:t>
            </a:r>
          </a:p>
          <a:p>
            <a:pPr>
              <a:lnSpc>
                <a:spcPct val="80000"/>
              </a:lnSpc>
              <a:buFont typeface="Wingdings" pitchFamily="2" charset="2"/>
              <a:buNone/>
            </a:pPr>
            <a:r>
              <a:rPr lang="en-US" sz="800">
                <a:latin typeface="Courier New" pitchFamily="49" charset="0"/>
              </a:rPr>
              <a:t>&lt;title&gt;Untitled Document&lt;/title&gt;</a:t>
            </a:r>
          </a:p>
          <a:p>
            <a:pPr>
              <a:lnSpc>
                <a:spcPct val="80000"/>
              </a:lnSpc>
              <a:buFont typeface="Wingdings" pitchFamily="2" charset="2"/>
              <a:buNone/>
            </a:pPr>
            <a:r>
              <a:rPr lang="en-US" sz="800">
                <a:latin typeface="Courier New" pitchFamily="49" charset="0"/>
              </a:rPr>
              <a:t>&lt;style type="text/css"&gt;</a:t>
            </a:r>
          </a:p>
          <a:p>
            <a:pPr>
              <a:lnSpc>
                <a:spcPct val="80000"/>
              </a:lnSpc>
              <a:buFont typeface="Wingdings" pitchFamily="2" charset="2"/>
              <a:buNone/>
            </a:pPr>
            <a:r>
              <a:rPr lang="en-US" sz="800">
                <a:latin typeface="Courier New" pitchFamily="49" charset="0"/>
              </a:rPr>
              <a:t>&lt;!--</a:t>
            </a:r>
          </a:p>
          <a:p>
            <a:pPr>
              <a:lnSpc>
                <a:spcPct val="80000"/>
              </a:lnSpc>
              <a:buFont typeface="Wingdings" pitchFamily="2" charset="2"/>
              <a:buNone/>
            </a:pPr>
            <a:r>
              <a:rPr lang="en-US" sz="800">
                <a:latin typeface="Courier New" pitchFamily="49" charset="0"/>
              </a:rPr>
              <a:t>#links {</a:t>
            </a:r>
          </a:p>
          <a:p>
            <a:pPr>
              <a:lnSpc>
                <a:spcPct val="80000"/>
              </a:lnSpc>
              <a:buFont typeface="Wingdings" pitchFamily="2" charset="2"/>
              <a:buNone/>
            </a:pPr>
            <a:r>
              <a:rPr lang="en-US" sz="800">
                <a:latin typeface="Courier New" pitchFamily="49" charset="0"/>
              </a:rPr>
              <a:t>	position:fixed;</a:t>
            </a:r>
          </a:p>
          <a:p>
            <a:pPr>
              <a:lnSpc>
                <a:spcPct val="80000"/>
              </a:lnSpc>
              <a:buFont typeface="Wingdings" pitchFamily="2" charset="2"/>
              <a:buNone/>
            </a:pPr>
            <a:r>
              <a:rPr lang="en-US" sz="800">
                <a:latin typeface="Courier New" pitchFamily="49" charset="0"/>
              </a:rPr>
              <a:t>	border:dotted;</a:t>
            </a:r>
          </a:p>
          <a:p>
            <a:pPr>
              <a:lnSpc>
                <a:spcPct val="80000"/>
              </a:lnSpc>
              <a:buFont typeface="Wingdings" pitchFamily="2" charset="2"/>
              <a:buNone/>
            </a:pPr>
            <a:r>
              <a:rPr lang="en-US" sz="800">
                <a:latin typeface="Courier New" pitchFamily="49" charset="0"/>
              </a:rPr>
              <a:t>	border-color:#000000;</a:t>
            </a:r>
          </a:p>
          <a:p>
            <a:pPr>
              <a:lnSpc>
                <a:spcPct val="80000"/>
              </a:lnSpc>
              <a:buFont typeface="Wingdings" pitchFamily="2" charset="2"/>
              <a:buNone/>
            </a:pPr>
            <a:r>
              <a:rPr lang="en-US" sz="800">
                <a:latin typeface="Courier New" pitchFamily="49" charset="0"/>
              </a:rPr>
              <a:t>	width:20%;</a:t>
            </a:r>
          </a:p>
          <a:p>
            <a:pPr>
              <a:lnSpc>
                <a:spcPct val="80000"/>
              </a:lnSpc>
              <a:buFont typeface="Wingdings" pitchFamily="2" charset="2"/>
              <a:buNone/>
            </a:pPr>
            <a:r>
              <a:rPr lang="en-US" sz="800">
                <a:latin typeface="Courier New" pitchFamily="49" charset="0"/>
              </a:rPr>
              <a:t>	height:100%;</a:t>
            </a:r>
          </a:p>
          <a:p>
            <a:pPr>
              <a:lnSpc>
                <a:spcPct val="80000"/>
              </a:lnSpc>
              <a:buFont typeface="Wingdings" pitchFamily="2" charset="2"/>
              <a:buNone/>
            </a:pPr>
            <a:r>
              <a:rPr lang="en-US" sz="800">
                <a:latin typeface="Courier New" pitchFamily="49" charset="0"/>
              </a:rPr>
              <a:t>	z-index:1;</a:t>
            </a:r>
          </a:p>
          <a:p>
            <a:pPr>
              <a:lnSpc>
                <a:spcPct val="80000"/>
              </a:lnSpc>
              <a:buFont typeface="Wingdings" pitchFamily="2" charset="2"/>
              <a:buNone/>
            </a:pPr>
            <a:r>
              <a:rPr lang="en-US" sz="800">
                <a:latin typeface="Courier New" pitchFamily="49" charset="0"/>
              </a:rPr>
              <a:t>	left: 0px;</a:t>
            </a:r>
          </a:p>
          <a:p>
            <a:pPr>
              <a:lnSpc>
                <a:spcPct val="80000"/>
              </a:lnSpc>
              <a:buFont typeface="Wingdings" pitchFamily="2" charset="2"/>
              <a:buNone/>
            </a:pPr>
            <a:r>
              <a:rPr lang="en-US" sz="800">
                <a:latin typeface="Courier New" pitchFamily="49" charset="0"/>
              </a:rPr>
              <a:t>	top: 0px;</a:t>
            </a:r>
          </a:p>
          <a:p>
            <a:pPr>
              <a:lnSpc>
                <a:spcPct val="80000"/>
              </a:lnSpc>
              <a:buFont typeface="Wingdings" pitchFamily="2" charset="2"/>
              <a:buNone/>
            </a:pPr>
            <a:r>
              <a:rPr lang="en-US" sz="800">
                <a:latin typeface="Courier New" pitchFamily="49" charset="0"/>
              </a:rPr>
              <a:t>	background-color: #FFFFCC;</a:t>
            </a:r>
          </a:p>
          <a:p>
            <a:pPr>
              <a:lnSpc>
                <a:spcPct val="80000"/>
              </a:lnSpc>
              <a:buFont typeface="Wingdings" pitchFamily="2" charset="2"/>
              <a:buNone/>
            </a:pPr>
            <a:r>
              <a:rPr lang="en-US" sz="800">
                <a:latin typeface="Courier New" pitchFamily="49" charset="0"/>
              </a:rPr>
              <a:t>}</a:t>
            </a:r>
          </a:p>
          <a:p>
            <a:pPr>
              <a:lnSpc>
                <a:spcPct val="80000"/>
              </a:lnSpc>
              <a:buFont typeface="Wingdings" pitchFamily="2" charset="2"/>
              <a:buNone/>
            </a:pPr>
            <a:r>
              <a:rPr lang="en-US" sz="800">
                <a:latin typeface="Courier New" pitchFamily="49" charset="0"/>
              </a:rPr>
              <a:t>#main {</a:t>
            </a:r>
          </a:p>
          <a:p>
            <a:pPr>
              <a:lnSpc>
                <a:spcPct val="80000"/>
              </a:lnSpc>
              <a:buFont typeface="Wingdings" pitchFamily="2" charset="2"/>
              <a:buNone/>
            </a:pPr>
            <a:r>
              <a:rPr lang="en-US" sz="800">
                <a:latin typeface="Courier New" pitchFamily="49" charset="0"/>
              </a:rPr>
              <a:t>	position:absolute;</a:t>
            </a:r>
          </a:p>
          <a:p>
            <a:pPr>
              <a:lnSpc>
                <a:spcPct val="80000"/>
              </a:lnSpc>
              <a:buFont typeface="Wingdings" pitchFamily="2" charset="2"/>
              <a:buNone/>
            </a:pPr>
            <a:r>
              <a:rPr lang="en-US" sz="800">
                <a:latin typeface="Courier New" pitchFamily="49" charset="0"/>
              </a:rPr>
              <a:t>	left:25%;</a:t>
            </a:r>
          </a:p>
          <a:p>
            <a:pPr>
              <a:lnSpc>
                <a:spcPct val="80000"/>
              </a:lnSpc>
              <a:buFont typeface="Wingdings" pitchFamily="2" charset="2"/>
              <a:buNone/>
            </a:pPr>
            <a:r>
              <a:rPr lang="en-US" sz="800">
                <a:latin typeface="Courier New" pitchFamily="49" charset="0"/>
              </a:rPr>
              <a:t>	top:0px;</a:t>
            </a:r>
          </a:p>
          <a:p>
            <a:pPr>
              <a:lnSpc>
                <a:spcPct val="80000"/>
              </a:lnSpc>
              <a:buFont typeface="Wingdings" pitchFamily="2" charset="2"/>
              <a:buNone/>
            </a:pPr>
            <a:r>
              <a:rPr lang="en-US" sz="800">
                <a:latin typeface="Courier New" pitchFamily="49" charset="0"/>
              </a:rPr>
              <a:t>	width:70%;</a:t>
            </a:r>
          </a:p>
          <a:p>
            <a:pPr>
              <a:lnSpc>
                <a:spcPct val="80000"/>
              </a:lnSpc>
              <a:buFont typeface="Wingdings" pitchFamily="2" charset="2"/>
              <a:buNone/>
            </a:pPr>
            <a:r>
              <a:rPr lang="en-US" sz="800">
                <a:latin typeface="Courier New" pitchFamily="49" charset="0"/>
              </a:rPr>
              <a:t>	}</a:t>
            </a:r>
          </a:p>
          <a:p>
            <a:pPr>
              <a:lnSpc>
                <a:spcPct val="80000"/>
              </a:lnSpc>
              <a:buFont typeface="Wingdings" pitchFamily="2" charset="2"/>
              <a:buNone/>
            </a:pPr>
            <a:r>
              <a:rPr lang="en-US" sz="800">
                <a:latin typeface="Courier New" pitchFamily="49" charset="0"/>
              </a:rPr>
              <a:t>--&gt;</a:t>
            </a:r>
          </a:p>
          <a:p>
            <a:pPr>
              <a:lnSpc>
                <a:spcPct val="80000"/>
              </a:lnSpc>
              <a:buFont typeface="Wingdings" pitchFamily="2" charset="2"/>
              <a:buNone/>
            </a:pPr>
            <a:r>
              <a:rPr lang="en-US" sz="800">
                <a:latin typeface="Courier New" pitchFamily="49" charset="0"/>
              </a:rPr>
              <a:t>&lt;/style&gt;</a:t>
            </a:r>
          </a:p>
          <a:p>
            <a:pPr>
              <a:lnSpc>
                <a:spcPct val="80000"/>
              </a:lnSpc>
              <a:buFont typeface="Wingdings" pitchFamily="2" charset="2"/>
              <a:buNone/>
            </a:pPr>
            <a:r>
              <a:rPr lang="en-US" sz="800">
                <a:latin typeface="Courier New" pitchFamily="49" charset="0"/>
              </a:rPr>
              <a:t>&lt;/head&gt;</a:t>
            </a:r>
          </a:p>
          <a:p>
            <a:pPr>
              <a:lnSpc>
                <a:spcPct val="80000"/>
              </a:lnSpc>
              <a:buFont typeface="Wingdings" pitchFamily="2" charset="2"/>
              <a:buNone/>
            </a:pPr>
            <a:r>
              <a:rPr lang="en-US" sz="800">
                <a:latin typeface="Courier New" pitchFamily="49" charset="0"/>
              </a:rPr>
              <a:t>&lt;body&gt;</a:t>
            </a:r>
          </a:p>
          <a:p>
            <a:pPr>
              <a:lnSpc>
                <a:spcPct val="80000"/>
              </a:lnSpc>
              <a:buFont typeface="Wingdings" pitchFamily="2" charset="2"/>
              <a:buNone/>
            </a:pPr>
            <a:endParaRPr lang="en-US" sz="800">
              <a:latin typeface="Courier New" pitchFamily="49" charset="0"/>
            </a:endParaRPr>
          </a:p>
        </p:txBody>
      </p:sp>
      <p:sp>
        <p:nvSpPr>
          <p:cNvPr id="57348" name="Rectangle 4"/>
          <p:cNvSpPr>
            <a:spLocks noGrp="1" noChangeArrowheads="1"/>
          </p:cNvSpPr>
          <p:nvPr>
            <p:ph type="body" sz="half" idx="2"/>
          </p:nvPr>
        </p:nvSpPr>
        <p:spPr>
          <a:ln/>
        </p:spPr>
        <p:txBody>
          <a:bodyPr/>
          <a:lstStyle/>
          <a:p>
            <a:pPr>
              <a:lnSpc>
                <a:spcPct val="80000"/>
              </a:lnSpc>
              <a:buFont typeface="Wingdings" pitchFamily="2" charset="2"/>
              <a:buNone/>
            </a:pPr>
            <a:r>
              <a:rPr lang="en-US" sz="800">
                <a:latin typeface="Courier New" pitchFamily="49" charset="0"/>
              </a:rPr>
              <a:t>&lt;div id="main"&gt;</a:t>
            </a:r>
          </a:p>
          <a:p>
            <a:pPr>
              <a:lnSpc>
                <a:spcPct val="80000"/>
              </a:lnSpc>
              <a:buFont typeface="Wingdings" pitchFamily="2" charset="2"/>
              <a:buNone/>
            </a:pPr>
            <a:r>
              <a:rPr lang="en-US" sz="800">
                <a:latin typeface="Courier New" pitchFamily="49" charset="0"/>
              </a:rPr>
              <a:t>  &lt;p&gt;Lorem ipsum dolor sit amet, consectetuer adipiscing elit. Quisque ultrices,   nibh ac rhoncus fermentum, orci sem dapibus nisi, sed tincidunt lectus lectus at   augue. In consectetuer vehicula enim. In hac habitasse platea dictumst. Donec a   nisl vitae tortor tristique viverra. Sed at lorem a ante lobortis molestie.   Nulla ullamcorper urna accumsan diam. Aliquam non eros. Pellentesque egestas   ultricies enim. Aenean lobortis. Nulla interdum commodo turpis. Sed ut mi id   elit vehicula sollicitudin. Sed lobortis, ligula sit amet euismod egestas, mi   ante iaculis nunc, ut rhoncus magna lectus ac arcu. In hac habitasse platea   dictumst. Proin quis ligula vitae quam pharetra adipiscing. Pellentesque   tincidunt suscipit nibh. Ut fermentum suscipit justo. &lt;/p&gt;</a:t>
            </a:r>
          </a:p>
          <a:p>
            <a:pPr>
              <a:lnSpc>
                <a:spcPct val="80000"/>
              </a:lnSpc>
              <a:buFont typeface="Wingdings" pitchFamily="2" charset="2"/>
              <a:buNone/>
            </a:pPr>
            <a:r>
              <a:rPr lang="en-US" sz="800">
                <a:latin typeface="Courier New" pitchFamily="49" charset="0"/>
              </a:rPr>
              <a:t>  &lt;p&gt;Fusce purus lectus, ultricies nec, aliquam at, facilisis id, arcu. Vestibulum   quis mi vel massa porta hendrerit. Nulla ullamcorper ligula nec lectus. Quisque   tempor, augue in molestie gravida, eros arcu luctus tortor, eu dignissim diam   urna sed urna. Ut dictum ultrices lacus. In hac habitasse platea dictumst.   Suspendisse sed purus blandit metus ultricies suscipit. Proin diam justo,   consequat id, rhoncus eget, facilisis ut, lacus. Vivamus dignissim dui in justo.   Suspendisse elit. Nam nulla tortor, fringilla sed, faucibus quis, ullamcorper a,   leo. Fusce blandit condimentum turpis. Pellentesque vel odio et odio suscipit   egestas. Nullam ullamcorper sagittis ipsum. Maecenas fringilla malesuada pede.   Duis ut quam. &lt;/p&gt;</a:t>
            </a:r>
          </a:p>
          <a:p>
            <a:pPr>
              <a:lnSpc>
                <a:spcPct val="80000"/>
              </a:lnSpc>
              <a:buFont typeface="Wingdings" pitchFamily="2" charset="2"/>
              <a:buNone/>
            </a:pPr>
            <a:r>
              <a:rPr lang="en-US" sz="800">
                <a:latin typeface="Courier New" pitchFamily="49" charset="0"/>
              </a:rPr>
              <a:t>&lt;/div&gt;</a:t>
            </a:r>
          </a:p>
          <a:p>
            <a:pPr>
              <a:lnSpc>
                <a:spcPct val="80000"/>
              </a:lnSpc>
              <a:buFont typeface="Wingdings" pitchFamily="2" charset="2"/>
              <a:buNone/>
            </a:pPr>
            <a:r>
              <a:rPr lang="en-US" sz="800">
                <a:latin typeface="Courier New" pitchFamily="49" charset="0"/>
              </a:rPr>
              <a:t>&lt;div id="links"&gt;</a:t>
            </a:r>
          </a:p>
          <a:p>
            <a:pPr>
              <a:lnSpc>
                <a:spcPct val="80000"/>
              </a:lnSpc>
              <a:buFont typeface="Wingdings" pitchFamily="2" charset="2"/>
              <a:buNone/>
            </a:pPr>
            <a:r>
              <a:rPr lang="en-US" sz="800">
                <a:latin typeface="Courier New" pitchFamily="49" charset="0"/>
              </a:rPr>
              <a:t>  &lt;p&gt;This area is fixed and will never move. It's good for things like navigation bars.&lt;/p&gt;</a:t>
            </a:r>
          </a:p>
          <a:p>
            <a:pPr>
              <a:lnSpc>
                <a:spcPct val="80000"/>
              </a:lnSpc>
              <a:buFont typeface="Wingdings" pitchFamily="2" charset="2"/>
              <a:buNone/>
            </a:pPr>
            <a:r>
              <a:rPr lang="en-US" sz="800">
                <a:latin typeface="Courier New" pitchFamily="49" charset="0"/>
              </a:rPr>
              <a:t>  &lt;ul&gt;</a:t>
            </a:r>
          </a:p>
          <a:p>
            <a:pPr>
              <a:lnSpc>
                <a:spcPct val="80000"/>
              </a:lnSpc>
              <a:buFont typeface="Wingdings" pitchFamily="2" charset="2"/>
              <a:buNone/>
            </a:pPr>
            <a:r>
              <a:rPr lang="en-US" sz="800">
                <a:latin typeface="Courier New" pitchFamily="49" charset="0"/>
              </a:rPr>
              <a:t>    &lt;li&gt;&lt;a href="page1.html"&gt;Page 1&lt;/a&gt;&lt;/li&gt;</a:t>
            </a:r>
          </a:p>
          <a:p>
            <a:pPr>
              <a:lnSpc>
                <a:spcPct val="80000"/>
              </a:lnSpc>
              <a:buFont typeface="Wingdings" pitchFamily="2" charset="2"/>
              <a:buNone/>
            </a:pPr>
            <a:r>
              <a:rPr lang="en-US" sz="800">
                <a:latin typeface="Courier New" pitchFamily="49" charset="0"/>
              </a:rPr>
              <a:t>    &lt;li&gt;&lt;a href="page2.html"&gt;Page 2&lt;/a&gt;&lt;/li&gt;</a:t>
            </a:r>
          </a:p>
          <a:p>
            <a:pPr>
              <a:lnSpc>
                <a:spcPct val="80000"/>
              </a:lnSpc>
              <a:buFont typeface="Wingdings" pitchFamily="2" charset="2"/>
              <a:buNone/>
            </a:pPr>
            <a:r>
              <a:rPr lang="en-US" sz="800">
                <a:latin typeface="Courier New" pitchFamily="49" charset="0"/>
              </a:rPr>
              <a:t>    &lt;li&gt;&lt;a href="page3.html"&gt;Page 3&lt;/a&gt;&lt;/li&gt;</a:t>
            </a:r>
          </a:p>
          <a:p>
            <a:pPr>
              <a:lnSpc>
                <a:spcPct val="80000"/>
              </a:lnSpc>
              <a:buFont typeface="Wingdings" pitchFamily="2" charset="2"/>
              <a:buNone/>
            </a:pPr>
            <a:r>
              <a:rPr lang="en-US" sz="800">
                <a:latin typeface="Courier New" pitchFamily="49" charset="0"/>
              </a:rPr>
              <a:t>    &lt;li&gt;&lt;a href="page4.html"&gt;Page 4&lt;/a&gt;&lt;/li&gt;</a:t>
            </a:r>
          </a:p>
          <a:p>
            <a:pPr>
              <a:lnSpc>
                <a:spcPct val="80000"/>
              </a:lnSpc>
              <a:buFont typeface="Wingdings" pitchFamily="2" charset="2"/>
              <a:buNone/>
            </a:pPr>
            <a:r>
              <a:rPr lang="en-US" sz="800">
                <a:latin typeface="Courier New" pitchFamily="49" charset="0"/>
              </a:rPr>
              <a:t>    &lt;li&gt;&lt;a href="page5.html"&gt;Page 5&lt;/a&gt;&lt;/li&gt;</a:t>
            </a:r>
          </a:p>
          <a:p>
            <a:pPr>
              <a:lnSpc>
                <a:spcPct val="80000"/>
              </a:lnSpc>
              <a:buFont typeface="Wingdings" pitchFamily="2" charset="2"/>
              <a:buNone/>
            </a:pPr>
            <a:r>
              <a:rPr lang="en-US" sz="800">
                <a:latin typeface="Courier New" pitchFamily="49" charset="0"/>
              </a:rPr>
              <a:t>  &lt;/ul&gt;</a:t>
            </a:r>
          </a:p>
          <a:p>
            <a:pPr>
              <a:lnSpc>
                <a:spcPct val="80000"/>
              </a:lnSpc>
              <a:buFont typeface="Wingdings" pitchFamily="2" charset="2"/>
              <a:buNone/>
            </a:pPr>
            <a:r>
              <a:rPr lang="en-US" sz="800">
                <a:latin typeface="Courier New" pitchFamily="49" charset="0"/>
              </a:rPr>
              <a:t>&lt;/div&gt;&lt;/body&gt;&lt;/html&gt;</a:t>
            </a:r>
          </a:p>
          <a:p>
            <a:pPr>
              <a:lnSpc>
                <a:spcPct val="80000"/>
              </a:lnSpc>
              <a:buFont typeface="Wingdings" pitchFamily="2" charset="2"/>
              <a:buNone/>
            </a:pPr>
            <a:endParaRPr lang="en-US" sz="800">
              <a:latin typeface="Courier New" pitchFamily="49" charset="0"/>
            </a:endParaRPr>
          </a:p>
          <a:p>
            <a:pPr>
              <a:lnSpc>
                <a:spcPct val="80000"/>
              </a:lnSpc>
              <a:buFont typeface="Wingdings" pitchFamily="2" charset="2"/>
              <a:buNone/>
            </a:pPr>
            <a:endParaRPr lang="en-US" sz="800"/>
          </a:p>
        </p:txBody>
      </p:sp>
      <p:pic>
        <p:nvPicPr>
          <p:cNvPr id="8"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73803"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9" name="Rectangle 8">
            <a:extLst>
              <a:ext uri="{FF2B5EF4-FFF2-40B4-BE49-F238E27FC236}">
                <a16:creationId xmlns="" xmlns:a16="http://schemas.microsoft.com/office/drawing/2014/main" id="{04C86E98-25B0-4342-9987-EF3973486A7D}"/>
              </a:ext>
            </a:extLst>
          </p:cNvPr>
          <p:cNvSpPr/>
          <p:nvPr/>
        </p:nvSpPr>
        <p:spPr>
          <a:xfrm>
            <a:off x="0" y="6492875"/>
            <a:ext cx="47244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1105</Words>
  <Application>Microsoft Office PowerPoint</Application>
  <PresentationFormat>On-screen Show (4:3)</PresentationFormat>
  <Paragraphs>113</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Web Development/BTCS-2410</vt:lpstr>
      <vt:lpstr>The Box Model</vt:lpstr>
      <vt:lpstr>The Box Model: IE vs. CSS</vt:lpstr>
      <vt:lpstr>Pseudo-elements and Pseudo-classes</vt:lpstr>
      <vt:lpstr>Positioning</vt:lpstr>
      <vt:lpstr>Absolute, Relative, Fixed, Inherit, and Static Positioning</vt:lpstr>
      <vt:lpstr>Absolute Positioning Example</vt:lpstr>
      <vt:lpstr>Relative Positioning Example</vt:lpstr>
      <vt:lpstr>Fixed Positioning – code view</vt:lpstr>
      <vt:lpstr>Fixed Positioning – Firefox web browser</vt:lpstr>
      <vt:lpstr>Resources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Yogesh</dc:creator>
  <cp:lastModifiedBy>Yogesh</cp:lastModifiedBy>
  <cp:revision>2</cp:revision>
  <dcterms:created xsi:type="dcterms:W3CDTF">2023-06-20T06:23:08Z</dcterms:created>
  <dcterms:modified xsi:type="dcterms:W3CDTF">2023-06-20T07:59:56Z</dcterms:modified>
</cp:coreProperties>
</file>