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2" r:id="rId3"/>
    <p:sldId id="346" r:id="rId4"/>
    <p:sldId id="347" r:id="rId5"/>
    <p:sldId id="348" r:id="rId6"/>
    <p:sldId id="349" r:id="rId7"/>
    <p:sldId id="352" r:id="rId8"/>
    <p:sldId id="351" r:id="rId9"/>
    <p:sldId id="350" r:id="rId10"/>
    <p:sldId id="353" r:id="rId11"/>
    <p:sldId id="354" r:id="rId12"/>
    <p:sldId id="356" r:id="rId13"/>
    <p:sldId id="357" r:id="rId14"/>
    <p:sldId id="35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41"/>
    <p:restoredTop sz="94729"/>
  </p:normalViewPr>
  <p:slideViewPr>
    <p:cSldViewPr>
      <p:cViewPr>
        <p:scale>
          <a:sx n="72" d="100"/>
          <a:sy n="72" d="100"/>
        </p:scale>
        <p:origin x="-552" y="-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Applied Thermodynamics(BMEC-2304)</a:t>
            </a: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Ajay Singh Rana</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Mechanical Engineering </a:t>
            </a:r>
            <a:r>
              <a:rPr lang="en-US" sz="9600" dirty="0">
                <a:latin typeface="+mn-lt"/>
              </a:rPr>
              <a:t/>
            </a:r>
            <a:br>
              <a:rPr lang="en-US" sz="9600" dirty="0">
                <a:latin typeface="+mn-lt"/>
              </a:rPr>
            </a:br>
            <a:r>
              <a:rPr lang="en-US" sz="9600" dirty="0">
                <a:latin typeface="+mn-lt"/>
              </a:rPr>
              <a:t>Semester</a:t>
            </a:r>
            <a:r>
              <a:rPr lang="en-US" sz="9600" dirty="0" smtClean="0">
                <a:latin typeface="+mn-lt"/>
              </a:rPr>
              <a:t>: 3</a:t>
            </a:r>
            <a:r>
              <a:rPr lang="en-US" sz="9600" baseline="30000" dirty="0" smtClean="0">
                <a:latin typeface="+mn-lt"/>
              </a:rPr>
              <a:t>rd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5" name="Picture 3"/>
          <p:cNvPicPr>
            <a:picLocks noGrp="1" noChangeAspect="1" noChangeArrowheads="1"/>
          </p:cNvPicPr>
          <p:nvPr>
            <p:ph idx="1"/>
          </p:nvPr>
        </p:nvPicPr>
        <p:blipFill>
          <a:blip r:embed="rId3"/>
          <a:srcRect/>
          <a:stretch>
            <a:fillRect/>
          </a:stretch>
        </p:blipFill>
        <p:spPr bwMode="auto">
          <a:xfrm>
            <a:off x="1905000" y="228600"/>
            <a:ext cx="7315200" cy="2245686"/>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1752600" y="2590800"/>
            <a:ext cx="7086600" cy="3724275"/>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4098" name="Picture 2"/>
          <p:cNvPicPr>
            <a:picLocks noGrp="1" noChangeAspect="1" noChangeArrowheads="1"/>
          </p:cNvPicPr>
          <p:nvPr>
            <p:ph idx="1"/>
          </p:nvPr>
        </p:nvPicPr>
        <p:blipFill>
          <a:blip r:embed="rId3"/>
          <a:srcRect/>
          <a:stretch>
            <a:fillRect/>
          </a:stretch>
        </p:blipFill>
        <p:spPr bwMode="auto">
          <a:xfrm>
            <a:off x="838200" y="236754"/>
            <a:ext cx="9144000" cy="5783046"/>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Grp="1" noChangeAspect="1" noChangeArrowheads="1"/>
          </p:cNvPicPr>
          <p:nvPr>
            <p:ph idx="1"/>
          </p:nvPr>
        </p:nvPicPr>
        <p:blipFill>
          <a:blip r:embed="rId3"/>
          <a:srcRect/>
          <a:stretch>
            <a:fillRect/>
          </a:stretch>
        </p:blipFill>
        <p:spPr bwMode="auto">
          <a:xfrm>
            <a:off x="838200" y="85559"/>
            <a:ext cx="9201004" cy="6086641"/>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Enthalpy of Formation</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a:bodyPr>
          <a:lstStyle/>
          <a:p>
            <a:pPr fontAlgn="base"/>
            <a:r>
              <a:rPr lang="en-US" dirty="0" smtClean="0"/>
              <a:t>Enthalpy </a:t>
            </a:r>
            <a:r>
              <a:rPr lang="en-US" dirty="0" smtClean="0"/>
              <a:t>of formation is the heat associated with forming it from its most basic components.</a:t>
            </a:r>
          </a:p>
          <a:p>
            <a:pPr fontAlgn="base"/>
            <a:r>
              <a:rPr lang="en-US" dirty="0" smtClean="0"/>
              <a:t>For example, take the reaction forming hexane (C</a:t>
            </a:r>
            <a:r>
              <a:rPr lang="en-US" baseline="-25000" dirty="0" smtClean="0"/>
              <a:t>6</a:t>
            </a:r>
            <a:r>
              <a:rPr lang="en-US" dirty="0" smtClean="0"/>
              <a:t>H</a:t>
            </a:r>
            <a:r>
              <a:rPr lang="en-US" baseline="-25000" dirty="0" smtClean="0"/>
              <a:t>14</a:t>
            </a:r>
            <a:r>
              <a:rPr lang="en-US" dirty="0" smtClean="0"/>
              <a:t>) from six moles of </a:t>
            </a:r>
            <a:r>
              <a:rPr lang="en-US" dirty="0" smtClean="0"/>
              <a:t>elemental carbon</a:t>
            </a:r>
            <a:r>
              <a:rPr lang="en-US" dirty="0" smtClean="0"/>
              <a:t> and seven moles of H</a:t>
            </a:r>
            <a:r>
              <a:rPr lang="en-US" baseline="-25000" dirty="0" smtClean="0"/>
              <a:t>2</a:t>
            </a:r>
            <a:r>
              <a:rPr lang="en-US" dirty="0" smtClean="0"/>
              <a:t>. The heat given off by this reaction, under constant pressure, is equal to the enthalpy of formation of hexane.</a:t>
            </a:r>
          </a:p>
          <a:p>
            <a:pPr>
              <a:buNone/>
            </a:pPr>
            <a:endParaRPr lang="en-US" dirty="0"/>
          </a:p>
        </p:txBody>
      </p:sp>
      <p:pic>
        <p:nvPicPr>
          <p:cNvPr id="9" name="Picture 2"/>
          <p:cNvPicPr>
            <a:picLocks noChangeAspect="1" noChangeArrowheads="1"/>
          </p:cNvPicPr>
          <p:nvPr/>
        </p:nvPicPr>
        <p:blipFill>
          <a:blip r:embed="rId3"/>
          <a:srcRect/>
          <a:stretch>
            <a:fillRect/>
          </a:stretch>
        </p:blipFill>
        <p:spPr bwMode="auto">
          <a:xfrm>
            <a:off x="3810000" y="5105400"/>
            <a:ext cx="3057525" cy="94204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a:xfrm>
            <a:off x="609600" y="838201"/>
            <a:ext cx="10972800" cy="5287966"/>
          </a:xfrm>
        </p:spPr>
        <p:txBody>
          <a:bodyPr>
            <a:normAutofit fontScale="77500" lnSpcReduction="20000"/>
          </a:bodyPr>
          <a:lstStyle/>
          <a:p>
            <a:r>
              <a:rPr lang="en-US" b="1" dirty="0" smtClean="0"/>
              <a:t>Adiabatic Flame Temperature</a:t>
            </a:r>
            <a:r>
              <a:rPr lang="en-US" dirty="0" smtClean="0"/>
              <a:t/>
            </a:r>
            <a:br>
              <a:rPr lang="en-US" dirty="0" smtClean="0"/>
            </a:br>
            <a:r>
              <a:rPr lang="en-US" dirty="0" smtClean="0"/>
              <a:t/>
            </a:r>
            <a:br>
              <a:rPr lang="en-US" dirty="0" smtClean="0"/>
            </a:br>
            <a:r>
              <a:rPr lang="en-US" dirty="0" smtClean="0"/>
              <a:t>When a combustion reaction takes place energy is released to the combustion products. If no heat is lost in this process, the temperature of the combustion products is known as the "Adiabatic Flame Temperature."</a:t>
            </a:r>
            <a:br>
              <a:rPr lang="en-US" dirty="0" smtClean="0"/>
            </a:br>
            <a:r>
              <a:rPr lang="en-US" dirty="0" smtClean="0"/>
              <a:t/>
            </a:r>
            <a:br>
              <a:rPr lang="en-US" dirty="0" smtClean="0"/>
            </a:br>
            <a:r>
              <a:rPr lang="en-US" dirty="0" smtClean="0"/>
              <a:t>For methane combustion in air at 1 atmosphere the Adiabatic Flame Temperature is</a:t>
            </a:r>
            <a:br>
              <a:rPr lang="en-US" dirty="0" smtClean="0"/>
            </a:br>
            <a:r>
              <a:rPr lang="en-US" dirty="0" smtClean="0"/>
              <a:t>2,328 K or 2055 C. For hydrogen burning in air at 1 atmosphere the Adiabatic Flame temperature is 2,400 K or 2127 C.</a:t>
            </a:r>
            <a:br>
              <a:rPr lang="en-US" dirty="0" smtClean="0"/>
            </a:br>
            <a:r>
              <a:rPr lang="en-US" dirty="0" smtClean="0"/>
              <a:t/>
            </a:r>
            <a:br>
              <a:rPr lang="en-US" dirty="0" smtClean="0"/>
            </a:br>
            <a:r>
              <a:rPr lang="en-US" dirty="0" smtClean="0"/>
              <a:t>When a flame loses heat to the environment, or is diluted with an inert material that has to be heated with the heat released in the combustion reaction, the actual temperature reached is less than the ideal adiabatic flame temperature. This is the actual "Flame Temperature."</a:t>
            </a:r>
            <a:br>
              <a:rPr lang="en-US" dirty="0" smtClean="0"/>
            </a:br>
            <a:endParaRPr lang="en-US"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r>
              <a:rPr lang="en-IN" dirty="0" smtClean="0"/>
              <a:t>Fuel and its Classifications</a:t>
            </a:r>
          </a:p>
          <a:p>
            <a:r>
              <a:rPr lang="en-IN" dirty="0" smtClean="0"/>
              <a:t>Basic Definitions</a:t>
            </a:r>
          </a:p>
          <a:p>
            <a:r>
              <a:rPr lang="en-IN" dirty="0" smtClean="0"/>
              <a:t>Advantages and Disadvantages of different types of fuel</a:t>
            </a:r>
          </a:p>
          <a:p>
            <a:r>
              <a:rPr lang="en-US" dirty="0" smtClean="0"/>
              <a:t>Theoretical (or) Minimum mass of air required for complete </a:t>
            </a:r>
            <a:r>
              <a:rPr lang="en-US" dirty="0" smtClean="0"/>
              <a:t>combustion</a:t>
            </a:r>
          </a:p>
          <a:p>
            <a:r>
              <a:rPr lang="en-US" dirty="0" smtClean="0"/>
              <a:t>Enthalpy of Formation</a:t>
            </a:r>
          </a:p>
          <a:p>
            <a:r>
              <a:rPr lang="en-US" dirty="0" smtClean="0"/>
              <a:t>Adiabatic Flame Temperature</a:t>
            </a:r>
            <a:endParaRPr lang="en-IN" dirty="0" smtClean="0"/>
          </a:p>
          <a:p>
            <a:endParaRPr lang="en-IN"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Fuels and its Classifications</a:t>
            </a:r>
            <a:endParaRPr lang="en-IN" b="1" dirty="0"/>
          </a:p>
        </p:txBody>
      </p:sp>
      <p:sp>
        <p:nvSpPr>
          <p:cNvPr id="3" name="Content Placeholder 2"/>
          <p:cNvSpPr>
            <a:spLocks noGrp="1"/>
          </p:cNvSpPr>
          <p:nvPr>
            <p:ph idx="1"/>
          </p:nvPr>
        </p:nvSpPr>
        <p:spPr>
          <a:xfrm>
            <a:off x="609600" y="1295400"/>
            <a:ext cx="10972800" cy="5029199"/>
          </a:xfrm>
        </p:spPr>
        <p:txBody>
          <a:bodyPr>
            <a:normAutofit fontScale="92500" lnSpcReduction="10000"/>
          </a:bodyPr>
          <a:lstStyle/>
          <a:p>
            <a:r>
              <a:rPr lang="en-US" dirty="0" smtClean="0"/>
              <a:t>Fuel is a combustible substance, containing carbon as main constituent which on proper burning gives large amount of heat which can be used economically for domestic and industrial purpose. </a:t>
            </a:r>
          </a:p>
          <a:p>
            <a:pPr>
              <a:buNone/>
            </a:pPr>
            <a:r>
              <a:rPr lang="en-US" b="1" u="sng" dirty="0" smtClean="0"/>
              <a:t>Classifications:</a:t>
            </a:r>
          </a:p>
          <a:p>
            <a:pPr>
              <a:buNone/>
            </a:pPr>
            <a:r>
              <a:rPr lang="en-US" dirty="0" smtClean="0"/>
              <a:t>According to their occurrence fuels are classified as </a:t>
            </a:r>
          </a:p>
          <a:p>
            <a:pPr>
              <a:buNone/>
            </a:pPr>
            <a:r>
              <a:rPr lang="en-US" dirty="0" smtClean="0"/>
              <a:t>• Primary fuel which are found in nature as such it is used. e.g. wood, coal, petroleum, natural gas. </a:t>
            </a:r>
          </a:p>
          <a:p>
            <a:pPr>
              <a:buNone/>
            </a:pPr>
            <a:r>
              <a:rPr lang="en-US" dirty="0" smtClean="0"/>
              <a:t>• Secondary fuels are those which are derived from primary fuel. e.g. charcoal, coke, kerosene, diesel, petrol, producer gas.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Basic Definitions</a:t>
            </a:r>
            <a:endParaRPr lang="en-IN" b="1" dirty="0"/>
          </a:p>
        </p:txBody>
      </p:sp>
      <p:sp>
        <p:nvSpPr>
          <p:cNvPr id="3" name="Content Placeholder 2"/>
          <p:cNvSpPr>
            <a:spLocks noGrp="1"/>
          </p:cNvSpPr>
          <p:nvPr>
            <p:ph idx="1"/>
          </p:nvPr>
        </p:nvSpPr>
        <p:spPr>
          <a:xfrm>
            <a:off x="609600" y="1219201"/>
            <a:ext cx="10972800" cy="4906966"/>
          </a:xfrm>
        </p:spPr>
        <p:txBody>
          <a:bodyPr>
            <a:normAutofit/>
          </a:bodyPr>
          <a:lstStyle/>
          <a:p>
            <a:pPr algn="just"/>
            <a:r>
              <a:rPr lang="en-US" b="1" dirty="0" smtClean="0"/>
              <a:t>Calorific value of fuels </a:t>
            </a:r>
            <a:r>
              <a:rPr lang="en-US" dirty="0" smtClean="0"/>
              <a:t>: </a:t>
            </a:r>
            <a:r>
              <a:rPr lang="en-US" sz="2800" dirty="0" smtClean="0"/>
              <a:t>The calorific value (or) heating value of solid (or) liquid fuel may be defined as amount of heat given out by complete combustion of 1 Kg. of fuel. It is expressed in Kcal/Kg. of fuel at N.T.P. in S.I. system J/Kg. KJ/Kg (or) MJ/Kg.</a:t>
            </a:r>
          </a:p>
          <a:p>
            <a:r>
              <a:rPr lang="en-US" b="1" dirty="0" smtClean="0"/>
              <a:t>Types of calorific values of fuels </a:t>
            </a:r>
            <a:r>
              <a:rPr lang="en-US" dirty="0" smtClean="0"/>
              <a:t>: </a:t>
            </a:r>
          </a:p>
          <a:p>
            <a:pPr algn="just">
              <a:buNone/>
            </a:pPr>
            <a:r>
              <a:rPr lang="en-US" dirty="0" smtClean="0"/>
              <a:t>   </a:t>
            </a:r>
            <a:r>
              <a:rPr lang="en-US" sz="2800" dirty="0" smtClean="0"/>
              <a:t>1. </a:t>
            </a:r>
            <a:r>
              <a:rPr lang="en-US" dirty="0" smtClean="0"/>
              <a:t>	</a:t>
            </a:r>
            <a:r>
              <a:rPr lang="en-US" sz="2800" b="1" dirty="0" smtClean="0"/>
              <a:t>Higher calorific values of fuel (H.C.V.) (or) Gross C.V. </a:t>
            </a:r>
            <a:r>
              <a:rPr lang="en-US" dirty="0" smtClean="0"/>
              <a:t>It is a 	total heat liberated by complete burning of 1 kg or 1m3 	of fuel including heat of steam formed by combustion of 	Hydrogen in the fuel.</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11430000" cy="5287967"/>
          </a:xfrm>
        </p:spPr>
        <p:txBody>
          <a:bodyPr>
            <a:normAutofit fontScale="92500" lnSpcReduction="20000"/>
          </a:bodyPr>
          <a:lstStyle/>
          <a:p>
            <a:pPr marL="514350" indent="-514350" algn="just">
              <a:buAutoNum type="arabicPeriod" startAt="2"/>
            </a:pPr>
            <a:r>
              <a:rPr lang="en-US" sz="2800" b="1" dirty="0" smtClean="0"/>
              <a:t>Lower calorific value of fuel (L.C.V.) (or) Net C.V.</a:t>
            </a:r>
            <a:r>
              <a:rPr lang="en-US" sz="2800" dirty="0" smtClean="0"/>
              <a:t> It is a total 	heat liberated by complete burning of 1 kg or 1m</a:t>
            </a:r>
            <a:r>
              <a:rPr lang="en-US" sz="2400" dirty="0" smtClean="0"/>
              <a:t>3</a:t>
            </a:r>
            <a:r>
              <a:rPr lang="en-US" dirty="0" smtClean="0"/>
              <a:t> </a:t>
            </a:r>
            <a:r>
              <a:rPr lang="en-US" sz="2800" dirty="0" smtClean="0"/>
              <a:t>of fuel 	deducting heat of steam formed by combustion of Hydrogen in the fuel.</a:t>
            </a:r>
          </a:p>
          <a:p>
            <a:pPr marL="514350" indent="-514350" algn="just">
              <a:buNone/>
            </a:pPr>
            <a:endParaRPr lang="en-US" sz="2800" dirty="0" smtClean="0"/>
          </a:p>
          <a:p>
            <a:pPr marL="514350" indent="-514350" algn="just">
              <a:buNone/>
            </a:pPr>
            <a:r>
              <a:rPr lang="en-US" sz="2800" b="1" dirty="0" smtClean="0"/>
              <a:t>Advantages of liquid fuels over solid fuels used in boiler. </a:t>
            </a:r>
          </a:p>
          <a:p>
            <a:pPr marL="514350" indent="-514350" algn="just">
              <a:buNone/>
            </a:pPr>
            <a:endParaRPr lang="en-US" sz="2800" b="1" dirty="0" smtClean="0"/>
          </a:p>
          <a:p>
            <a:pPr marL="514350" indent="-514350" algn="just">
              <a:buNone/>
            </a:pPr>
            <a:r>
              <a:rPr lang="en-US" sz="2800" b="1" dirty="0" smtClean="0"/>
              <a:t>Advantages : </a:t>
            </a:r>
            <a:r>
              <a:rPr lang="en-US" sz="2800" dirty="0" smtClean="0"/>
              <a:t>1) Liquid fuel having higher calorific value. 2) Less space is required for storage. 3) Easy control of combustion by stopping supply of fuel. 4) It is very clean fuel, dust free. 5) Reduction in cost of handling. 6) Easily transported through pipes. 7) During burning it does not form ash. </a:t>
            </a:r>
          </a:p>
          <a:p>
            <a:pPr marL="514350" indent="-514350" algn="just">
              <a:buNone/>
            </a:pPr>
            <a:endParaRPr lang="en-US" sz="2800" dirty="0" smtClean="0"/>
          </a:p>
          <a:p>
            <a:pPr marL="514350" indent="-514350" algn="just">
              <a:buNone/>
            </a:pPr>
            <a:r>
              <a:rPr lang="en-US" sz="2800" dirty="0" smtClean="0"/>
              <a:t> </a:t>
            </a:r>
            <a:r>
              <a:rPr lang="en-US" sz="2800" b="1" dirty="0" smtClean="0"/>
              <a:t>Disadvantages : </a:t>
            </a:r>
            <a:r>
              <a:rPr lang="en-US" sz="2800" dirty="0" smtClean="0"/>
              <a:t>1) Cost of liquid fuel is high. 2) The storage tank specially designed. 3) It has higher cost. 4) Danger of explosion. 5) Liquid fuels mostly we import from other countries. So we depends on other countries. </a:t>
            </a:r>
            <a:endParaRPr lang="en-IN" sz="28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799"/>
            <a:ext cx="10972800" cy="5440367"/>
          </a:xfrm>
        </p:spPr>
        <p:txBody>
          <a:bodyPr>
            <a:normAutofit lnSpcReduction="10000"/>
          </a:bodyPr>
          <a:lstStyle/>
          <a:p>
            <a:r>
              <a:rPr lang="en-US" b="1" dirty="0" smtClean="0"/>
              <a:t>Advantages of gaseous fuels :</a:t>
            </a:r>
          </a:p>
          <a:p>
            <a:pPr marL="514350" indent="-514350">
              <a:buNone/>
            </a:pPr>
            <a:r>
              <a:rPr lang="en-US" dirty="0" smtClean="0"/>
              <a:t>	1. They are free from solid and liquid impurity. 2. Maximum complete combustion of gaseous fuel is possible. 3. The rate of combustion and temperature in the combustion chamber can be easily controlled. 4. For complete combustion less amount of excess air is required. 5. Do not produce ash and smoke. 6. Large amount of heat and temperature is obtained at a moderate cost. </a:t>
            </a:r>
          </a:p>
          <a:p>
            <a:pPr marL="514350" indent="-514350"/>
            <a:r>
              <a:rPr lang="en-US" b="1" dirty="0" smtClean="0"/>
              <a:t>Disadvantages : </a:t>
            </a:r>
          </a:p>
          <a:p>
            <a:pPr marL="514350" indent="-514350">
              <a:buNone/>
            </a:pPr>
            <a:r>
              <a:rPr lang="en-US" dirty="0" smtClean="0"/>
              <a:t>	1. They are readily inflammable. 2. They require large storage capacity. 3.The cost of gaseous fuel are more.</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199"/>
            <a:ext cx="10972800" cy="5287967"/>
          </a:xfrm>
        </p:spPr>
        <p:txBody>
          <a:bodyPr>
            <a:normAutofit fontScale="92500" lnSpcReduction="20000"/>
          </a:bodyPr>
          <a:lstStyle/>
          <a:p>
            <a:r>
              <a:rPr lang="en-US" b="1" dirty="0" smtClean="0"/>
              <a:t>COMBUSTION </a:t>
            </a:r>
            <a:r>
              <a:rPr lang="en-US" b="1" dirty="0" smtClean="0"/>
              <a:t>DEFINED</a:t>
            </a:r>
          </a:p>
          <a:p>
            <a:pPr>
              <a:buNone/>
            </a:pPr>
            <a:r>
              <a:rPr lang="en-US" dirty="0" smtClean="0"/>
              <a:t>	The </a:t>
            </a:r>
            <a:r>
              <a:rPr lang="en-US" dirty="0" smtClean="0"/>
              <a:t>fuels when burnt release their stored chemical energy in the form of </a:t>
            </a:r>
            <a:r>
              <a:rPr lang="en-US" dirty="0" smtClean="0"/>
              <a:t>heat.</a:t>
            </a:r>
          </a:p>
          <a:p>
            <a:pPr>
              <a:buNone/>
            </a:pPr>
            <a:r>
              <a:rPr lang="en-US" dirty="0" smtClean="0"/>
              <a:t>	The </a:t>
            </a:r>
            <a:r>
              <a:rPr lang="en-US" dirty="0" smtClean="0"/>
              <a:t>oxidation process, when accompanied by the rapid liberation of heat, is known as combustion. To start combustion, the hydrocarbons and the oxygen must be </a:t>
            </a:r>
            <a:r>
              <a:rPr lang="en-US" dirty="0" smtClean="0"/>
              <a:t>brought </a:t>
            </a:r>
            <a:r>
              <a:rPr lang="en-US" dirty="0" smtClean="0"/>
              <a:t>to certain minimum ignition temperature</a:t>
            </a:r>
            <a:r>
              <a:rPr lang="en-US" dirty="0" smtClean="0"/>
              <a:t>.</a:t>
            </a:r>
          </a:p>
          <a:p>
            <a:pPr>
              <a:buNone/>
            </a:pPr>
            <a:r>
              <a:rPr lang="en-US" dirty="0" smtClean="0"/>
              <a:t>	In </a:t>
            </a:r>
            <a:r>
              <a:rPr lang="en-US" dirty="0" smtClean="0"/>
              <a:t>a complete combustion process of a fuel, all the carbon (C) present in the fuel is burned into carbon dioxide (CO2), all the hydrogen (H) is burned into water (H2O) and all the sulphur (S) is burned into sulphur dioxide (SO2). Whenever unburned C, H2, CO appears in the flue gases, the combustion process is not complete and hence not stoichiometric.</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10972800" cy="5562600"/>
          </a:xfrm>
        </p:spPr>
        <p:txBody>
          <a:bodyPr>
            <a:normAutofit/>
          </a:bodyPr>
          <a:lstStyle/>
          <a:p>
            <a:r>
              <a:rPr lang="en-US" sz="2400" dirty="0" smtClean="0"/>
              <a:t>Carbon, hydrogen and sulphur in the fuel combine with oxygen in the air to form carbon dioxide, water vapour and sulphur dioxide </a:t>
            </a:r>
            <a:r>
              <a:rPr lang="en-US" sz="2400" dirty="0" smtClean="0"/>
              <a:t>releasing </a:t>
            </a:r>
            <a:r>
              <a:rPr lang="en-US" sz="2400" dirty="0" smtClean="0"/>
              <a:t>tremendous </a:t>
            </a:r>
            <a:r>
              <a:rPr lang="en-US" sz="2400" dirty="0" smtClean="0"/>
              <a:t>amount </a:t>
            </a:r>
            <a:r>
              <a:rPr lang="en-US" sz="2400" dirty="0" smtClean="0"/>
              <a:t>of heat energy. The common combustion reactions are </a:t>
            </a:r>
            <a:r>
              <a:rPr lang="en-US" sz="2400" dirty="0" smtClean="0"/>
              <a:t>:</a:t>
            </a:r>
          </a:p>
          <a:p>
            <a:pPr>
              <a:buNone/>
            </a:pPr>
            <a:r>
              <a:rPr lang="en-US" dirty="0" smtClean="0"/>
              <a:t> </a:t>
            </a:r>
          </a:p>
          <a:p>
            <a:pPr>
              <a:buNone/>
            </a:pPr>
            <a:endParaRPr lang="en-IN" dirty="0" smtClean="0"/>
          </a:p>
          <a:p>
            <a:pPr>
              <a:buNone/>
            </a:pPr>
            <a:endParaRPr lang="en-US" sz="2400" dirty="0" smtClean="0"/>
          </a:p>
          <a:p>
            <a:pPr>
              <a:buNone/>
            </a:pPr>
            <a:endParaRPr lang="en-US" sz="2400" dirty="0" smtClean="0"/>
          </a:p>
          <a:p>
            <a:r>
              <a:rPr lang="en-US" sz="2400" dirty="0" smtClean="0"/>
              <a:t>In </a:t>
            </a:r>
            <a:r>
              <a:rPr lang="en-US" sz="2400" dirty="0" smtClean="0"/>
              <a:t>case oxygen is not available in the right amount for the combustion of fuel, carbon may also combine with oxygen to form carbon monoxide. This results in the release of only about 30% of heat (2430 </a:t>
            </a:r>
            <a:r>
              <a:rPr lang="en-US" sz="2400" dirty="0" err="1" smtClean="0"/>
              <a:t>KCal</a:t>
            </a:r>
            <a:r>
              <a:rPr lang="en-US" sz="2400" dirty="0" smtClean="0"/>
              <a:t>/Kg of carbon) compared to CO2. The reaction is shown below </a:t>
            </a:r>
            <a:r>
              <a:rPr lang="en-US" sz="2400" dirty="0" smtClean="0"/>
              <a:t>:</a:t>
            </a:r>
          </a:p>
          <a:p>
            <a:pPr>
              <a:buNone/>
            </a:pPr>
            <a:endParaRPr lang="en-IN" sz="24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 name="Picture 2"/>
          <p:cNvPicPr>
            <a:picLocks noChangeAspect="1" noChangeArrowheads="1"/>
          </p:cNvPicPr>
          <p:nvPr/>
        </p:nvPicPr>
        <p:blipFill>
          <a:blip r:embed="rId3"/>
          <a:srcRect/>
          <a:stretch>
            <a:fillRect/>
          </a:stretch>
        </p:blipFill>
        <p:spPr bwMode="auto">
          <a:xfrm>
            <a:off x="2819400" y="2958193"/>
            <a:ext cx="5943600" cy="1061357"/>
          </a:xfrm>
          <a:prstGeom prst="rect">
            <a:avLst/>
          </a:prstGeom>
          <a:noFill/>
          <a:ln w="9525">
            <a:noFill/>
            <a:miter lim="800000"/>
            <a:headEnd/>
            <a:tailEnd/>
          </a:ln>
          <a:effectLst/>
        </p:spPr>
      </p:pic>
      <p:pic>
        <p:nvPicPr>
          <p:cNvPr id="11" name="Picture 3"/>
          <p:cNvPicPr>
            <a:picLocks noChangeAspect="1" noChangeArrowheads="1"/>
          </p:cNvPicPr>
          <p:nvPr/>
        </p:nvPicPr>
        <p:blipFill>
          <a:blip r:embed="rId4"/>
          <a:srcRect/>
          <a:stretch>
            <a:fillRect/>
          </a:stretch>
        </p:blipFill>
        <p:spPr bwMode="auto">
          <a:xfrm>
            <a:off x="2672443" y="5638800"/>
            <a:ext cx="5418364" cy="4191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a:xfrm>
            <a:off x="609600" y="685800"/>
            <a:ext cx="10972800" cy="5440367"/>
          </a:xfrm>
        </p:spPr>
        <p:txBody>
          <a:bodyPr/>
          <a:lstStyle/>
          <a:p>
            <a:pPr algn="ctr">
              <a:buNone/>
            </a:pPr>
            <a:r>
              <a:rPr lang="en-US" dirty="0" smtClean="0"/>
              <a:t>	</a:t>
            </a:r>
            <a:r>
              <a:rPr lang="en-US" b="1" dirty="0" smtClean="0"/>
              <a:t>Theoretical </a:t>
            </a:r>
            <a:r>
              <a:rPr lang="en-US" b="1" dirty="0" smtClean="0"/>
              <a:t>(or) Minimum mass of air required for complete combustion</a:t>
            </a:r>
            <a:r>
              <a:rPr lang="en-US" dirty="0" smtClean="0"/>
              <a:t>. </a:t>
            </a:r>
            <a:endParaRPr lang="en-US" dirty="0" smtClean="0"/>
          </a:p>
          <a:p>
            <a:pPr algn="just">
              <a:buNone/>
            </a:pPr>
            <a:r>
              <a:rPr lang="en-US" dirty="0" smtClean="0"/>
              <a:t>	</a:t>
            </a:r>
            <a:r>
              <a:rPr lang="en-US" sz="2000" dirty="0" smtClean="0"/>
              <a:t>P</a:t>
            </a:r>
            <a:r>
              <a:rPr lang="en-US" sz="2000" dirty="0" smtClean="0"/>
              <a:t>roper </a:t>
            </a:r>
            <a:r>
              <a:rPr lang="en-US" sz="2000" dirty="0" smtClean="0"/>
              <a:t>supply of oxygen is very essential for the complete combustion of a fuel, for obtaining maximum amount of heat from a fuel. The theoretical or minimum mass (or) volume of oxygen required for complete combustion of 1 kg of fuel may be calculated from chemical analysis of the </a:t>
            </a:r>
            <a:r>
              <a:rPr lang="en-US" sz="2000" dirty="0" smtClean="0"/>
              <a:t>fuel. The </a:t>
            </a:r>
            <a:r>
              <a:rPr lang="en-US" sz="2000" dirty="0" smtClean="0"/>
              <a:t>mass of oxygen, required by each of the constituents of the fuel, may be calculated from the chemical equation. Now consider 1 kg of a fuel</a:t>
            </a:r>
            <a:r>
              <a:rPr lang="en-US" sz="2000" dirty="0" smtClean="0"/>
              <a:t>.</a:t>
            </a:r>
            <a:endParaRPr lang="en-US" sz="2400" dirty="0" smtClean="0"/>
          </a:p>
          <a:p>
            <a:pPr algn="just">
              <a:buNone/>
            </a:pPr>
            <a:endParaRPr lang="en-US" sz="2400" dirty="0" smtClean="0"/>
          </a:p>
          <a:p>
            <a:pPr algn="just">
              <a:buNone/>
            </a:pPr>
            <a:endParaRPr lang="en-US" dirty="0"/>
          </a:p>
        </p:txBody>
      </p:sp>
      <p:pic>
        <p:nvPicPr>
          <p:cNvPr id="12" name="Picture 2"/>
          <p:cNvPicPr>
            <a:picLocks noChangeAspect="1" noChangeArrowheads="1"/>
          </p:cNvPicPr>
          <p:nvPr/>
        </p:nvPicPr>
        <p:blipFill>
          <a:blip r:embed="rId3"/>
          <a:srcRect/>
          <a:stretch>
            <a:fillRect/>
          </a:stretch>
        </p:blipFill>
        <p:spPr bwMode="auto">
          <a:xfrm>
            <a:off x="2209800" y="3478982"/>
            <a:ext cx="6781800" cy="2712764"/>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605</TotalTime>
  <Words>479</Words>
  <Application>Microsoft Office PowerPoint</Application>
  <PresentationFormat>Custom</PresentationFormat>
  <Paragraphs>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Applied Thermodynamics(BMEC-2304)   </vt:lpstr>
      <vt:lpstr>Topic Discussed</vt:lpstr>
      <vt:lpstr>Fuels and its Classifications</vt:lpstr>
      <vt:lpstr>Basic Definitions</vt:lpstr>
      <vt:lpstr>Slide 5</vt:lpstr>
      <vt:lpstr>Slide 6</vt:lpstr>
      <vt:lpstr>Slide 7</vt:lpstr>
      <vt:lpstr>Slide 8</vt:lpstr>
      <vt:lpstr>Slide 9</vt:lpstr>
      <vt:lpstr>Slide 10</vt:lpstr>
      <vt:lpstr>Slide 11</vt:lpstr>
      <vt:lpstr>Slide 12</vt:lpstr>
      <vt:lpstr>Enthalpy of Formation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DEF</cp:lastModifiedBy>
  <cp:revision>95</cp:revision>
  <dcterms:created xsi:type="dcterms:W3CDTF">2020-11-12T04:35:12Z</dcterms:created>
  <dcterms:modified xsi:type="dcterms:W3CDTF">2023-07-07T10:34:59Z</dcterms:modified>
</cp:coreProperties>
</file>