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28" r:id="rId1"/>
  </p:sldMasterIdLst>
  <p:notesMasterIdLst>
    <p:notesMasterId r:id="rId26"/>
  </p:notesMasterIdLst>
  <p:handoutMasterIdLst>
    <p:handoutMasterId r:id="rId27"/>
  </p:handoutMasterIdLst>
  <p:sldIdLst>
    <p:sldId id="452" r:id="rId2"/>
    <p:sldId id="450" r:id="rId3"/>
    <p:sldId id="284" r:id="rId4"/>
    <p:sldId id="419" r:id="rId5"/>
    <p:sldId id="286" r:id="rId6"/>
    <p:sldId id="442" r:id="rId7"/>
    <p:sldId id="287" r:id="rId8"/>
    <p:sldId id="369" r:id="rId9"/>
    <p:sldId id="370" r:id="rId10"/>
    <p:sldId id="373" r:id="rId11"/>
    <p:sldId id="371" r:id="rId12"/>
    <p:sldId id="285" r:id="rId13"/>
    <p:sldId id="288" r:id="rId14"/>
    <p:sldId id="292" r:id="rId15"/>
    <p:sldId id="293" r:id="rId16"/>
    <p:sldId id="443" r:id="rId17"/>
    <p:sldId id="294" r:id="rId18"/>
    <p:sldId id="415" r:id="rId19"/>
    <p:sldId id="296" r:id="rId20"/>
    <p:sldId id="297" r:id="rId21"/>
    <p:sldId id="445" r:id="rId22"/>
    <p:sldId id="447" r:id="rId23"/>
    <p:sldId id="451" r:id="rId24"/>
    <p:sldId id="448" r:id="rId25"/>
  </p:sldIdLst>
  <p:sldSz cx="13716000" cy="9144000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652430" indent="-19525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1304860" indent="-39050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958878" indent="-58734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2611308" indent="-78259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5886" algn="l" defTabSz="914354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063" algn="l" defTabSz="914354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240" algn="l" defTabSz="914354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417" algn="l" defTabSz="914354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366FF"/>
    <a:srgbClr val="FF0000"/>
    <a:srgbClr val="CC6600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-1194" y="-90"/>
      </p:cViewPr>
      <p:guideLst>
        <p:guide orient="horz" pos="1588"/>
        <p:guide pos="19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716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</a:defRPr>
            </a:lvl1pPr>
          </a:lstStyle>
          <a:p>
            <a:pPr>
              <a:defRPr/>
            </a:pPr>
            <a:fld id="{5E6D03FA-E511-4C7D-8EDD-65FCB190A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696913"/>
            <a:ext cx="521970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</a:defRPr>
            </a:lvl1pPr>
          </a:lstStyle>
          <a:p>
            <a:pPr>
              <a:defRPr/>
            </a:pPr>
            <a:fld id="{7EA30CE5-C70C-483E-AABB-8A429F38B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65243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130486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95887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261130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3265388" algn="l" defTabSz="65307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465" algn="l" defTabSz="65307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543" algn="l" defTabSz="65307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620" algn="l" defTabSz="65307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A30CE5-C70C-483E-AABB-8A429F38BB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E029C3-CB28-43EE-92F5-8E965B89CCFA}" type="slidenum">
              <a:rPr lang="en-US" smtClean="0">
                <a:latin typeface="Helvetica" pitchFamily="34" charset="0"/>
              </a:rPr>
              <a:pPr/>
              <a:t>12</a:t>
            </a:fld>
            <a:endParaRPr lang="en-US" smtClean="0">
              <a:latin typeface="Helvetica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5BAD90-66E6-4E7A-809F-DDEFCED1A530}" type="slidenum">
              <a:rPr lang="en-US" smtClean="0">
                <a:latin typeface="Helvetica" pitchFamily="34" charset="0"/>
              </a:rPr>
              <a:pPr/>
              <a:t>13</a:t>
            </a:fld>
            <a:endParaRPr lang="en-US" smtClean="0">
              <a:latin typeface="Helvetica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23B0F5-C90A-4D07-94D4-48EB2A8191BF}" type="slidenum">
              <a:rPr lang="en-US" smtClean="0">
                <a:latin typeface="Helvetica" pitchFamily="34" charset="0"/>
              </a:rPr>
              <a:pPr/>
              <a:t>14</a:t>
            </a:fld>
            <a:endParaRPr lang="en-US" smtClean="0">
              <a:latin typeface="Helvetica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F5C1-3326-4500-B3CA-98DEDBA34963}" type="slidenum">
              <a:rPr lang="en-US" smtClean="0">
                <a:latin typeface="Helvetica" pitchFamily="34" charset="0"/>
              </a:rPr>
              <a:pPr/>
              <a:t>15</a:t>
            </a:fld>
            <a:endParaRPr lang="en-US" smtClean="0">
              <a:latin typeface="Helvetica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29690A-8F81-4F4A-B662-9CD2AC99F552}" type="slidenum">
              <a:rPr lang="en-US" smtClean="0">
                <a:latin typeface="Helvetica" pitchFamily="34" charset="0"/>
              </a:rPr>
              <a:pPr/>
              <a:t>17</a:t>
            </a:fld>
            <a:endParaRPr lang="en-US" smtClean="0">
              <a:latin typeface="Helvetica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312BC-5971-4C9F-8130-C4B8DE608156}" type="slidenum">
              <a:rPr lang="en-US" smtClean="0">
                <a:latin typeface="Helvetica" pitchFamily="34" charset="0"/>
              </a:rPr>
              <a:pPr/>
              <a:t>18</a:t>
            </a:fld>
            <a:endParaRPr lang="en-US" smtClean="0">
              <a:latin typeface="Helvetica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94F133-F4E7-4ECA-99C5-3A7363F5018D}" type="slidenum">
              <a:rPr lang="en-US" smtClean="0">
                <a:latin typeface="Helvetica" pitchFamily="34" charset="0"/>
              </a:rPr>
              <a:pPr/>
              <a:t>19</a:t>
            </a:fld>
            <a:endParaRPr lang="en-US" smtClean="0">
              <a:latin typeface="Helvetica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7AECE-660A-45F6-B69C-6A8D349FCDA8}" type="slidenum">
              <a:rPr lang="en-US" smtClean="0">
                <a:latin typeface="Helvetica" pitchFamily="34" charset="0"/>
              </a:rPr>
              <a:pPr/>
              <a:t>20</a:t>
            </a:fld>
            <a:endParaRPr lang="en-US" smtClean="0">
              <a:latin typeface="Helvetica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47C5FE-D65A-4421-902F-5ABA72E8DF1C}" type="slidenum">
              <a:rPr lang="en-US" smtClean="0">
                <a:latin typeface="Helvetica" pitchFamily="34" charset="0"/>
              </a:rPr>
              <a:pPr/>
              <a:t>23</a:t>
            </a:fld>
            <a:endParaRPr lang="en-US" dirty="0" smtClean="0">
              <a:latin typeface="Helvetica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47C5FE-D65A-4421-902F-5ABA72E8DF1C}" type="slidenum">
              <a:rPr lang="en-US" smtClean="0">
                <a:latin typeface="Helvetica" pitchFamily="34" charset="0"/>
              </a:rPr>
              <a:pPr/>
              <a:t>3</a:t>
            </a:fld>
            <a:endParaRPr lang="en-US" dirty="0" smtClean="0">
              <a:latin typeface="Helvetica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2D47FD-9F6B-41F4-BFFB-E0435E902EFC}" type="slidenum">
              <a:rPr lang="en-US" smtClean="0">
                <a:latin typeface="Helvetica" pitchFamily="34" charset="0"/>
              </a:rPr>
              <a:pPr/>
              <a:t>4</a:t>
            </a:fld>
            <a:endParaRPr lang="en-US" dirty="0" smtClean="0">
              <a:latin typeface="Helvetica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D125A3-109A-4481-B5C3-BD6D108209C4}" type="slidenum">
              <a:rPr lang="en-US" smtClean="0">
                <a:latin typeface="Helvetica" pitchFamily="34" charset="0"/>
              </a:rPr>
              <a:pPr/>
              <a:t>5</a:t>
            </a:fld>
            <a:endParaRPr lang="en-US" dirty="0" smtClean="0">
              <a:latin typeface="Helvetica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17D205-C841-4640-9FA0-042E52546E9F}" type="slidenum">
              <a:rPr lang="en-US" smtClean="0">
                <a:latin typeface="Helvetica" pitchFamily="34" charset="0"/>
              </a:rPr>
              <a:pPr/>
              <a:t>7</a:t>
            </a:fld>
            <a:endParaRPr lang="en-US" smtClean="0">
              <a:latin typeface="Helvetica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505F83-93CC-4852-82C3-E22CFA4ED070}" type="slidenum">
              <a:rPr lang="en-US" smtClean="0">
                <a:latin typeface="Helvetica" pitchFamily="34" charset="0"/>
              </a:rPr>
              <a:pPr/>
              <a:t>8</a:t>
            </a:fld>
            <a:endParaRPr lang="en-US" smtClean="0">
              <a:latin typeface="Helvetica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B85DBE-16F8-4925-89E3-70EB91904F51}" type="slidenum">
              <a:rPr lang="en-US" smtClean="0">
                <a:latin typeface="Helvetica" pitchFamily="34" charset="0"/>
              </a:rPr>
              <a:pPr/>
              <a:t>9</a:t>
            </a:fld>
            <a:endParaRPr lang="en-US" dirty="0" smtClean="0">
              <a:latin typeface="Helvetica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36D1EC-7DCF-40B1-B549-E369F0F9F395}" type="slidenum">
              <a:rPr lang="en-US" smtClean="0">
                <a:latin typeface="Helvetica" pitchFamily="34" charset="0"/>
              </a:rPr>
              <a:pPr/>
              <a:t>10</a:t>
            </a:fld>
            <a:endParaRPr lang="en-US" dirty="0" smtClean="0">
              <a:latin typeface="Helvetica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940559-7DAE-4A15-864D-F43910042432}" type="slidenum">
              <a:rPr lang="en-US" smtClean="0">
                <a:latin typeface="Helvetica" pitchFamily="34" charset="0"/>
              </a:rPr>
              <a:pPr/>
              <a:t>11</a:t>
            </a:fld>
            <a:endParaRPr lang="en-US" dirty="0" smtClean="0">
              <a:latin typeface="Helvetica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40572"/>
            <a:ext cx="116586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366189"/>
            <a:ext cx="30861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89"/>
            <a:ext cx="902970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5875871"/>
            <a:ext cx="11658600" cy="181610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3875618"/>
            <a:ext cx="11658600" cy="2000249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41" y="2046817"/>
            <a:ext cx="606266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41" y="2899833"/>
            <a:ext cx="606266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64067"/>
            <a:ext cx="4512470" cy="15494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364071"/>
            <a:ext cx="7667625" cy="7804151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2" y="1913471"/>
            <a:ext cx="4512470" cy="6254751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6400800"/>
            <a:ext cx="8229600" cy="7556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3800"/>
            </a:lvl1pPr>
            <a:lvl2pPr marL="548640" indent="0">
              <a:buNone/>
              <a:defRPr sz="3400"/>
            </a:lvl2pPr>
            <a:lvl3pPr marL="1097280" indent="0">
              <a:buNone/>
              <a:defRPr sz="290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7156451"/>
            <a:ext cx="8229600" cy="1073149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33605"/>
            <a:ext cx="12344400" cy="6034617"/>
          </a:xfrm>
          <a:prstGeom prst="rect">
            <a:avLst/>
          </a:prstGeom>
        </p:spPr>
        <p:txBody>
          <a:bodyPr vert="horz" lIns="109728" tIns="54864" rIns="109728" bIns="548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20/06/2023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00" y="8475138"/>
            <a:ext cx="4343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279401" y="8828089"/>
            <a:ext cx="3727871" cy="34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15" tIns="65308" rIns="130615" bIns="6530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>
                <a:solidFill>
                  <a:srgbClr val="006699"/>
                </a:solidFill>
                <a:latin typeface="Helvetica" charset="0"/>
              </a:rPr>
              <a:t>Operating System Concepts</a:t>
            </a:r>
            <a:r>
              <a:rPr lang="en-US" sz="1400" b="1" dirty="0">
                <a:solidFill>
                  <a:srgbClr val="336699"/>
                </a:solidFill>
                <a:latin typeface="Helvetica" pitchFamily="34" charset="0"/>
              </a:rPr>
              <a:t> – 8</a:t>
            </a:r>
            <a:r>
              <a:rPr lang="en-US" sz="1400" b="1" baseline="30000" dirty="0">
                <a:solidFill>
                  <a:srgbClr val="336699"/>
                </a:solidFill>
                <a:latin typeface="Helvetica" pitchFamily="34" charset="0"/>
              </a:rPr>
              <a:t>th</a:t>
            </a:r>
            <a:r>
              <a:rPr lang="en-US" sz="1400" b="1" dirty="0">
                <a:solidFill>
                  <a:srgbClr val="336699"/>
                </a:solidFill>
                <a:latin typeface="Helvetica" pitchFamily="34" charset="0"/>
              </a:rPr>
              <a:t> Edition</a:t>
            </a:r>
            <a:endParaRPr lang="en-US" sz="1400" b="1" dirty="0">
              <a:solidFill>
                <a:srgbClr val="006699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109728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2975" y="1016000"/>
            <a:ext cx="11827314" cy="3048000"/>
          </a:xfrm>
        </p:spPr>
        <p:txBody>
          <a:bodyPr>
            <a:normAutofit fontScale="90000"/>
          </a:bodyPr>
          <a:lstStyle/>
          <a:p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7688167" y="8523818"/>
            <a:ext cx="6027836" cy="486833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8201025" y="5384800"/>
            <a:ext cx="5204424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/>
              <a:t>Prepared by</a:t>
            </a:r>
            <a:r>
              <a:rPr lang="en-IN" sz="57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1114425" y="3454400"/>
            <a:ext cx="7672401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137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13700" dirty="0" smtClean="0">
                <a:solidFill>
                  <a:srgbClr val="7030A0"/>
                </a:solidFill>
                <a:latin typeface="+mn-lt"/>
              </a:rPr>
            </a:br>
            <a:r>
              <a:rPr lang="en-US" sz="13700" dirty="0">
                <a:latin typeface="+mn-lt"/>
              </a:rPr>
              <a:t>Course Name</a:t>
            </a:r>
            <a:r>
              <a:rPr lang="en-US" sz="13700" dirty="0" smtClean="0">
                <a:latin typeface="+mn-lt"/>
              </a:rPr>
              <a:t>: B.Tech CSE</a:t>
            </a:r>
            <a:r>
              <a:rPr lang="en-US" sz="13700" dirty="0">
                <a:latin typeface="+mn-lt"/>
              </a:rPr>
              <a:t/>
            </a:r>
            <a:br>
              <a:rPr lang="en-US" sz="13700" dirty="0">
                <a:latin typeface="+mn-lt"/>
              </a:rPr>
            </a:br>
            <a:r>
              <a:rPr lang="en-US" sz="13700" dirty="0">
                <a:latin typeface="+mn-lt"/>
              </a:rPr>
              <a:t>Semester</a:t>
            </a:r>
            <a:r>
              <a:rPr lang="en-US" sz="137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1588" y="369889"/>
            <a:ext cx="11758613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Memory-Management Unit (</a:t>
            </a:r>
            <a:r>
              <a:rPr lang="en-US" sz="3400" dirty="0" smtClean="0"/>
              <a:t>MMU</a:t>
            </a:r>
            <a:r>
              <a:rPr lang="en-US" dirty="0" smtClean="0"/>
              <a:t>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143001" y="1836739"/>
            <a:ext cx="11596688" cy="59785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Hardware device that at run time maps virtual to physical address</a:t>
            </a:r>
          </a:p>
          <a:p>
            <a:endParaRPr lang="en-US" dirty="0" smtClean="0"/>
          </a:p>
          <a:p>
            <a:r>
              <a:rPr lang="en-US" dirty="0" smtClean="0"/>
              <a:t>Many methods possible, covered in the rest of this chapter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 start, consider simple scheme where the value in the relocation register is added to every address generated by a user process at the time it is sent to memory</a:t>
            </a:r>
          </a:p>
          <a:p>
            <a:pPr lvl="1"/>
            <a:r>
              <a:rPr lang="en-US" dirty="0" smtClean="0"/>
              <a:t>Base register now called relocation register </a:t>
            </a:r>
          </a:p>
          <a:p>
            <a:pPr lvl="1"/>
            <a:r>
              <a:rPr lang="en-US" dirty="0" smtClean="0"/>
              <a:t>MS-DOS on Intel 80x86 used 4 relocation registers</a:t>
            </a:r>
          </a:p>
          <a:p>
            <a:endParaRPr lang="en-US" dirty="0" smtClean="0"/>
          </a:p>
          <a:p>
            <a:r>
              <a:rPr lang="en-US" dirty="0" smtClean="0"/>
              <a:t>The user program deals with </a:t>
            </a:r>
            <a:r>
              <a:rPr lang="en-US" i="1" dirty="0" smtClean="0"/>
              <a:t>logical</a:t>
            </a:r>
            <a:r>
              <a:rPr lang="en-US" dirty="0" smtClean="0"/>
              <a:t> addresses; it never sees the </a:t>
            </a:r>
            <a:r>
              <a:rPr lang="en-US" i="1" dirty="0" smtClean="0"/>
              <a:t>real</a:t>
            </a:r>
            <a:r>
              <a:rPr lang="en-US" dirty="0" smtClean="0"/>
              <a:t> physical addresses</a:t>
            </a:r>
          </a:p>
          <a:p>
            <a:pPr lvl="1"/>
            <a:r>
              <a:rPr lang="en-US" dirty="0" smtClean="0"/>
              <a:t>Execution-time binding occurs when reference is made to location in memory</a:t>
            </a:r>
          </a:p>
          <a:p>
            <a:pPr lvl="1"/>
            <a:r>
              <a:rPr lang="en-US" dirty="0" smtClean="0"/>
              <a:t>Logical address bound to physical addresses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9538" y="414339"/>
            <a:ext cx="12336462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Dynamic relocation using a </a:t>
            </a:r>
            <a:br>
              <a:rPr lang="en-US" sz="4000" dirty="0" smtClean="0"/>
            </a:br>
            <a:r>
              <a:rPr lang="en-US" sz="4000" dirty="0" smtClean="0"/>
              <a:t>relocation register</a:t>
            </a: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24150" y="1966913"/>
            <a:ext cx="8037513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Dynamic Loading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369978"/>
            <a:ext cx="11742738" cy="544528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Routine is not loaded until it is called</a:t>
            </a:r>
          </a:p>
          <a:p>
            <a:endParaRPr lang="en-US" dirty="0" smtClean="0"/>
          </a:p>
          <a:p>
            <a:r>
              <a:rPr lang="en-US" dirty="0" smtClean="0"/>
              <a:t>Better memory-space utilization; unused routine is never loaded</a:t>
            </a:r>
          </a:p>
          <a:p>
            <a:endParaRPr lang="en-US" dirty="0" smtClean="0"/>
          </a:p>
          <a:p>
            <a:r>
              <a:rPr lang="en-US" dirty="0" smtClean="0"/>
              <a:t>All routines kept on disk in </a:t>
            </a:r>
            <a:r>
              <a:rPr lang="en-US" dirty="0" err="1" smtClean="0"/>
              <a:t>relocatable</a:t>
            </a:r>
            <a:r>
              <a:rPr lang="en-US" dirty="0" smtClean="0"/>
              <a:t> load format</a:t>
            </a:r>
          </a:p>
          <a:p>
            <a:endParaRPr lang="en-US" dirty="0" smtClean="0"/>
          </a:p>
          <a:p>
            <a:r>
              <a:rPr lang="en-US" dirty="0" smtClean="0"/>
              <a:t>Useful when large amounts of code are needed to handle infrequently occurring cases</a:t>
            </a:r>
          </a:p>
          <a:p>
            <a:endParaRPr lang="en-US" dirty="0" smtClean="0"/>
          </a:p>
          <a:p>
            <a:r>
              <a:rPr lang="en-US" dirty="0" smtClean="0"/>
              <a:t>No special support from the operating system is required</a:t>
            </a:r>
          </a:p>
          <a:p>
            <a:pPr lvl="1"/>
            <a:r>
              <a:rPr lang="en-US" dirty="0" smtClean="0"/>
              <a:t>Implemented through program design</a:t>
            </a:r>
          </a:p>
          <a:p>
            <a:pPr lvl="1"/>
            <a:r>
              <a:rPr lang="en-US" dirty="0" smtClean="0"/>
              <a:t>OS can help by providing libraries to implement dynamic loading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Linking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143001" y="2369977"/>
            <a:ext cx="11576051" cy="604623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Static linking – system libraries and program code combined by the loader into the binary program image</a:t>
            </a:r>
          </a:p>
          <a:p>
            <a:r>
              <a:rPr lang="en-US" dirty="0" smtClean="0"/>
              <a:t>Dynamic linking –linking postponed until execution time</a:t>
            </a:r>
            <a:endParaRPr lang="en-US" sz="1100" dirty="0" smtClean="0"/>
          </a:p>
          <a:p>
            <a:r>
              <a:rPr lang="en-US" dirty="0" smtClean="0"/>
              <a:t>Small piece of code, </a:t>
            </a:r>
            <a:r>
              <a:rPr lang="en-US" i="1" dirty="0" smtClean="0"/>
              <a:t>stub</a:t>
            </a:r>
            <a:r>
              <a:rPr lang="en-US" dirty="0" smtClean="0"/>
              <a:t>, used to locate the appropriate memory-resident library routine</a:t>
            </a:r>
            <a:endParaRPr lang="en-US" sz="1100" dirty="0" smtClean="0"/>
          </a:p>
          <a:p>
            <a:r>
              <a:rPr lang="en-US" dirty="0" smtClean="0"/>
              <a:t>Stub replaces itself with the address of the routine, and executes the routine</a:t>
            </a:r>
            <a:endParaRPr lang="en-US" sz="1100" dirty="0" smtClean="0"/>
          </a:p>
          <a:p>
            <a:r>
              <a:rPr lang="en-US" dirty="0" smtClean="0"/>
              <a:t>Operating system checks if routine is in processes’ memory address</a:t>
            </a:r>
          </a:p>
          <a:p>
            <a:pPr lvl="1"/>
            <a:r>
              <a:rPr lang="en-US" dirty="0" smtClean="0"/>
              <a:t>If not in address space, add to address space</a:t>
            </a:r>
            <a:endParaRPr lang="en-US" sz="1100" dirty="0" smtClean="0"/>
          </a:p>
          <a:p>
            <a:r>
              <a:rPr lang="en-US" dirty="0" smtClean="0"/>
              <a:t>Dynamic linking is particularly useful for libraries</a:t>
            </a:r>
            <a:endParaRPr lang="en-US" sz="1100" dirty="0" smtClean="0"/>
          </a:p>
          <a:p>
            <a:r>
              <a:rPr lang="en-US" dirty="0" smtClean="0"/>
              <a:t>System also known as shared libraries</a:t>
            </a:r>
            <a:endParaRPr lang="en-US" b="1" dirty="0" smtClean="0">
              <a:solidFill>
                <a:srgbClr val="3366FF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Consider applicability to patching system libraries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Versioning may be needed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8785"/>
            <a:ext cx="12344400" cy="87135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Swapping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220686"/>
            <a:ext cx="11639550" cy="669938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A process can be swapped temporarily out of memory to a backing store, and then brought back into memory for continued execution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Total physical memory space of processes can exceed physical memory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Backing store disk large enough to accommodate copies of all memory images for all users; must provide direct access to these memory images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Roll out , roll in swapping variant used for priority-based scheduling algorithms; lower-priority process is swapped out so higher-priority process can be loaded and executed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Major part of swap time is transfer time; total transfer time is directly proportional to the amount of memory swapped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System maintains a ready queue</a:t>
            </a:r>
            <a:r>
              <a:rPr lang="en-US" sz="2400" dirty="0" smtClean="0">
                <a:solidFill>
                  <a:srgbClr val="3366FF"/>
                </a:solidFill>
              </a:rPr>
              <a:t> </a:t>
            </a:r>
            <a:r>
              <a:rPr lang="en-US" sz="2400" dirty="0" smtClean="0"/>
              <a:t>of ready-to-run processes which have memory images on disk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Does the swapped out process need to swap back in to same physical addresses?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Depends on address binding method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Plus consider pending I/O to / from process memory space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Modified versions of swapping are found on many systems (i.e., UNIX, Linux, and Windows)</a:t>
            </a:r>
          </a:p>
          <a:p>
            <a:pPr lvl="1"/>
            <a:r>
              <a:rPr lang="en-US" sz="2400" dirty="0" smtClean="0"/>
              <a:t>Swapping normally disabled</a:t>
            </a:r>
          </a:p>
          <a:p>
            <a:pPr lvl="1"/>
            <a:r>
              <a:rPr lang="en-US" sz="2400" dirty="0" smtClean="0"/>
              <a:t>Started if more than threshold amount of memory allocated</a:t>
            </a:r>
          </a:p>
          <a:p>
            <a:pPr lvl="1"/>
            <a:r>
              <a:rPr lang="en-US" sz="2400" dirty="0" smtClean="0"/>
              <a:t>Disabled again once memory demand reduced below threshold</a:t>
            </a:r>
          </a:p>
          <a:p>
            <a:pPr>
              <a:lnSpc>
                <a:spcPct val="80000"/>
              </a:lnSpc>
              <a:buFont typeface="Monotype Sorts" charset="2"/>
              <a:buNone/>
            </a:pPr>
            <a:endParaRPr lang="en-US" sz="2000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27138" y="369889"/>
            <a:ext cx="11803062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Schematic View of Swapping</a:t>
            </a:r>
            <a:endParaRPr lang="en-US" sz="3400" dirty="0" smtClean="0"/>
          </a:p>
        </p:txBody>
      </p:sp>
      <p:pic>
        <p:nvPicPr>
          <p:cNvPr id="18435" name="Picture 4" descr="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1517649"/>
            <a:ext cx="9001125" cy="5988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578498"/>
            <a:ext cx="12344400" cy="1735495"/>
          </a:xfrm>
        </p:spPr>
        <p:txBody>
          <a:bodyPr/>
          <a:lstStyle/>
          <a:p>
            <a:r>
              <a:rPr lang="en-US" sz="4000" dirty="0" smtClean="0"/>
              <a:t>Context Switch Time including Swapping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2580640"/>
            <a:ext cx="12344400" cy="617147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If next processes to be put on CPU is not in memory, need to swap out a process and swap in target process</a:t>
            </a:r>
          </a:p>
          <a:p>
            <a:r>
              <a:rPr lang="en-US" sz="2400" dirty="0" smtClean="0"/>
              <a:t>Context switch time can then be very high</a:t>
            </a:r>
          </a:p>
          <a:p>
            <a:r>
              <a:rPr lang="en-US" sz="2400" dirty="0" smtClean="0"/>
              <a:t>100MB process swapping to hard disk with transfer rate of 50MB/sec</a:t>
            </a:r>
          </a:p>
          <a:p>
            <a:pPr lvl="1"/>
            <a:r>
              <a:rPr lang="en-US" sz="2400" dirty="0" smtClean="0"/>
              <a:t>Plus disk latency of 8 ms</a:t>
            </a:r>
          </a:p>
          <a:p>
            <a:pPr lvl="1"/>
            <a:r>
              <a:rPr lang="en-US" sz="2400" dirty="0" smtClean="0"/>
              <a:t>Swap out time of 2008 ms</a:t>
            </a:r>
          </a:p>
          <a:p>
            <a:pPr lvl="1"/>
            <a:r>
              <a:rPr lang="en-US" sz="2400" dirty="0" smtClean="0"/>
              <a:t>Plus swap in of same sized process</a:t>
            </a:r>
          </a:p>
          <a:p>
            <a:pPr lvl="1"/>
            <a:r>
              <a:rPr lang="en-US" sz="2400" dirty="0" smtClean="0"/>
              <a:t>Total context switch swapping component time of 4016ms (&gt; 4 seconds)</a:t>
            </a:r>
          </a:p>
          <a:p>
            <a:r>
              <a:rPr lang="en-US" sz="2400" dirty="0" smtClean="0"/>
              <a:t>Can reduce if reduce size of memory swapped – by knowing how much memory really being used</a:t>
            </a:r>
          </a:p>
          <a:p>
            <a:pPr lvl="1"/>
            <a:r>
              <a:rPr lang="en-US" sz="2400" dirty="0" smtClean="0"/>
              <a:t>System calls to inform OS of memory use via </a:t>
            </a:r>
            <a:r>
              <a:rPr lang="en-US" sz="2400" dirty="0" smtClean="0">
                <a:latin typeface="Courier New" charset="0"/>
                <a:cs typeface="Courier New" charset="0"/>
              </a:rPr>
              <a:t>request memory </a:t>
            </a:r>
            <a:r>
              <a:rPr lang="en-US" sz="2400" dirty="0" smtClean="0"/>
              <a:t>and </a:t>
            </a:r>
            <a:r>
              <a:rPr lang="en-US" sz="2400" dirty="0" smtClean="0">
                <a:latin typeface="Courier New" charset="0"/>
                <a:cs typeface="Courier New" charset="0"/>
              </a:rPr>
              <a:t>release memory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00164" y="369889"/>
            <a:ext cx="11730038" cy="116033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Contiguous Allocation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idx="1"/>
          </p:nvPr>
        </p:nvSpPr>
        <p:spPr>
          <a:xfrm>
            <a:off x="1143000" y="1623529"/>
            <a:ext cx="11666538" cy="673670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Main memory usually into two partitions:</a:t>
            </a:r>
          </a:p>
          <a:p>
            <a:pPr lvl="1"/>
            <a:r>
              <a:rPr lang="en-US" dirty="0" smtClean="0"/>
              <a:t>Resident operating system, usually held in low memory with interrupt vector</a:t>
            </a:r>
          </a:p>
          <a:p>
            <a:pPr lvl="1"/>
            <a:r>
              <a:rPr lang="en-US" dirty="0" smtClean="0"/>
              <a:t>User processes then held in high memory</a:t>
            </a:r>
          </a:p>
          <a:p>
            <a:pPr lvl="1"/>
            <a:r>
              <a:rPr lang="en-US" dirty="0" smtClean="0"/>
              <a:t>Each process contained in single contiguous section of memory</a:t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Relocation registers used to protect user processes from each other, and from changing operating-system code and data</a:t>
            </a:r>
          </a:p>
          <a:p>
            <a:pPr lvl="1"/>
            <a:r>
              <a:rPr lang="en-US" dirty="0" smtClean="0"/>
              <a:t>Base register contains value of smallest physical address</a:t>
            </a:r>
          </a:p>
          <a:p>
            <a:pPr lvl="1"/>
            <a:r>
              <a:rPr lang="en-US" dirty="0" smtClean="0"/>
              <a:t>Limit register contains range of logical addresses – each logical address must be less than the limit register </a:t>
            </a:r>
          </a:p>
          <a:p>
            <a:pPr lvl="1"/>
            <a:r>
              <a:rPr lang="en-US" dirty="0" smtClean="0"/>
              <a:t>MMU maps logical address </a:t>
            </a:r>
            <a:r>
              <a:rPr lang="en-US" i="1" dirty="0" smtClean="0"/>
              <a:t>dynamically</a:t>
            </a:r>
          </a:p>
          <a:p>
            <a:pPr lvl="1"/>
            <a:r>
              <a:rPr lang="en-US" dirty="0" smtClean="0"/>
              <a:t>Can then allow actions such as kernel code being transient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and kernel changing size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42597" y="395288"/>
            <a:ext cx="13452767" cy="150815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Hardware Support for Relocation </a:t>
            </a:r>
            <a:br>
              <a:rPr lang="en-US" sz="4000" dirty="0" smtClean="0"/>
            </a:br>
            <a:r>
              <a:rPr lang="en-US" sz="4000" dirty="0" smtClean="0"/>
              <a:t>and Limit Registers</a:t>
            </a:r>
          </a:p>
        </p:txBody>
      </p:sp>
      <p:pic>
        <p:nvPicPr>
          <p:cNvPr id="21507" name="Picture 4" descr="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2675" y="2478089"/>
            <a:ext cx="9656763" cy="425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1886" y="223937"/>
            <a:ext cx="12638315" cy="139959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Dynamic Storage-Allocation Problem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250951" y="2481945"/>
            <a:ext cx="11417300" cy="425475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First-fit Allocate the </a:t>
            </a:r>
            <a:r>
              <a:rPr lang="en-US" i="1" dirty="0" smtClean="0"/>
              <a:t>first</a:t>
            </a:r>
            <a:r>
              <a:rPr lang="en-US" dirty="0" smtClean="0"/>
              <a:t> hole that is big enough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Best-fit Allocate the </a:t>
            </a:r>
            <a:r>
              <a:rPr lang="en-US" i="1" dirty="0" smtClean="0"/>
              <a:t>smallest</a:t>
            </a:r>
            <a:r>
              <a:rPr lang="en-US" dirty="0" smtClean="0"/>
              <a:t> hole that is big enough; must search entire list, unless ordered by size 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Produces the smallest leftover hole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Worst-fit Allocate the </a:t>
            </a:r>
            <a:r>
              <a:rPr lang="en-US" i="1" dirty="0" smtClean="0"/>
              <a:t>largest</a:t>
            </a:r>
            <a:r>
              <a:rPr lang="en-US" dirty="0" smtClean="0"/>
              <a:t> hole; must also search entire list 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Produces the largest leftover hole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143001" y="1716834"/>
            <a:ext cx="6178550" cy="408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15" tIns="65308" rIns="130615" bIns="65308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Helvetica" pitchFamily="34" charset="0"/>
              </a:rPr>
              <a:t>How to satisfy a request of size </a:t>
            </a:r>
            <a:r>
              <a:rPr lang="en-US" i="1" dirty="0">
                <a:latin typeface="Helvetica" pitchFamily="34" charset="0"/>
              </a:rPr>
              <a:t>n</a:t>
            </a:r>
            <a:r>
              <a:rPr lang="en-US" dirty="0">
                <a:latin typeface="Helvetica" pitchFamily="34" charset="0"/>
              </a:rPr>
              <a:t> from a list of free holes?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143000" y="6892926"/>
            <a:ext cx="11401425" cy="408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15" tIns="65308" rIns="130615" bIns="65308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First-fit and best-fit better than worst-fit in terms of speed and storage utilization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7100" dirty="0" smtClean="0"/>
              <a:t> </a:t>
            </a:r>
            <a:r>
              <a:rPr lang="en-US" sz="7100" dirty="0" smtClean="0"/>
              <a:t>Topic 13</a:t>
            </a:r>
            <a:r>
              <a:rPr lang="en-US" sz="7100" baseline="30000" dirty="0" smtClean="0"/>
              <a:t>th</a:t>
            </a:r>
            <a:r>
              <a:rPr lang="en-US" sz="7100" dirty="0" smtClean="0"/>
              <a:t> : Main </a:t>
            </a:r>
            <a:r>
              <a:rPr lang="en-US" sz="7100" dirty="0" smtClean="0"/>
              <a:t>Memory</a:t>
            </a:r>
            <a:endParaRPr lang="en-US" sz="69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800100" y="4305301"/>
            <a:ext cx="11782425" cy="3219451"/>
          </a:xfrm>
        </p:spPr>
        <p:txBody>
          <a:bodyPr>
            <a:normAutofit/>
          </a:bodyPr>
          <a:lstStyle/>
          <a:p>
            <a:pPr marR="0" algn="ctr"/>
            <a:endParaRPr lang="en-US" sz="4600" dirty="0" smtClean="0">
              <a:solidFill>
                <a:schemeClr val="bg1"/>
              </a:solidFill>
            </a:endParaRPr>
          </a:p>
          <a:p>
            <a:pPr marR="0" algn="ctr"/>
            <a:endParaRPr lang="en-US" sz="4600" dirty="0" smtClean="0">
              <a:solidFill>
                <a:schemeClr val="bg1"/>
              </a:solidFill>
            </a:endParaRPr>
          </a:p>
          <a:p>
            <a:pPr marR="0"/>
            <a:endParaRPr lang="en-US" sz="26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41176" y="369889"/>
            <a:ext cx="13174824" cy="1234977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Fragmentation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idx="1"/>
          </p:nvPr>
        </p:nvSpPr>
        <p:spPr>
          <a:xfrm>
            <a:off x="1143000" y="1695452"/>
            <a:ext cx="11657013" cy="66659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External Fragmentation total memory space exists to satisfy a request, but it is not contiguous</a:t>
            </a:r>
            <a:endParaRPr lang="en-US" sz="1100" dirty="0" smtClean="0"/>
          </a:p>
          <a:p>
            <a:endParaRPr lang="en-US" b="1" dirty="0" smtClean="0">
              <a:solidFill>
                <a:srgbClr val="3366FF"/>
              </a:solidFill>
            </a:endParaRPr>
          </a:p>
          <a:p>
            <a:r>
              <a:rPr lang="en-US" dirty="0" smtClean="0"/>
              <a:t>Internal Fragmentation allocated memory may be slightly larger than requested memory; this size difference is memory internal to a partition, but not being used</a:t>
            </a:r>
            <a:endParaRPr lang="en-US" sz="1100" dirty="0" smtClean="0"/>
          </a:p>
          <a:p>
            <a:endParaRPr lang="en-US" dirty="0" smtClean="0"/>
          </a:p>
          <a:p>
            <a:r>
              <a:rPr lang="en-US" dirty="0" smtClean="0"/>
              <a:t>First fit analysis reveals that given </a:t>
            </a:r>
            <a:r>
              <a:rPr lang="en-US" i="1" dirty="0" smtClean="0"/>
              <a:t>N</a:t>
            </a:r>
            <a:r>
              <a:rPr lang="en-US" dirty="0" smtClean="0"/>
              <a:t> blocks allocated, 0.5 </a:t>
            </a:r>
            <a:r>
              <a:rPr lang="en-US" i="1" dirty="0" smtClean="0"/>
              <a:t>N</a:t>
            </a:r>
            <a:r>
              <a:rPr lang="en-US" dirty="0" smtClean="0"/>
              <a:t> blocks lost to fragmentation</a:t>
            </a:r>
          </a:p>
          <a:p>
            <a:pPr lvl="1"/>
            <a:r>
              <a:rPr lang="en-US" dirty="0" smtClean="0"/>
              <a:t>1/3 may be unusable -&gt; 50-percent rule</a:t>
            </a:r>
            <a:endParaRPr lang="en-US" b="1" dirty="0" smtClean="0">
              <a:solidFill>
                <a:srgbClr val="3366FF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85800" y="1045030"/>
            <a:ext cx="12344400" cy="1212980"/>
          </a:xfrm>
        </p:spPr>
        <p:txBody>
          <a:bodyPr/>
          <a:lstStyle/>
          <a:p>
            <a:r>
              <a:rPr lang="en-US" dirty="0" smtClean="0"/>
              <a:t>Fragmentation (Cont.)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Reduce external fragmentation by compaction </a:t>
            </a:r>
            <a:endParaRPr lang="en-US" b="1" dirty="0" smtClean="0">
              <a:solidFill>
                <a:srgbClr val="3366FF"/>
              </a:solidFill>
            </a:endParaRPr>
          </a:p>
          <a:p>
            <a:pPr lvl="1"/>
            <a:r>
              <a:rPr lang="en-US" dirty="0" smtClean="0"/>
              <a:t>Shuffle memory contents to place all free memory together in one large block</a:t>
            </a:r>
          </a:p>
          <a:p>
            <a:pPr lvl="1"/>
            <a:r>
              <a:rPr lang="en-US" dirty="0" smtClean="0"/>
              <a:t>Compaction is possible </a:t>
            </a:r>
            <a:r>
              <a:rPr lang="en-US" i="1" dirty="0" smtClean="0"/>
              <a:t>only</a:t>
            </a:r>
            <a:r>
              <a:rPr lang="en-US" dirty="0" smtClean="0"/>
              <a:t> if relocation is dynamic, and is done at execution time</a:t>
            </a:r>
          </a:p>
          <a:p>
            <a:pPr lvl="1"/>
            <a:r>
              <a:rPr lang="en-US" dirty="0" smtClean="0"/>
              <a:t>I/O problem</a:t>
            </a:r>
          </a:p>
          <a:p>
            <a:pPr lvl="2"/>
            <a:r>
              <a:rPr lang="en-US" dirty="0" smtClean="0"/>
              <a:t>Latch job in memory while it is involved in I/O</a:t>
            </a:r>
          </a:p>
          <a:p>
            <a:pPr lvl="2"/>
            <a:r>
              <a:rPr lang="en-US" dirty="0" smtClean="0"/>
              <a:t>Do I/O only into OS buffers</a:t>
            </a:r>
          </a:p>
          <a:p>
            <a:endParaRPr lang="en-US" dirty="0" smtClean="0"/>
          </a:p>
          <a:p>
            <a:r>
              <a:rPr lang="en-US" dirty="0" smtClean="0"/>
              <a:t>Now consider that backing store has same fragmentation problems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Background</a:t>
            </a:r>
          </a:p>
          <a:p>
            <a:r>
              <a:rPr lang="en-US" sz="3600" dirty="0" smtClean="0"/>
              <a:t>Swapping </a:t>
            </a:r>
          </a:p>
          <a:p>
            <a:r>
              <a:rPr lang="en-US" sz="3600" dirty="0" smtClean="0"/>
              <a:t>Contiguous Memory Allocation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7142" y="1153659"/>
            <a:ext cx="11615738" cy="106702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Topics To </a:t>
            </a:r>
            <a:r>
              <a:rPr lang="en-US" smtClean="0"/>
              <a:t>Be Next </a:t>
            </a:r>
            <a:r>
              <a:rPr lang="en-US" dirty="0" smtClean="0"/>
              <a:t>Covered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180323" y="2527204"/>
            <a:ext cx="11028363" cy="5978525"/>
          </a:xfrm>
        </p:spPr>
        <p:txBody>
          <a:bodyPr/>
          <a:lstStyle/>
          <a:p>
            <a:r>
              <a:rPr lang="en-US" dirty="0" smtClean="0"/>
              <a:t>Paging</a:t>
            </a:r>
          </a:p>
          <a:p>
            <a:r>
              <a:rPr lang="en-US" dirty="0" smtClean="0"/>
              <a:t>Structure of the Page Table</a:t>
            </a:r>
          </a:p>
          <a:p>
            <a:r>
              <a:rPr lang="en-US" dirty="0" smtClean="0"/>
              <a:t>Segmentation</a:t>
            </a:r>
          </a:p>
          <a:p>
            <a:r>
              <a:rPr lang="en-US" dirty="0" smtClean="0"/>
              <a:t>Example: The Intel Pentium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400" dirty="0" err="1" smtClean="0"/>
              <a:t>Silberschatz</a:t>
            </a:r>
            <a:r>
              <a:rPr lang="en-US" sz="3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3400" dirty="0" smtClean="0"/>
              <a:t> </a:t>
            </a:r>
            <a:r>
              <a:rPr lang="en-US" sz="3400" dirty="0" err="1" smtClean="0"/>
              <a:t>Dhamdhere</a:t>
            </a:r>
            <a:r>
              <a:rPr lang="en-US" sz="3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7142" y="1153659"/>
            <a:ext cx="11615738" cy="106702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Topics To Be Covered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180323" y="2527204"/>
            <a:ext cx="11028363" cy="5978525"/>
          </a:xfrm>
        </p:spPr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Swapping </a:t>
            </a:r>
          </a:p>
          <a:p>
            <a:r>
              <a:rPr lang="en-US" dirty="0" smtClean="0"/>
              <a:t>Contiguous Memory Allocation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241426" y="2481944"/>
            <a:ext cx="11493500" cy="6176865"/>
          </a:xfrm>
        </p:spPr>
        <p:txBody>
          <a:bodyPr>
            <a:normAutofit/>
          </a:bodyPr>
          <a:lstStyle/>
          <a:p>
            <a:r>
              <a:rPr lang="en-US" dirty="0" smtClean="0"/>
              <a:t>To provide a detailed description of various ways of organizing memory hardware</a:t>
            </a:r>
          </a:p>
          <a:p>
            <a:endParaRPr lang="en-US" dirty="0" smtClean="0"/>
          </a:p>
          <a:p>
            <a:r>
              <a:rPr lang="en-US" dirty="0" smtClean="0"/>
              <a:t>To discuss various memory-management techniques, including paging and segmentation</a:t>
            </a:r>
          </a:p>
          <a:p>
            <a:endParaRPr lang="en-US" dirty="0" smtClean="0"/>
          </a:p>
          <a:p>
            <a:r>
              <a:rPr lang="en-US" dirty="0" smtClean="0"/>
              <a:t>To provide a detailed description of the Intel Pentium, which supports both pure segmentation and segmentation with paging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90676" y="369889"/>
            <a:ext cx="10147301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idx="1"/>
          </p:nvPr>
        </p:nvSpPr>
        <p:spPr>
          <a:xfrm>
            <a:off x="1143001" y="1836739"/>
            <a:ext cx="11596688" cy="59785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Program must be brought (from disk)  into memory and placed within a process for it to be run</a:t>
            </a:r>
          </a:p>
          <a:p>
            <a:endParaRPr lang="en-US" sz="1100" dirty="0" smtClean="0"/>
          </a:p>
          <a:p>
            <a:r>
              <a:rPr lang="en-US" dirty="0" smtClean="0"/>
              <a:t>Main memory and registers are only storage CPU can access directly</a:t>
            </a:r>
          </a:p>
          <a:p>
            <a:pPr>
              <a:buFont typeface="Monotype Sorts" charset="2"/>
              <a:buNone/>
            </a:pPr>
            <a:endParaRPr lang="en-US" dirty="0" smtClean="0"/>
          </a:p>
          <a:p>
            <a:r>
              <a:rPr lang="en-US" dirty="0" smtClean="0"/>
              <a:t>Memory unit only sees a stream of addresses + read requests, or address + data and write requests</a:t>
            </a:r>
          </a:p>
          <a:p>
            <a:endParaRPr lang="en-US" sz="1100" dirty="0" smtClean="0"/>
          </a:p>
          <a:p>
            <a:r>
              <a:rPr lang="en-US" dirty="0" smtClean="0"/>
              <a:t>Register access in one CPU clock (or less)</a:t>
            </a:r>
          </a:p>
          <a:p>
            <a:endParaRPr lang="en-US" sz="1100" dirty="0" smtClean="0"/>
          </a:p>
          <a:p>
            <a:r>
              <a:rPr lang="en-US" dirty="0" smtClean="0"/>
              <a:t>Main memory can take many cycles</a:t>
            </a:r>
          </a:p>
          <a:p>
            <a:endParaRPr lang="en-US" sz="1100" dirty="0" smtClean="0"/>
          </a:p>
          <a:p>
            <a:r>
              <a:rPr lang="en-US" dirty="0" smtClean="0"/>
              <a:t>Cache sits between main memory and CPU registers</a:t>
            </a:r>
          </a:p>
          <a:p>
            <a:endParaRPr lang="en-US" sz="1100" dirty="0" smtClean="0"/>
          </a:p>
          <a:p>
            <a:r>
              <a:rPr lang="en-US" dirty="0" smtClean="0"/>
              <a:t>Protection of memory required to ensure correct operation</a:t>
            </a:r>
          </a:p>
          <a:p>
            <a:pPr>
              <a:buFont typeface="Monotype Sorts" charset="2"/>
              <a:buNone/>
            </a:pPr>
            <a:endParaRPr lang="en-US" b="1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Binding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0" lang="en-US" dirty="0" smtClean="0"/>
              <a:t>Inconvenient to have first user process physical address always at 0000 </a:t>
            </a:r>
          </a:p>
          <a:p>
            <a:pPr lvl="1"/>
            <a:r>
              <a:rPr kumimoji="0" lang="en-US" dirty="0" smtClean="0"/>
              <a:t>How can it not be?</a:t>
            </a:r>
            <a:endParaRPr lang="en-US" dirty="0" smtClean="0"/>
          </a:p>
          <a:p>
            <a:r>
              <a:rPr kumimoji="0" lang="en-US" dirty="0" smtClean="0"/>
              <a:t>Further, addresses represented in different ways at different stages of a program’s life</a:t>
            </a:r>
          </a:p>
          <a:p>
            <a:pPr lvl="1"/>
            <a:r>
              <a:rPr kumimoji="0" lang="en-US" dirty="0" smtClean="0"/>
              <a:t>Source code addresses usually symbolic</a:t>
            </a:r>
          </a:p>
          <a:p>
            <a:pPr lvl="1"/>
            <a:r>
              <a:rPr kumimoji="0" lang="en-US" dirty="0" smtClean="0"/>
              <a:t>Compiled code addresses bind to </a:t>
            </a:r>
            <a:r>
              <a:rPr kumimoji="0" lang="en-US" dirty="0" err="1" smtClean="0"/>
              <a:t>relocatable</a:t>
            </a:r>
            <a:r>
              <a:rPr kumimoji="0" lang="en-US" dirty="0" smtClean="0"/>
              <a:t> addresses</a:t>
            </a:r>
          </a:p>
          <a:p>
            <a:pPr lvl="2"/>
            <a:r>
              <a:rPr kumimoji="0" lang="en-US" dirty="0" smtClean="0"/>
              <a:t>i.e. “14 bytes from beginning of this module”</a:t>
            </a:r>
          </a:p>
          <a:p>
            <a:pPr lvl="1"/>
            <a:r>
              <a:rPr kumimoji="0" lang="en-US" dirty="0" smtClean="0"/>
              <a:t>Linker or loader will bind </a:t>
            </a:r>
            <a:r>
              <a:rPr kumimoji="0" lang="en-US" dirty="0" err="1" smtClean="0"/>
              <a:t>relocatable</a:t>
            </a:r>
            <a:r>
              <a:rPr kumimoji="0" lang="en-US" dirty="0" smtClean="0"/>
              <a:t> addresses to absolute addresses</a:t>
            </a:r>
          </a:p>
          <a:p>
            <a:pPr lvl="2"/>
            <a:r>
              <a:rPr kumimoji="0" lang="en-US" dirty="0" smtClean="0"/>
              <a:t>i.e. 74014</a:t>
            </a:r>
          </a:p>
          <a:p>
            <a:pPr lvl="1"/>
            <a:r>
              <a:rPr kumimoji="0" lang="en-US" dirty="0" smtClean="0"/>
              <a:t>Each binding maps one address space to another</a:t>
            </a:r>
          </a:p>
          <a:p>
            <a:pPr>
              <a:buFont typeface="Monotype Sorts" charset="2"/>
              <a:buNone/>
            </a:pPr>
            <a:endParaRPr kumimoji="0" lang="en-US" dirty="0" smtClean="0"/>
          </a:p>
          <a:p>
            <a:pPr lvl="1"/>
            <a:endParaRPr kumimoji="0"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14475" y="538163"/>
            <a:ext cx="12201525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Binding of Instructions and Data to Memory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71625" y="1519239"/>
            <a:ext cx="11201400" cy="5486400"/>
          </a:xfrm>
        </p:spPr>
        <p:txBody>
          <a:bodyPr>
            <a:normAutofit fontScale="85000" lnSpcReduction="10000"/>
          </a:bodyPr>
          <a:lstStyle/>
          <a:p>
            <a:pPr>
              <a:buFont typeface="Monotype Sorts" charset="2"/>
              <a:buNone/>
            </a:pPr>
            <a:endParaRPr lang="en-US" dirty="0" smtClean="0"/>
          </a:p>
          <a:p>
            <a:r>
              <a:rPr kumimoji="0" lang="en-US" dirty="0" smtClean="0"/>
              <a:t>Address binding of instructions and data to memory addresses can happen at three different stages</a:t>
            </a:r>
          </a:p>
          <a:p>
            <a:pPr lvl="1"/>
            <a:r>
              <a:rPr lang="en-US" b="1" dirty="0" smtClean="0"/>
              <a:t>Compile time</a:t>
            </a:r>
            <a:r>
              <a:rPr lang="en-US" dirty="0" smtClean="0"/>
              <a:t>:  If memory location known a priori, absolute code can be generated; must recompile code if starting location changes</a:t>
            </a:r>
          </a:p>
          <a:p>
            <a:pPr lvl="1"/>
            <a:r>
              <a:rPr lang="en-US" b="1" dirty="0" smtClean="0"/>
              <a:t>Load time</a:t>
            </a:r>
            <a:r>
              <a:rPr lang="en-US" dirty="0" smtClean="0"/>
              <a:t>:  Must generate </a:t>
            </a:r>
            <a:r>
              <a:rPr lang="en-US" dirty="0" err="1" smtClean="0"/>
              <a:t>relocatable</a:t>
            </a:r>
            <a:r>
              <a:rPr lang="en-US" dirty="0" smtClean="0"/>
              <a:t> code  if memory location is not known at compile time</a:t>
            </a:r>
          </a:p>
          <a:p>
            <a:pPr lvl="1"/>
            <a:r>
              <a:rPr lang="en-US" b="1" dirty="0" smtClean="0"/>
              <a:t>Execution time</a:t>
            </a:r>
            <a:r>
              <a:rPr lang="en-US" dirty="0" smtClean="0"/>
              <a:t>:  Binding delayed until run time if the process can be moved during its execution from one memory segment to another</a:t>
            </a:r>
          </a:p>
          <a:p>
            <a:pPr lvl="2"/>
            <a:r>
              <a:rPr lang="en-US" dirty="0" smtClean="0"/>
              <a:t>Need hardware support for address maps (e.g., base and limit</a:t>
            </a:r>
            <a:r>
              <a:rPr lang="en-US" i="1" dirty="0" smtClean="0"/>
              <a:t> </a:t>
            </a:r>
            <a:r>
              <a:rPr lang="en-US" dirty="0" smtClean="0"/>
              <a:t>registers)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369888"/>
            <a:ext cx="11949113" cy="207473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Multistep Processing of a User Program</a:t>
            </a:r>
            <a:r>
              <a:rPr lang="en-US" sz="4000" dirty="0" smtClean="0"/>
              <a:t> </a:t>
            </a:r>
          </a:p>
        </p:txBody>
      </p:sp>
      <p:pic>
        <p:nvPicPr>
          <p:cNvPr id="11267" name="Picture 4" descr="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1876" y="1772818"/>
            <a:ext cx="4675349" cy="70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08151" y="369889"/>
            <a:ext cx="1132205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Logical vs. Physical Address Space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836739"/>
            <a:ext cx="11630025" cy="59594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concept of a logical address space that is bound to a separate physical address space 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is central to proper memory management</a:t>
            </a:r>
          </a:p>
          <a:p>
            <a:pPr lvl="1"/>
            <a:r>
              <a:rPr lang="en-US" dirty="0" smtClean="0"/>
              <a:t>Logical address space generated by the CPU; also referred to as virtual addresses</a:t>
            </a:r>
            <a:endParaRPr lang="en-US" b="1" dirty="0" smtClean="0">
              <a:solidFill>
                <a:srgbClr val="3366FF"/>
              </a:solidFill>
            </a:endParaRPr>
          </a:p>
          <a:p>
            <a:pPr lvl="1"/>
            <a:r>
              <a:rPr lang="en-US" dirty="0" smtClean="0"/>
              <a:t>Physical addresses -address seen by the memory unit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Logical and physical addresses are the same in compile-time and load-time address-binding schemes; logical (virtual) and physical addresses differ in execution-time address-binding scheme</a:t>
            </a:r>
          </a:p>
          <a:p>
            <a:r>
              <a:rPr lang="en-US" b="1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Logical address space is the set of all logical addresses generated by a program</a:t>
            </a:r>
          </a:p>
          <a:p>
            <a:r>
              <a:rPr lang="en-US" dirty="0" smtClean="0"/>
              <a:t>Physical address space</a:t>
            </a:r>
            <a:r>
              <a:rPr lang="en-US" b="1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is the set of all physical addresses generated by a program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865716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5551</TotalTime>
  <Words>1348</Words>
  <Application>Microsoft Office PowerPoint</Application>
  <PresentationFormat>Custom</PresentationFormat>
  <Paragraphs>210</Paragraphs>
  <Slides>24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Theme1</vt:lpstr>
      <vt:lpstr>   Operating System/ BTCS-2401    </vt:lpstr>
      <vt:lpstr> Topic 13th : Main Memory</vt:lpstr>
      <vt:lpstr>Topics To Be Covered</vt:lpstr>
      <vt:lpstr>Objectives</vt:lpstr>
      <vt:lpstr>Background</vt:lpstr>
      <vt:lpstr>Address Binding</vt:lpstr>
      <vt:lpstr>Binding of Instructions and Data to Memory</vt:lpstr>
      <vt:lpstr>Multistep Processing of a User Program </vt:lpstr>
      <vt:lpstr>Logical vs. Physical Address Space</vt:lpstr>
      <vt:lpstr>Memory-Management Unit (MMU)</vt:lpstr>
      <vt:lpstr>Dynamic relocation using a  relocation register</vt:lpstr>
      <vt:lpstr>Dynamic Loading</vt:lpstr>
      <vt:lpstr>Dynamic Linking</vt:lpstr>
      <vt:lpstr>Swapping</vt:lpstr>
      <vt:lpstr>Schematic View of Swapping</vt:lpstr>
      <vt:lpstr>Context Switch Time including Swapping</vt:lpstr>
      <vt:lpstr>Contiguous Allocation</vt:lpstr>
      <vt:lpstr>Hardware Support for Relocation  and Limit Registers</vt:lpstr>
      <vt:lpstr>Dynamic Storage-Allocation Problem</vt:lpstr>
      <vt:lpstr>Fragmentation</vt:lpstr>
      <vt:lpstr>Fragmentation (Cont.)</vt:lpstr>
      <vt:lpstr>Summary</vt:lpstr>
      <vt:lpstr>Topics To Be Next Covered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9.01</dc:title>
  <dc:creator>Marilyn Turnamian</dc:creator>
  <cp:lastModifiedBy>Admin</cp:lastModifiedBy>
  <cp:revision>263</cp:revision>
  <cp:lastPrinted>2011-02-28T19:54:28Z</cp:lastPrinted>
  <dcterms:created xsi:type="dcterms:W3CDTF">2011-03-02T21:07:33Z</dcterms:created>
  <dcterms:modified xsi:type="dcterms:W3CDTF">2023-06-20T04:02:50Z</dcterms:modified>
</cp:coreProperties>
</file>