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87" r:id="rId2"/>
    <p:sldId id="282" r:id="rId3"/>
    <p:sldId id="344" r:id="rId4"/>
    <p:sldId id="362" r:id="rId5"/>
    <p:sldId id="363" r:id="rId6"/>
    <p:sldId id="364" r:id="rId7"/>
    <p:sldId id="365" r:id="rId8"/>
    <p:sldId id="366" r:id="rId9"/>
    <p:sldId id="367" r:id="rId10"/>
    <p:sldId id="369" r:id="rId11"/>
    <p:sldId id="368" r:id="rId12"/>
    <p:sldId id="370" r:id="rId13"/>
    <p:sldId id="371" r:id="rId14"/>
    <p:sldId id="372" r:id="rId15"/>
    <p:sldId id="373" r:id="rId16"/>
    <p:sldId id="374" r:id="rId17"/>
    <p:sldId id="375" r:id="rId18"/>
    <p:sldId id="377" r:id="rId19"/>
    <p:sldId id="378" r:id="rId20"/>
    <p:sldId id="379" r:id="rId21"/>
    <p:sldId id="380" r:id="rId22"/>
    <p:sldId id="381" r:id="rId23"/>
    <p:sldId id="382" r:id="rId24"/>
    <p:sldId id="384" r:id="rId25"/>
    <p:sldId id="383" r:id="rId26"/>
    <p:sldId id="385" r:id="rId27"/>
    <p:sldId id="386" r:id="rId28"/>
    <p:sldId id="34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541"/>
    <p:restoredTop sz="94729"/>
  </p:normalViewPr>
  <p:slideViewPr>
    <p:cSldViewPr>
      <p:cViewPr>
        <p:scale>
          <a:sx n="72" d="100"/>
          <a:sy n="72" d="100"/>
        </p:scale>
        <p:origin x="138" y="12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5E0460-E654-42CE-A030-2BB41F913000}" type="datetimeFigureOut">
              <a:rPr lang="en-US" smtClean="0"/>
              <a:pPr/>
              <a:t>26/07/2023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093022-06E1-473B-909F-B1570F971297}" type="slidenum">
              <a:rPr lang="en-US" smtClean="0"/>
              <a:pPr/>
              <a:t>‹#›</a:t>
            </a:fld>
            <a:endParaRPr lang="en-US"/>
          </a:p>
        </p:txBody>
      </p:sp>
    </p:spTree>
    <p:extLst>
      <p:ext uri="{BB962C8B-B14F-4D97-AF65-F5344CB8AC3E}">
        <p14:creationId xmlns="" xmlns:p14="http://schemas.microsoft.com/office/powerpoint/2010/main" val="340356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DB4388-F365-43A6-8496-C4CC9C5DDCA0}" type="datetimeFigureOut">
              <a:rPr lang="en-US" smtClean="0"/>
              <a:pPr/>
              <a:t>26/07/2023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B4388-F365-43A6-8496-C4CC9C5DDCA0}" type="datetimeFigureOut">
              <a:rPr lang="en-US" smtClean="0"/>
              <a:pPr/>
              <a:t>26/07/2023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B4388-F365-43A6-8496-C4CC9C5DDCA0}" type="datetimeFigureOut">
              <a:rPr lang="en-US" smtClean="0"/>
              <a:pPr/>
              <a:t>26/07/2023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B4388-F365-43A6-8496-C4CC9C5DDCA0}" type="datetimeFigureOut">
              <a:rPr lang="en-US" smtClean="0"/>
              <a:pPr/>
              <a:t>26/07/2023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DB4388-F365-43A6-8496-C4CC9C5DDCA0}" type="datetimeFigureOut">
              <a:rPr lang="en-US" smtClean="0"/>
              <a:pPr/>
              <a:t>26/07/2023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DB4388-F365-43A6-8496-C4CC9C5DDCA0}" type="datetimeFigureOut">
              <a:rPr lang="en-US" smtClean="0"/>
              <a:pPr/>
              <a:t>26/07/2023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DB4388-F365-43A6-8496-C4CC9C5DDCA0}" type="datetimeFigureOut">
              <a:rPr lang="en-US" smtClean="0"/>
              <a:pPr/>
              <a:t>26/07/2023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DB4388-F365-43A6-8496-C4CC9C5DDCA0}" type="datetimeFigureOut">
              <a:rPr lang="en-US" smtClean="0"/>
              <a:pPr/>
              <a:t>26/07/2023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B4388-F365-43A6-8496-C4CC9C5DDCA0}" type="datetimeFigureOut">
              <a:rPr lang="en-US" smtClean="0"/>
              <a:pPr/>
              <a:t>26/07/2023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DB4388-F365-43A6-8496-C4CC9C5DDCA0}" type="datetimeFigureOut">
              <a:rPr lang="en-US" smtClean="0"/>
              <a:pPr/>
              <a:t>26/07/2023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DB4388-F365-43A6-8496-C4CC9C5DDCA0}" type="datetimeFigureOut">
              <a:rPr lang="en-US" smtClean="0"/>
              <a:pPr/>
              <a:t>26/07/2023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B4388-F365-43A6-8496-C4CC9C5DDCA0}" type="datetimeFigureOut">
              <a:rPr lang="en-US" smtClean="0"/>
              <a:pPr/>
              <a:t>26/07/2023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20909-B731-40E6-B40D-2B16F28635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png"/><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62000"/>
            <a:ext cx="10513168" cy="2286000"/>
          </a:xfrm>
        </p:spPr>
        <p:txBody>
          <a:bodyPr>
            <a:normAutofit fontScale="90000"/>
          </a:bodyPr>
          <a:lstStyle/>
          <a:p>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4000" dirty="0" smtClean="0">
                <a:solidFill>
                  <a:srgbClr val="7030A0"/>
                </a:solidFill>
                <a:latin typeface="American Typewriter" panose="02090604020004020304" pitchFamily="18" charset="77"/>
              </a:rPr>
              <a:t/>
            </a:r>
            <a:br>
              <a:rPr lang="en-IN" sz="4000" dirty="0" smtClean="0">
                <a:solidFill>
                  <a:srgbClr val="7030A0"/>
                </a:solidFill>
                <a:latin typeface="American Typewriter" panose="02090604020004020304" pitchFamily="18" charset="77"/>
              </a:rPr>
            </a:br>
            <a:r>
              <a:rPr lang="en-IN" sz="5300" b="1" dirty="0" smtClean="0">
                <a:solidFill>
                  <a:srgbClr val="7030A0"/>
                </a:solidFill>
                <a:latin typeface="American Typewriter" panose="02090604020004020304" pitchFamily="18" charset="77"/>
              </a:rPr>
              <a:t>Numerical &amp; Statistical Methods</a:t>
            </a:r>
            <a:br>
              <a:rPr lang="en-IN" sz="5300" b="1" dirty="0" smtClean="0">
                <a:solidFill>
                  <a:srgbClr val="7030A0"/>
                </a:solidFill>
                <a:latin typeface="American Typewriter" panose="02090604020004020304" pitchFamily="18" charset="77"/>
              </a:rPr>
            </a:br>
            <a:r>
              <a:rPr lang="en-IN" sz="5300" b="1" dirty="0" smtClean="0">
                <a:solidFill>
                  <a:srgbClr val="7030A0"/>
                </a:solidFill>
                <a:latin typeface="American Typewriter" panose="02090604020004020304" pitchFamily="18" charset="77"/>
              </a:rPr>
              <a:t> (BTEE-3604)</a:t>
            </a:r>
            <a:r>
              <a:rPr lang="en-IN" b="1" dirty="0" smtClean="0"/>
              <a:t/>
            </a:r>
            <a:br>
              <a:rPr lang="en-IN" b="1"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14" name="Footer Placeholder 4">
            <a:extLst>
              <a:ext uri="{FF2B5EF4-FFF2-40B4-BE49-F238E27FC236}">
                <a16:creationId xmlns:a16="http://schemas.microsoft.com/office/drawing/2014/main" xmlns="" id="{9DF95F34-A162-CA4C-889B-0891699B6A5A}"/>
              </a:ext>
            </a:extLst>
          </p:cNvPr>
          <p:cNvSpPr>
            <a:spLocks noGrp="1"/>
          </p:cNvSpPr>
          <p:nvPr>
            <p:ph type="ftr" sz="quarter" idx="11"/>
          </p:nvPr>
        </p:nvSpPr>
        <p:spPr>
          <a:xfrm>
            <a:off x="3175000" y="6365229"/>
            <a:ext cx="4114800" cy="365125"/>
          </a:xfrm>
        </p:spPr>
        <p:txBody>
          <a:bodyPr/>
          <a:lstStyle/>
          <a:p>
            <a:r>
              <a:rPr lang="en-US" b="1" dirty="0" err="1">
                <a:solidFill>
                  <a:schemeClr val="bg1"/>
                </a:solidFill>
              </a:rPr>
              <a:t>Dr.Nitin</a:t>
            </a:r>
            <a:r>
              <a:rPr lang="en-US" b="1">
                <a:solidFill>
                  <a:schemeClr val="bg1"/>
                </a:solidFill>
              </a:rPr>
              <a:t> Thapar_SOMC_ITFM</a:t>
            </a:r>
            <a:endParaRPr lang="en-US" b="1" dirty="0">
              <a:solidFill>
                <a:schemeClr val="bg1"/>
              </a:solidFill>
            </a:endParaRPr>
          </a:p>
        </p:txBody>
      </p:sp>
      <p:sp>
        <p:nvSpPr>
          <p:cNvPr id="13" name="Slide Number Placeholder 5">
            <a:extLst>
              <a:ext uri="{FF2B5EF4-FFF2-40B4-BE49-F238E27FC236}">
                <a16:creationId xmlns:a16="http://schemas.microsoft.com/office/drawing/2014/main" xmlns="" id="{C3EF51EB-3DA5-4842-B82C-4F75593C592D}"/>
              </a:ext>
            </a:extLst>
          </p:cNvPr>
          <p:cNvSpPr>
            <a:spLocks noGrp="1"/>
          </p:cNvSpPr>
          <p:nvPr>
            <p:ph type="sldNum" sz="quarter" idx="12"/>
          </p:nvPr>
        </p:nvSpPr>
        <p:spPr>
          <a:xfrm>
            <a:off x="8610600" y="6356350"/>
            <a:ext cx="2743200" cy="365125"/>
          </a:xfrm>
        </p:spPr>
        <p:txBody>
          <a:bodyPr/>
          <a:lstStyle/>
          <a:p>
            <a:fld id="{4074E40B-79F9-F74D-8D9E-1BC4B8F861E8}" type="slidenum">
              <a:rPr lang="en-US" smtClean="0"/>
              <a:pPr/>
              <a:t>1</a:t>
            </a:fld>
            <a:endParaRPr lang="en-US" dirty="0"/>
          </a:p>
        </p:txBody>
      </p:sp>
      <p:pic>
        <p:nvPicPr>
          <p:cNvPr id="12" name="Picture 2" descr="RIMT University">
            <a:extLst>
              <a:ext uri="{FF2B5EF4-FFF2-40B4-BE49-F238E27FC236}">
                <a16:creationId xmlns:a16="http://schemas.microsoft.com/office/drawing/2014/main" xmlns="" id="{C8EAC457-A304-E642-BEC5-79C861D9DBB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a:extLst>
              <a:ext uri="{FF2B5EF4-FFF2-40B4-BE49-F238E27FC236}">
                <a16:creationId xmlns:a16="http://schemas.microsoft.com/office/drawing/2014/main" xmlns="" id="{10D8ABEA-F2E3-8B43-9C07-09D62BFBF7A6}"/>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Rectangle 15">
            <a:extLst>
              <a:ext uri="{FF2B5EF4-FFF2-40B4-BE49-F238E27FC236}">
                <a16:creationId xmlns:a16="http://schemas.microsoft.com/office/drawing/2014/main" xmlns="" id="{64FE491C-50AE-C347-9BEA-9FF9A5452B72}"/>
              </a:ext>
            </a:extLst>
          </p:cNvPr>
          <p:cNvSpPr/>
          <p:nvPr/>
        </p:nvSpPr>
        <p:spPr>
          <a:xfrm>
            <a:off x="-1295400" y="6330244"/>
            <a:ext cx="8585200" cy="400110"/>
          </a:xfrm>
          <a:prstGeom prst="rect">
            <a:avLst/>
          </a:prstGeom>
          <a:noFill/>
        </p:spPr>
        <p:txBody>
          <a:bodyPr wrap="square" lIns="91440" tIns="45720" rIns="91440" bIns="45720">
            <a:spAutoFit/>
          </a:bodyPr>
          <a:lstStyle/>
          <a:p>
            <a:pPr algn="ctr"/>
            <a:r>
              <a:rPr lang="en-GB" sz="2000" b="1" cap="none" spc="0" dirty="0">
                <a:ln w="22225">
                  <a:noFill/>
                  <a:prstDash val="solid"/>
                </a:ln>
                <a:solidFill>
                  <a:schemeClr val="bg1"/>
                </a:solidFill>
              </a:rPr>
              <a:t>education for life                                          </a:t>
            </a:r>
            <a:r>
              <a:rPr lang="en-GB" b="1" cap="none" spc="0" dirty="0">
                <a:ln w="22225">
                  <a:noFill/>
                  <a:prstDash val="solid"/>
                </a:ln>
                <a:solidFill>
                  <a:schemeClr val="bg1"/>
                </a:solidFill>
              </a:rPr>
              <a:t>www.rimt.ac.in</a:t>
            </a:r>
            <a:endParaRPr lang="en-GB" sz="2400" b="1" cap="none" spc="0" dirty="0">
              <a:ln w="22225">
                <a:noFill/>
                <a:prstDash val="solid"/>
              </a:ln>
              <a:solidFill>
                <a:schemeClr val="bg1"/>
              </a:solidFill>
            </a:endParaRPr>
          </a:p>
        </p:txBody>
      </p:sp>
      <p:sp>
        <p:nvSpPr>
          <p:cNvPr id="17"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10" name="Title 3"/>
          <p:cNvSpPr txBox="1">
            <a:spLocks/>
          </p:cNvSpPr>
          <p:nvPr/>
        </p:nvSpPr>
        <p:spPr>
          <a:xfrm>
            <a:off x="7289800" y="4572000"/>
            <a:ext cx="4626154" cy="1524000"/>
          </a:xfrm>
          <a:prstGeom prst="rect">
            <a:avLst/>
          </a:prstGeom>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4000" dirty="0">
                <a:solidFill>
                  <a:srgbClr val="7030A0"/>
                </a:solidFill>
                <a:latin typeface="American Typewriter" panose="02090604020004020304" pitchFamily="18" charset="77"/>
              </a:rPr>
              <a:t/>
            </a:r>
            <a:br>
              <a:rPr lang="en-IN" sz="4000" dirty="0">
                <a:solidFill>
                  <a:srgbClr val="7030A0"/>
                </a:solidFill>
                <a:latin typeface="American Typewriter" panose="02090604020004020304" pitchFamily="18" charset="77"/>
              </a:rPr>
            </a:br>
            <a:r>
              <a:rPr lang="en-IN" sz="4000" dirty="0">
                <a:solidFill>
                  <a:srgbClr val="7030A0"/>
                </a:solidFill>
                <a:latin typeface="American Typewriter" panose="02090604020004020304" pitchFamily="18" charset="77"/>
              </a:rPr>
              <a:t/>
            </a:r>
            <a:br>
              <a:rPr lang="en-IN" sz="4000" dirty="0">
                <a:solidFill>
                  <a:srgbClr val="7030A0"/>
                </a:solidFill>
                <a:latin typeface="American Typewriter" panose="02090604020004020304" pitchFamily="18" charset="77"/>
              </a:rPr>
            </a:br>
            <a:r>
              <a:rPr lang="en-IN" sz="7100" dirty="0"/>
              <a:t>Prepared by: Sachin Syan</a:t>
            </a:r>
            <a:r>
              <a:rPr lang="en-US" sz="7100" dirty="0"/>
              <a:t/>
            </a:r>
            <a:br>
              <a:rPr lang="en-US" sz="7100" dirty="0"/>
            </a:br>
            <a:r>
              <a:rPr lang="en-US" dirty="0"/>
              <a:t/>
            </a:r>
            <a:br>
              <a:rPr lang="en-US" dirty="0"/>
            </a:br>
            <a:endParaRPr lang="en-US" dirty="0"/>
          </a:p>
        </p:txBody>
      </p:sp>
      <p:sp>
        <p:nvSpPr>
          <p:cNvPr id="11" name="Title 3"/>
          <p:cNvSpPr txBox="1">
            <a:spLocks/>
          </p:cNvSpPr>
          <p:nvPr/>
        </p:nvSpPr>
        <p:spPr>
          <a:xfrm>
            <a:off x="914400" y="3352800"/>
            <a:ext cx="4626154" cy="14478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IN" sz="4000" dirty="0">
                <a:solidFill>
                  <a:srgbClr val="7030A0"/>
                </a:solidFill>
                <a:latin typeface="American Typewriter" panose="02090604020004020304" pitchFamily="18" charset="77"/>
              </a:rPr>
              <a:t/>
            </a:r>
            <a:br>
              <a:rPr lang="en-IN" sz="4000" dirty="0">
                <a:solidFill>
                  <a:srgbClr val="7030A0"/>
                </a:solidFill>
                <a:latin typeface="American Typewriter" panose="02090604020004020304" pitchFamily="18" charset="77"/>
              </a:rPr>
            </a:br>
            <a:r>
              <a:rPr lang="en-IN" sz="9600" dirty="0">
                <a:solidFill>
                  <a:srgbClr val="7030A0"/>
                </a:solidFill>
                <a:latin typeface="+mn-lt"/>
              </a:rPr>
              <a:t/>
            </a:r>
            <a:br>
              <a:rPr lang="en-IN" sz="9600" dirty="0">
                <a:solidFill>
                  <a:srgbClr val="7030A0"/>
                </a:solidFill>
                <a:latin typeface="+mn-lt"/>
              </a:rPr>
            </a:br>
            <a:r>
              <a:rPr lang="en-US" sz="12800" dirty="0">
                <a:latin typeface="+mn-lt"/>
              </a:rPr>
              <a:t>Course Name: </a:t>
            </a:r>
            <a:r>
              <a:rPr lang="en-IN" sz="12800" dirty="0" smtClean="0">
                <a:latin typeface="+mn-lt"/>
              </a:rPr>
              <a:t>B.Tech (EE)</a:t>
            </a:r>
            <a:r>
              <a:rPr lang="en-US" sz="12800" dirty="0">
                <a:latin typeface="+mn-lt"/>
              </a:rPr>
              <a:t/>
            </a:r>
            <a:br>
              <a:rPr lang="en-US" sz="12800" dirty="0">
                <a:latin typeface="+mn-lt"/>
              </a:rPr>
            </a:br>
            <a:r>
              <a:rPr lang="en-US" sz="12800" dirty="0">
                <a:latin typeface="+mn-lt"/>
              </a:rPr>
              <a:t>Semester:</a:t>
            </a:r>
            <a:r>
              <a:rPr lang="en-IN" sz="12800" dirty="0">
                <a:latin typeface="+mn-lt"/>
              </a:rPr>
              <a:t> </a:t>
            </a:r>
            <a:r>
              <a:rPr lang="en-IN" sz="12800" dirty="0" smtClean="0">
                <a:latin typeface="+mn-lt"/>
              </a:rPr>
              <a:t>6th</a:t>
            </a:r>
            <a:r>
              <a:rPr lang="en-US" dirty="0"/>
              <a:t/>
            </a:r>
            <a:br>
              <a:rPr lang="en-US"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7" name="Rectangle 6"/>
          <p:cNvSpPr/>
          <p:nvPr/>
        </p:nvSpPr>
        <p:spPr>
          <a:xfrm>
            <a:off x="2133600" y="191869"/>
            <a:ext cx="7543800" cy="1200329"/>
          </a:xfrm>
          <a:prstGeom prst="rect">
            <a:avLst/>
          </a:prstGeom>
        </p:spPr>
        <p:txBody>
          <a:bodyPr wrap="square">
            <a:spAutoFit/>
          </a:bodyPr>
          <a:lstStyle/>
          <a:p>
            <a:pPr algn="ctr"/>
            <a:r>
              <a:rPr lang="en-US" sz="3600" b="1" dirty="0" smtClean="0"/>
              <a:t>Euler’s Method</a:t>
            </a:r>
            <a:r>
              <a:rPr lang="en-US" sz="3600" dirty="0" smtClean="0"/>
              <a:t> </a:t>
            </a:r>
            <a:br>
              <a:rPr lang="en-US" sz="3600" dirty="0" smtClean="0"/>
            </a:br>
            <a:endParaRPr lang="en-US" sz="3600" dirty="0"/>
          </a:p>
        </p:txBody>
      </p:sp>
      <p:pic>
        <p:nvPicPr>
          <p:cNvPr id="4098" name="Picture 2"/>
          <p:cNvPicPr>
            <a:picLocks noChangeAspect="1" noChangeArrowheads="1"/>
          </p:cNvPicPr>
          <p:nvPr/>
        </p:nvPicPr>
        <p:blipFill>
          <a:blip r:embed="rId3">
            <a:lum bright="-10000" contrast="31000"/>
            <a:clrChange>
              <a:clrFrom>
                <a:srgbClr val="FFFFFF"/>
              </a:clrFrom>
              <a:clrTo>
                <a:srgbClr val="FFFFFF">
                  <a:alpha val="0"/>
                </a:srgbClr>
              </a:clrTo>
            </a:clrChange>
          </a:blip>
          <a:srcRect/>
          <a:stretch>
            <a:fillRect/>
          </a:stretch>
        </p:blipFill>
        <p:spPr bwMode="auto">
          <a:xfrm>
            <a:off x="703831" y="914400"/>
            <a:ext cx="10964075" cy="4648200"/>
          </a:xfrm>
          <a:prstGeom prst="rect">
            <a:avLst/>
          </a:prstGeom>
          <a:noFill/>
          <a:ln w="9525">
            <a:noFill/>
            <a:miter lim="800000"/>
            <a:headEnd/>
            <a:tailEnd/>
          </a:ln>
          <a:effectLst/>
        </p:spPr>
      </p:pic>
      <p:sp>
        <p:nvSpPr>
          <p:cNvPr id="9" name="Rectangle 8"/>
          <p:cNvSpPr/>
          <p:nvPr/>
        </p:nvSpPr>
        <p:spPr>
          <a:xfrm>
            <a:off x="762000" y="5663625"/>
            <a:ext cx="8915400" cy="584775"/>
          </a:xfrm>
          <a:prstGeom prst="rect">
            <a:avLst/>
          </a:prstGeom>
        </p:spPr>
        <p:txBody>
          <a:bodyPr wrap="square">
            <a:spAutoFit/>
          </a:bodyPr>
          <a:lstStyle/>
          <a:p>
            <a:r>
              <a:rPr lang="en-US" sz="3200" dirty="0" smtClean="0"/>
              <a:t>Thus the required approximate value of </a:t>
            </a:r>
            <a:r>
              <a:rPr lang="en-US" sz="3200" i="1" dirty="0" smtClean="0"/>
              <a:t>y </a:t>
            </a:r>
            <a:r>
              <a:rPr lang="en-US" sz="3200" dirty="0" smtClean="0"/>
              <a:t>= 3.18. </a:t>
            </a:r>
            <a:endParaRPr lang="en-US" dirty="0"/>
          </a:p>
        </p:txBody>
      </p:sp>
    </p:spTree>
    <p:extLst>
      <p:ext uri="{BB962C8B-B14F-4D97-AF65-F5344CB8AC3E}">
        <p14:creationId xmlns="" xmlns:p14="http://schemas.microsoft.com/office/powerpoint/2010/main" val="1949115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7" name="Rectangle 6"/>
          <p:cNvSpPr/>
          <p:nvPr/>
        </p:nvSpPr>
        <p:spPr>
          <a:xfrm>
            <a:off x="2133600" y="191869"/>
            <a:ext cx="7543800" cy="646331"/>
          </a:xfrm>
          <a:prstGeom prst="rect">
            <a:avLst/>
          </a:prstGeom>
        </p:spPr>
        <p:txBody>
          <a:bodyPr wrap="square">
            <a:spAutoFit/>
          </a:bodyPr>
          <a:lstStyle/>
          <a:p>
            <a:pPr algn="ctr"/>
            <a:r>
              <a:rPr lang="en-US" sz="3600" b="1" dirty="0" smtClean="0"/>
              <a:t>Modified Euler’s Method</a:t>
            </a:r>
            <a:r>
              <a:rPr lang="en-US" sz="3600" dirty="0" smtClean="0"/>
              <a:t> </a:t>
            </a:r>
            <a:endParaRPr lang="en-US" sz="3600" dirty="0"/>
          </a:p>
        </p:txBody>
      </p:sp>
      <p:pic>
        <p:nvPicPr>
          <p:cNvPr id="4099" name="Picture 3"/>
          <p:cNvPicPr>
            <a:picLocks noChangeAspect="1" noChangeArrowheads="1"/>
          </p:cNvPicPr>
          <p:nvPr/>
        </p:nvPicPr>
        <p:blipFill>
          <a:blip r:embed="rId3">
            <a:clrChange>
              <a:clrFrom>
                <a:srgbClr val="FFFFFF"/>
              </a:clrFrom>
              <a:clrTo>
                <a:srgbClr val="FFFFFF">
                  <a:alpha val="0"/>
                </a:srgbClr>
              </a:clrTo>
            </a:clrChange>
            <a:lum bright="-10000" contrast="31000"/>
          </a:blip>
          <a:srcRect b="1555"/>
          <a:stretch>
            <a:fillRect/>
          </a:stretch>
        </p:blipFill>
        <p:spPr bwMode="auto">
          <a:xfrm>
            <a:off x="381000" y="838201"/>
            <a:ext cx="11277600" cy="5334000"/>
          </a:xfrm>
          <a:prstGeom prst="rect">
            <a:avLst/>
          </a:prstGeom>
          <a:noFill/>
          <a:ln w="9525">
            <a:noFill/>
            <a:miter lim="800000"/>
            <a:headEnd/>
            <a:tailEnd/>
          </a:ln>
          <a:effectLst/>
        </p:spPr>
      </p:pic>
    </p:spTree>
    <p:extLst>
      <p:ext uri="{BB962C8B-B14F-4D97-AF65-F5344CB8AC3E}">
        <p14:creationId xmlns="" xmlns:p14="http://schemas.microsoft.com/office/powerpoint/2010/main" val="1949115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lum bright="-10000" contrast="31000"/>
            <a:clrChange>
              <a:clrFrom>
                <a:srgbClr val="FFFFFF"/>
              </a:clrFrom>
              <a:clrTo>
                <a:srgbClr val="FFFFFF">
                  <a:alpha val="0"/>
                </a:srgbClr>
              </a:clrTo>
            </a:clrChange>
          </a:blip>
          <a:srcRect/>
          <a:stretch>
            <a:fillRect/>
          </a:stretch>
        </p:blipFill>
        <p:spPr bwMode="auto">
          <a:xfrm>
            <a:off x="304800" y="762000"/>
            <a:ext cx="11048999" cy="5562600"/>
          </a:xfrm>
          <a:prstGeom prst="rect">
            <a:avLst/>
          </a:prstGeom>
          <a:noFill/>
          <a:ln w="9525">
            <a:noFill/>
            <a:miter lim="800000"/>
            <a:headEnd/>
            <a:tailEnd/>
          </a:ln>
          <a:effec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7" name="Rectangle 6"/>
          <p:cNvSpPr/>
          <p:nvPr/>
        </p:nvSpPr>
        <p:spPr>
          <a:xfrm>
            <a:off x="2133600" y="0"/>
            <a:ext cx="7543800" cy="646331"/>
          </a:xfrm>
          <a:prstGeom prst="rect">
            <a:avLst/>
          </a:prstGeom>
        </p:spPr>
        <p:txBody>
          <a:bodyPr wrap="square">
            <a:spAutoFit/>
          </a:bodyPr>
          <a:lstStyle/>
          <a:p>
            <a:pPr algn="ctr"/>
            <a:r>
              <a:rPr lang="en-US" sz="3600" b="1" dirty="0" smtClean="0"/>
              <a:t>Modified Euler’s Method</a:t>
            </a:r>
            <a:r>
              <a:rPr lang="en-US" sz="3600" dirty="0" smtClean="0"/>
              <a:t> </a:t>
            </a:r>
            <a:endParaRPr lang="en-US" sz="3600" dirty="0"/>
          </a:p>
        </p:txBody>
      </p:sp>
    </p:spTree>
    <p:extLst>
      <p:ext uri="{BB962C8B-B14F-4D97-AF65-F5344CB8AC3E}">
        <p14:creationId xmlns="" xmlns:p14="http://schemas.microsoft.com/office/powerpoint/2010/main" val="1949115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clrChange>
              <a:clrFrom>
                <a:srgbClr val="FFFFFF"/>
              </a:clrFrom>
              <a:clrTo>
                <a:srgbClr val="FFFFFF">
                  <a:alpha val="0"/>
                </a:srgbClr>
              </a:clrTo>
            </a:clrChange>
            <a:lum bright="-40000" contrast="84000"/>
          </a:blip>
          <a:srcRect l="2069" r="5517" b="42466"/>
          <a:stretch>
            <a:fillRect/>
          </a:stretch>
        </p:blipFill>
        <p:spPr bwMode="auto">
          <a:xfrm>
            <a:off x="127000" y="1143000"/>
            <a:ext cx="11912600" cy="3962400"/>
          </a:xfrm>
          <a:prstGeom prst="rect">
            <a:avLst/>
          </a:prstGeom>
          <a:noFill/>
          <a:ln w="9525">
            <a:noFill/>
            <a:miter lim="800000"/>
            <a:headEnd/>
            <a:tailEnd/>
          </a:ln>
          <a:effec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7" name="Rectangle 6"/>
          <p:cNvSpPr/>
          <p:nvPr/>
        </p:nvSpPr>
        <p:spPr>
          <a:xfrm>
            <a:off x="2133600" y="0"/>
            <a:ext cx="7543800" cy="646331"/>
          </a:xfrm>
          <a:prstGeom prst="rect">
            <a:avLst/>
          </a:prstGeom>
        </p:spPr>
        <p:txBody>
          <a:bodyPr wrap="square">
            <a:spAutoFit/>
          </a:bodyPr>
          <a:lstStyle/>
          <a:p>
            <a:pPr algn="ctr"/>
            <a:r>
              <a:rPr lang="en-US" sz="3600" b="1" dirty="0" smtClean="0"/>
              <a:t>Modified Euler’s Method</a:t>
            </a:r>
            <a:r>
              <a:rPr lang="en-US" sz="3600" dirty="0" smtClean="0"/>
              <a:t> </a:t>
            </a:r>
            <a:endParaRPr lang="en-US" sz="3600" dirty="0"/>
          </a:p>
        </p:txBody>
      </p:sp>
    </p:spTree>
    <p:extLst>
      <p:ext uri="{BB962C8B-B14F-4D97-AF65-F5344CB8AC3E}">
        <p14:creationId xmlns="" xmlns:p14="http://schemas.microsoft.com/office/powerpoint/2010/main" val="1949115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7" name="Rectangle 6"/>
          <p:cNvSpPr/>
          <p:nvPr/>
        </p:nvSpPr>
        <p:spPr>
          <a:xfrm>
            <a:off x="2133600" y="0"/>
            <a:ext cx="7543800" cy="646331"/>
          </a:xfrm>
          <a:prstGeom prst="rect">
            <a:avLst/>
          </a:prstGeom>
        </p:spPr>
        <p:txBody>
          <a:bodyPr wrap="square">
            <a:spAutoFit/>
          </a:bodyPr>
          <a:lstStyle/>
          <a:p>
            <a:pPr algn="ctr"/>
            <a:r>
              <a:rPr lang="en-US" sz="3600" b="1" dirty="0" smtClean="0"/>
              <a:t>Modified Euler’s Method</a:t>
            </a:r>
            <a:r>
              <a:rPr lang="en-US" sz="3600" dirty="0" smtClean="0"/>
              <a:t> </a:t>
            </a:r>
            <a:endParaRPr lang="en-US" sz="3600" dirty="0"/>
          </a:p>
        </p:txBody>
      </p:sp>
      <p:pic>
        <p:nvPicPr>
          <p:cNvPr id="6146" name="Picture 2"/>
          <p:cNvPicPr>
            <a:picLocks noChangeAspect="1" noChangeArrowheads="1"/>
          </p:cNvPicPr>
          <p:nvPr/>
        </p:nvPicPr>
        <p:blipFill>
          <a:blip r:embed="rId3">
            <a:clrChange>
              <a:clrFrom>
                <a:srgbClr val="FFFFFF"/>
              </a:clrFrom>
              <a:clrTo>
                <a:srgbClr val="FFFFFF">
                  <a:alpha val="0"/>
                </a:srgbClr>
              </a:clrTo>
            </a:clrChange>
            <a:lum bright="-10000" contrast="31000"/>
          </a:blip>
          <a:srcRect/>
          <a:stretch>
            <a:fillRect/>
          </a:stretch>
        </p:blipFill>
        <p:spPr bwMode="auto">
          <a:xfrm>
            <a:off x="257257" y="914400"/>
            <a:ext cx="11203064" cy="28956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a:lum bright="-10000" contrast="31000"/>
            <a:clrChange>
              <a:clrFrom>
                <a:srgbClr val="FFFFFF"/>
              </a:clrFrom>
              <a:clrTo>
                <a:srgbClr val="FFFFFF">
                  <a:alpha val="0"/>
                </a:srgbClr>
              </a:clrTo>
            </a:clrChange>
          </a:blip>
          <a:srcRect/>
          <a:stretch>
            <a:fillRect/>
          </a:stretch>
        </p:blipFill>
        <p:spPr bwMode="auto">
          <a:xfrm>
            <a:off x="533400" y="3886200"/>
            <a:ext cx="10439400" cy="1966325"/>
          </a:xfrm>
          <a:prstGeom prst="rect">
            <a:avLst/>
          </a:prstGeom>
          <a:noFill/>
          <a:ln w="9525">
            <a:noFill/>
            <a:miter lim="800000"/>
            <a:headEnd/>
            <a:tailEnd/>
          </a:ln>
          <a:effectLst/>
        </p:spPr>
      </p:pic>
    </p:spTree>
    <p:extLst>
      <p:ext uri="{BB962C8B-B14F-4D97-AF65-F5344CB8AC3E}">
        <p14:creationId xmlns="" xmlns:p14="http://schemas.microsoft.com/office/powerpoint/2010/main" val="1949115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7" name="Rectangle 6"/>
          <p:cNvSpPr/>
          <p:nvPr/>
        </p:nvSpPr>
        <p:spPr>
          <a:xfrm>
            <a:off x="2133600" y="0"/>
            <a:ext cx="7543800" cy="646331"/>
          </a:xfrm>
          <a:prstGeom prst="rect">
            <a:avLst/>
          </a:prstGeom>
        </p:spPr>
        <p:txBody>
          <a:bodyPr wrap="square">
            <a:spAutoFit/>
          </a:bodyPr>
          <a:lstStyle/>
          <a:p>
            <a:pPr algn="ctr"/>
            <a:r>
              <a:rPr lang="en-US" sz="3600" b="1" dirty="0" smtClean="0"/>
              <a:t>Modified Euler’s Method</a:t>
            </a:r>
            <a:r>
              <a:rPr lang="en-US" sz="3600" dirty="0" smtClean="0"/>
              <a:t> </a:t>
            </a:r>
            <a:endParaRPr lang="en-US" sz="3600" dirty="0"/>
          </a:p>
        </p:txBody>
      </p:sp>
      <p:sp>
        <p:nvSpPr>
          <p:cNvPr id="11" name="Rectangle 10"/>
          <p:cNvSpPr/>
          <p:nvPr/>
        </p:nvSpPr>
        <p:spPr>
          <a:xfrm>
            <a:off x="228600" y="838200"/>
            <a:ext cx="11658600" cy="3970318"/>
          </a:xfrm>
          <a:prstGeom prst="rect">
            <a:avLst/>
          </a:prstGeom>
        </p:spPr>
        <p:txBody>
          <a:bodyPr wrap="square">
            <a:spAutoFit/>
          </a:bodyPr>
          <a:lstStyle/>
          <a:p>
            <a:endParaRPr lang="en-US" sz="2800" b="1" dirty="0" smtClean="0"/>
          </a:p>
          <a:p>
            <a:r>
              <a:rPr lang="en-US" sz="2800" b="1" dirty="0" smtClean="0"/>
              <a:t>EXAMPLE:</a:t>
            </a:r>
            <a:r>
              <a:rPr lang="en-US" sz="2800" dirty="0" smtClean="0"/>
              <a:t> Using Euler’s method, find an approximate value of </a:t>
            </a:r>
            <a:r>
              <a:rPr lang="en-US" sz="2800" i="1" dirty="0" smtClean="0">
                <a:latin typeface="Times New Roman" pitchFamily="18" charset="0"/>
                <a:cs typeface="Times New Roman" pitchFamily="18" charset="0"/>
              </a:rPr>
              <a:t>y </a:t>
            </a:r>
            <a:r>
              <a:rPr lang="en-US" sz="2800" dirty="0" smtClean="0"/>
              <a:t>corresponding to </a:t>
            </a:r>
            <a:r>
              <a:rPr lang="en-US" sz="2800" i="1" dirty="0" smtClean="0">
                <a:latin typeface="Times New Roman" pitchFamily="18" charset="0"/>
                <a:cs typeface="Times New Roman" pitchFamily="18" charset="0"/>
              </a:rPr>
              <a:t>x</a:t>
            </a:r>
            <a:r>
              <a:rPr lang="en-US" sz="2800" i="1" dirty="0" smtClean="0"/>
              <a:t> </a:t>
            </a:r>
            <a:r>
              <a:rPr lang="en-US" sz="2800" dirty="0" smtClean="0"/>
              <a:t>= 1, given that </a:t>
            </a:r>
            <a:r>
              <a:rPr lang="en-US" sz="2800" i="1" dirty="0" smtClean="0"/>
              <a:t>d</a:t>
            </a:r>
            <a:r>
              <a:rPr lang="en-US" sz="2800" i="1" dirty="0" smtClean="0">
                <a:latin typeface="Times New Roman" pitchFamily="18" charset="0"/>
                <a:cs typeface="Times New Roman" pitchFamily="18" charset="0"/>
              </a:rPr>
              <a:t>y</a:t>
            </a:r>
            <a:r>
              <a:rPr lang="en-US" sz="2800" dirty="0" smtClean="0"/>
              <a:t>/</a:t>
            </a:r>
            <a:r>
              <a:rPr lang="en-US" sz="2800" i="1" dirty="0" smtClean="0"/>
              <a:t>d</a:t>
            </a:r>
            <a:r>
              <a:rPr lang="en-US" sz="2800" i="1" dirty="0" smtClean="0">
                <a:latin typeface="Times New Roman" pitchFamily="18" charset="0"/>
                <a:cs typeface="Times New Roman" pitchFamily="18" charset="0"/>
              </a:rPr>
              <a:t>x </a:t>
            </a:r>
            <a:r>
              <a:rPr lang="en-US" sz="2800" i="1" dirty="0" smtClean="0"/>
              <a:t>=</a:t>
            </a:r>
            <a:r>
              <a:rPr lang="en-US" sz="2800" dirty="0" smtClean="0"/>
              <a:t> </a:t>
            </a:r>
            <a:r>
              <a:rPr lang="en-US" sz="2800" i="1" dirty="0" smtClean="0">
                <a:latin typeface="Times New Roman" pitchFamily="18" charset="0"/>
                <a:cs typeface="Times New Roman" pitchFamily="18" charset="0"/>
              </a:rPr>
              <a:t>x + y </a:t>
            </a:r>
            <a:r>
              <a:rPr lang="en-US" sz="2800" dirty="0" smtClean="0"/>
              <a:t>and </a:t>
            </a:r>
            <a:r>
              <a:rPr lang="en-US" sz="2800" i="1" dirty="0" smtClean="0">
                <a:latin typeface="Times New Roman" pitchFamily="18" charset="0"/>
                <a:cs typeface="Times New Roman" pitchFamily="18" charset="0"/>
              </a:rPr>
              <a:t>y</a:t>
            </a:r>
            <a:r>
              <a:rPr lang="en-US" sz="2800" i="1" dirty="0" smtClean="0"/>
              <a:t> </a:t>
            </a:r>
            <a:r>
              <a:rPr lang="en-US" sz="2800" dirty="0" smtClean="0"/>
              <a:t>= 1 when </a:t>
            </a:r>
            <a:r>
              <a:rPr lang="en-US" sz="2800" i="1" dirty="0" smtClean="0">
                <a:latin typeface="Times New Roman" pitchFamily="18" charset="0"/>
                <a:cs typeface="Times New Roman" pitchFamily="18" charset="0"/>
              </a:rPr>
              <a:t>x</a:t>
            </a:r>
            <a:r>
              <a:rPr lang="en-US" sz="2800" i="1" dirty="0" smtClean="0"/>
              <a:t> </a:t>
            </a:r>
            <a:r>
              <a:rPr lang="en-US" sz="2800" dirty="0" smtClean="0"/>
              <a:t>= 0.</a:t>
            </a:r>
            <a:endParaRPr lang="en-US" sz="2800" b="1" dirty="0" smtClean="0"/>
          </a:p>
          <a:p>
            <a:endParaRPr lang="en-US" sz="2800" b="1" dirty="0" smtClean="0"/>
          </a:p>
          <a:p>
            <a:endParaRPr lang="en-US" sz="2800" b="1" dirty="0" smtClean="0"/>
          </a:p>
          <a:p>
            <a:r>
              <a:rPr lang="en-US" sz="2800" b="1" dirty="0" smtClean="0"/>
              <a:t>Solution:</a:t>
            </a:r>
            <a:br>
              <a:rPr lang="en-US" sz="2800" b="1" dirty="0" smtClean="0"/>
            </a:br>
            <a:endParaRPr lang="en-US" sz="2800" b="1" dirty="0" smtClean="0"/>
          </a:p>
          <a:p>
            <a:r>
              <a:rPr lang="en-US" sz="2800" dirty="0" smtClean="0"/>
              <a:t>We take </a:t>
            </a:r>
            <a:r>
              <a:rPr lang="en-US" sz="2800" i="1" dirty="0" smtClean="0"/>
              <a:t>h </a:t>
            </a:r>
            <a:r>
              <a:rPr lang="en-US" sz="2800" dirty="0" smtClean="0"/>
              <a:t>= 0.1 which is sufficiently small. The various calculations are arranged as follows: </a:t>
            </a:r>
          </a:p>
        </p:txBody>
      </p:sp>
    </p:spTree>
    <p:extLst>
      <p:ext uri="{BB962C8B-B14F-4D97-AF65-F5344CB8AC3E}">
        <p14:creationId xmlns="" xmlns:p14="http://schemas.microsoft.com/office/powerpoint/2010/main" val="1949115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7" name="Rectangle 6"/>
          <p:cNvSpPr/>
          <p:nvPr/>
        </p:nvSpPr>
        <p:spPr>
          <a:xfrm>
            <a:off x="2133600" y="0"/>
            <a:ext cx="7543800" cy="646331"/>
          </a:xfrm>
          <a:prstGeom prst="rect">
            <a:avLst/>
          </a:prstGeom>
        </p:spPr>
        <p:txBody>
          <a:bodyPr wrap="square">
            <a:spAutoFit/>
          </a:bodyPr>
          <a:lstStyle/>
          <a:p>
            <a:pPr algn="ctr"/>
            <a:r>
              <a:rPr lang="en-US" sz="3600" b="1" dirty="0" smtClean="0"/>
              <a:t>Modified Euler’s Method</a:t>
            </a:r>
            <a:r>
              <a:rPr lang="en-US" sz="3600" dirty="0" smtClean="0"/>
              <a:t> </a:t>
            </a:r>
            <a:endParaRPr lang="en-US" sz="3600" dirty="0"/>
          </a:p>
        </p:txBody>
      </p:sp>
      <p:pic>
        <p:nvPicPr>
          <p:cNvPr id="8194" name="Picture 2"/>
          <p:cNvPicPr>
            <a:picLocks noChangeAspect="1" noChangeArrowheads="1"/>
          </p:cNvPicPr>
          <p:nvPr/>
        </p:nvPicPr>
        <p:blipFill>
          <a:blip r:embed="rId4">
            <a:clrChange>
              <a:clrFrom>
                <a:srgbClr val="FFFFFF"/>
              </a:clrFrom>
              <a:clrTo>
                <a:srgbClr val="FFFFFF">
                  <a:alpha val="0"/>
                </a:srgbClr>
              </a:clrTo>
            </a:clrChange>
            <a:lum bright="-10000" contrast="31000"/>
          </a:blip>
          <a:srcRect/>
          <a:stretch>
            <a:fillRect/>
          </a:stretch>
        </p:blipFill>
        <p:spPr bwMode="auto">
          <a:xfrm>
            <a:off x="71715" y="1295400"/>
            <a:ext cx="11403103" cy="4038599"/>
          </a:xfrm>
          <a:prstGeom prst="rect">
            <a:avLst/>
          </a:prstGeom>
          <a:noFill/>
          <a:ln w="9525">
            <a:noFill/>
            <a:miter lim="800000"/>
            <a:headEnd/>
            <a:tailEnd/>
          </a:ln>
          <a:effectLst/>
        </p:spPr>
      </p:pic>
    </p:spTree>
    <p:extLst>
      <p:ext uri="{BB962C8B-B14F-4D97-AF65-F5344CB8AC3E}">
        <p14:creationId xmlns="" xmlns:p14="http://schemas.microsoft.com/office/powerpoint/2010/main" val="19491151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7" name="Rectangle 6"/>
          <p:cNvSpPr/>
          <p:nvPr/>
        </p:nvSpPr>
        <p:spPr>
          <a:xfrm>
            <a:off x="2133600" y="0"/>
            <a:ext cx="7543800" cy="646331"/>
          </a:xfrm>
          <a:prstGeom prst="rect">
            <a:avLst/>
          </a:prstGeom>
        </p:spPr>
        <p:txBody>
          <a:bodyPr wrap="square">
            <a:spAutoFit/>
          </a:bodyPr>
          <a:lstStyle/>
          <a:p>
            <a:pPr algn="ctr"/>
            <a:r>
              <a:rPr lang="en-US" sz="3600" b="1" dirty="0" smtClean="0"/>
              <a:t>Modified Euler’s Method</a:t>
            </a:r>
            <a:r>
              <a:rPr lang="en-US" sz="3600" dirty="0" smtClean="0"/>
              <a:t> </a:t>
            </a:r>
            <a:endParaRPr lang="en-US" sz="3600" dirty="0"/>
          </a:p>
        </p:txBody>
      </p:sp>
      <p:pic>
        <p:nvPicPr>
          <p:cNvPr id="8194" name="Picture 2"/>
          <p:cNvPicPr>
            <a:picLocks noChangeAspect="1" noChangeArrowheads="1"/>
          </p:cNvPicPr>
          <p:nvPr/>
        </p:nvPicPr>
        <p:blipFill>
          <a:blip r:embed="rId3">
            <a:lum bright="-14000" contrast="40000"/>
          </a:blip>
          <a:srcRect b="86792"/>
          <a:stretch>
            <a:fillRect/>
          </a:stretch>
        </p:blipFill>
        <p:spPr bwMode="auto">
          <a:xfrm>
            <a:off x="103097" y="1295400"/>
            <a:ext cx="11403103" cy="5334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a:lum bright="-14000" contrast="40000"/>
          </a:blip>
          <a:srcRect/>
          <a:stretch>
            <a:fillRect/>
          </a:stretch>
        </p:blipFill>
        <p:spPr bwMode="auto">
          <a:xfrm>
            <a:off x="152400" y="1828800"/>
            <a:ext cx="11288989" cy="3505200"/>
          </a:xfrm>
          <a:prstGeom prst="rect">
            <a:avLst/>
          </a:prstGeom>
          <a:noFill/>
          <a:ln w="9525">
            <a:noFill/>
            <a:miter lim="800000"/>
            <a:headEnd/>
            <a:tailEnd/>
          </a:ln>
          <a:effectLst/>
        </p:spPr>
      </p:pic>
    </p:spTree>
    <p:extLst>
      <p:ext uri="{BB962C8B-B14F-4D97-AF65-F5344CB8AC3E}">
        <p14:creationId xmlns="" xmlns:p14="http://schemas.microsoft.com/office/powerpoint/2010/main" val="1949115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7" name="Rectangle 6"/>
          <p:cNvSpPr/>
          <p:nvPr/>
        </p:nvSpPr>
        <p:spPr>
          <a:xfrm>
            <a:off x="2133600" y="0"/>
            <a:ext cx="7543800" cy="646331"/>
          </a:xfrm>
          <a:prstGeom prst="rect">
            <a:avLst/>
          </a:prstGeom>
        </p:spPr>
        <p:txBody>
          <a:bodyPr wrap="square">
            <a:spAutoFit/>
          </a:bodyPr>
          <a:lstStyle/>
          <a:p>
            <a:pPr algn="ctr"/>
            <a:r>
              <a:rPr lang="en-US" sz="3600" b="1" dirty="0" smtClean="0"/>
              <a:t>Modified Euler’s Method</a:t>
            </a:r>
            <a:r>
              <a:rPr lang="en-US" sz="3600" dirty="0" smtClean="0"/>
              <a:t> </a:t>
            </a:r>
            <a:endParaRPr lang="en-US" sz="3600" dirty="0"/>
          </a:p>
        </p:txBody>
      </p:sp>
      <p:pic>
        <p:nvPicPr>
          <p:cNvPr id="8194" name="Picture 2"/>
          <p:cNvPicPr>
            <a:picLocks noChangeAspect="1" noChangeArrowheads="1"/>
          </p:cNvPicPr>
          <p:nvPr/>
        </p:nvPicPr>
        <p:blipFill>
          <a:blip r:embed="rId3">
            <a:lum bright="-14000" contrast="40000"/>
          </a:blip>
          <a:srcRect b="86792"/>
          <a:stretch>
            <a:fillRect/>
          </a:stretch>
        </p:blipFill>
        <p:spPr bwMode="auto">
          <a:xfrm>
            <a:off x="103097" y="914400"/>
            <a:ext cx="11479303" cy="533400"/>
          </a:xfrm>
          <a:prstGeom prst="rect">
            <a:avLst/>
          </a:prstGeom>
          <a:noFill/>
          <a:ln w="9525">
            <a:noFill/>
            <a:miter lim="800000"/>
            <a:headEnd/>
            <a:tailEnd/>
          </a:ln>
          <a:effectLst/>
        </p:spPr>
      </p:pic>
      <p:pic>
        <p:nvPicPr>
          <p:cNvPr id="10242" name="Picture 2"/>
          <p:cNvPicPr>
            <a:picLocks noChangeAspect="1" noChangeArrowheads="1"/>
          </p:cNvPicPr>
          <p:nvPr/>
        </p:nvPicPr>
        <p:blipFill>
          <a:blip r:embed="rId4">
            <a:lum bright="-14000" contrast="40000"/>
          </a:blip>
          <a:srcRect/>
          <a:stretch>
            <a:fillRect/>
          </a:stretch>
        </p:blipFill>
        <p:spPr bwMode="auto">
          <a:xfrm>
            <a:off x="152400" y="1447800"/>
            <a:ext cx="11430000" cy="4306183"/>
          </a:xfrm>
          <a:prstGeom prst="rect">
            <a:avLst/>
          </a:prstGeom>
          <a:noFill/>
          <a:ln w="9525">
            <a:noFill/>
            <a:miter lim="800000"/>
            <a:headEnd/>
            <a:tailEnd/>
          </a:ln>
          <a:effectLst/>
        </p:spPr>
      </p:pic>
    </p:spTree>
    <p:extLst>
      <p:ext uri="{BB962C8B-B14F-4D97-AF65-F5344CB8AC3E}">
        <p14:creationId xmlns="" xmlns:p14="http://schemas.microsoft.com/office/powerpoint/2010/main" val="1949115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7" name="Rectangle 6"/>
          <p:cNvSpPr/>
          <p:nvPr/>
        </p:nvSpPr>
        <p:spPr>
          <a:xfrm>
            <a:off x="2133600" y="191869"/>
            <a:ext cx="7543800" cy="646331"/>
          </a:xfrm>
          <a:prstGeom prst="rect">
            <a:avLst/>
          </a:prstGeom>
        </p:spPr>
        <p:txBody>
          <a:bodyPr wrap="square">
            <a:spAutoFit/>
          </a:bodyPr>
          <a:lstStyle/>
          <a:p>
            <a:pPr algn="ctr"/>
            <a:r>
              <a:rPr lang="en-US" sz="3600" b="1" dirty="0" smtClean="0"/>
              <a:t>Runge’s Method</a:t>
            </a:r>
            <a:r>
              <a:rPr lang="en-US" sz="3600" dirty="0" smtClean="0"/>
              <a:t>  </a:t>
            </a:r>
            <a:endParaRPr lang="en-US" sz="3600" dirty="0"/>
          </a:p>
        </p:txBody>
      </p:sp>
      <p:sp>
        <p:nvSpPr>
          <p:cNvPr id="10" name="Rectangle 9"/>
          <p:cNvSpPr/>
          <p:nvPr/>
        </p:nvSpPr>
        <p:spPr>
          <a:xfrm>
            <a:off x="304800" y="1447800"/>
            <a:ext cx="11277600" cy="523220"/>
          </a:xfrm>
          <a:prstGeom prst="rect">
            <a:avLst/>
          </a:prstGeom>
        </p:spPr>
        <p:txBody>
          <a:bodyPr wrap="square">
            <a:spAutoFit/>
          </a:bodyPr>
          <a:lstStyle/>
          <a:p>
            <a:r>
              <a:rPr lang="en-US" sz="2800" dirty="0" smtClean="0"/>
              <a:t>Consider the equation                                                              ….(1)</a:t>
            </a:r>
          </a:p>
        </p:txBody>
      </p:sp>
      <p:graphicFrame>
        <p:nvGraphicFramePr>
          <p:cNvPr id="11266" name="Object 2"/>
          <p:cNvGraphicFramePr>
            <a:graphicFrameLocks noChangeAspect="1"/>
          </p:cNvGraphicFramePr>
          <p:nvPr/>
        </p:nvGraphicFramePr>
        <p:xfrm>
          <a:off x="3810000" y="1295400"/>
          <a:ext cx="4096648" cy="882650"/>
        </p:xfrm>
        <a:graphic>
          <a:graphicData uri="http://schemas.openxmlformats.org/presentationml/2006/ole">
            <p:oleObj spid="_x0000_s11266" name="Equation" r:id="rId4" imgW="1828800" imgH="393480" progId="Equation.3">
              <p:embed/>
            </p:oleObj>
          </a:graphicData>
        </a:graphic>
      </p:graphicFrame>
      <p:sp>
        <p:nvSpPr>
          <p:cNvPr id="11267"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a:xfrm>
            <a:off x="304800" y="2590800"/>
            <a:ext cx="11582400" cy="954107"/>
          </a:xfrm>
          <a:prstGeom prst="rect">
            <a:avLst/>
          </a:prstGeom>
        </p:spPr>
        <p:txBody>
          <a:bodyPr wrap="square">
            <a:spAutoFit/>
          </a:bodyPr>
          <a:lstStyle/>
          <a:p>
            <a:r>
              <a:rPr lang="en-US" sz="2800" dirty="0" smtClean="0"/>
              <a:t>Clearly the slope of the curve through </a:t>
            </a:r>
            <a:r>
              <a:rPr lang="en-US" sz="2800" i="1" dirty="0" smtClean="0"/>
              <a:t>P</a:t>
            </a:r>
            <a:r>
              <a:rPr lang="en-US" sz="2800" dirty="0" smtClean="0"/>
              <a:t>(</a:t>
            </a:r>
            <a:r>
              <a:rPr lang="en-US" sz="2800" i="1" dirty="0" smtClean="0"/>
              <a:t>x</a:t>
            </a:r>
            <a:r>
              <a:rPr lang="en-US" sz="2800" baseline="-25000" dirty="0" smtClean="0"/>
              <a:t>0</a:t>
            </a:r>
            <a:r>
              <a:rPr lang="en-US" sz="2800" dirty="0" smtClean="0"/>
              <a:t>, </a:t>
            </a:r>
            <a:r>
              <a:rPr lang="en-US" sz="2800" i="1" dirty="0" smtClean="0"/>
              <a:t>y</a:t>
            </a:r>
            <a:r>
              <a:rPr lang="en-US" sz="2800" baseline="-25000" dirty="0" smtClean="0"/>
              <a:t>0</a:t>
            </a:r>
            <a:r>
              <a:rPr lang="en-US" sz="2800" dirty="0" smtClean="0"/>
              <a:t>) is </a:t>
            </a:r>
            <a:r>
              <a:rPr lang="en-US" sz="2800" i="1" dirty="0" smtClean="0"/>
              <a:t>f</a:t>
            </a:r>
            <a:r>
              <a:rPr lang="en-US" sz="2800" dirty="0" smtClean="0"/>
              <a:t>(</a:t>
            </a:r>
            <a:r>
              <a:rPr lang="en-US" sz="2800" i="1" dirty="0" smtClean="0"/>
              <a:t>x</a:t>
            </a:r>
            <a:r>
              <a:rPr lang="en-US" sz="2800" baseline="-25000" dirty="0" smtClean="0"/>
              <a:t>0</a:t>
            </a:r>
            <a:r>
              <a:rPr lang="en-US" sz="2800" dirty="0" smtClean="0"/>
              <a:t>, </a:t>
            </a:r>
            <a:r>
              <a:rPr lang="en-US" sz="2800" i="1" dirty="0" smtClean="0"/>
              <a:t>y</a:t>
            </a:r>
            <a:r>
              <a:rPr lang="en-US" sz="2800" baseline="-25000" dirty="0" smtClean="0"/>
              <a:t>0</a:t>
            </a:r>
            <a:r>
              <a:rPr lang="en-US" sz="2800" dirty="0" smtClean="0"/>
              <a:t>) Figure) Integrating both sides of (1) from (</a:t>
            </a:r>
            <a:r>
              <a:rPr lang="en-US" sz="2800" i="1" dirty="0" smtClean="0"/>
              <a:t>x</a:t>
            </a:r>
            <a:r>
              <a:rPr lang="en-US" sz="2800" baseline="-25000" dirty="0" smtClean="0"/>
              <a:t>0</a:t>
            </a:r>
            <a:r>
              <a:rPr lang="en-US" sz="2800" dirty="0" smtClean="0"/>
              <a:t>, </a:t>
            </a:r>
            <a:r>
              <a:rPr lang="en-US" sz="2800" i="1" dirty="0" smtClean="0"/>
              <a:t>y</a:t>
            </a:r>
            <a:r>
              <a:rPr lang="en-US" sz="2800" baseline="-25000" dirty="0" smtClean="0"/>
              <a:t>0</a:t>
            </a:r>
            <a:r>
              <a:rPr lang="en-US" sz="2800" dirty="0" smtClean="0"/>
              <a:t>) to (</a:t>
            </a:r>
            <a:r>
              <a:rPr lang="en-US" sz="2800" i="1" dirty="0" smtClean="0"/>
              <a:t>x</a:t>
            </a:r>
            <a:r>
              <a:rPr lang="en-US" sz="2800" baseline="-25000" dirty="0" smtClean="0"/>
              <a:t>0</a:t>
            </a:r>
            <a:r>
              <a:rPr lang="en-US" sz="2800" dirty="0" smtClean="0"/>
              <a:t> + </a:t>
            </a:r>
            <a:r>
              <a:rPr lang="en-US" sz="2800" i="1" dirty="0" smtClean="0"/>
              <a:t>h</a:t>
            </a:r>
            <a:r>
              <a:rPr lang="en-US" sz="2800" dirty="0" smtClean="0"/>
              <a:t>, </a:t>
            </a:r>
            <a:r>
              <a:rPr lang="en-US" sz="2800" i="1" dirty="0" smtClean="0"/>
              <a:t>y</a:t>
            </a:r>
            <a:r>
              <a:rPr lang="en-US" sz="2800" baseline="-25000" dirty="0" smtClean="0"/>
              <a:t>0</a:t>
            </a:r>
            <a:r>
              <a:rPr lang="en-US" sz="2800" dirty="0" smtClean="0"/>
              <a:t> + </a:t>
            </a:r>
            <a:r>
              <a:rPr lang="en-US" sz="2800" i="1" dirty="0" smtClean="0"/>
              <a:t>k</a:t>
            </a:r>
            <a:r>
              <a:rPr lang="en-US" sz="2800" dirty="0" smtClean="0"/>
              <a:t>), we have </a:t>
            </a:r>
            <a:endParaRPr lang="en-US" sz="2800" dirty="0"/>
          </a:p>
        </p:txBody>
      </p:sp>
      <p:pic>
        <p:nvPicPr>
          <p:cNvPr id="11268" name="Picture 4"/>
          <p:cNvPicPr>
            <a:picLocks noChangeAspect="1" noChangeArrowheads="1"/>
          </p:cNvPicPr>
          <p:nvPr/>
        </p:nvPicPr>
        <p:blipFill>
          <a:blip r:embed="rId5">
            <a:lum bright="-14000" contrast="40000"/>
          </a:blip>
          <a:srcRect/>
          <a:stretch>
            <a:fillRect/>
          </a:stretch>
        </p:blipFill>
        <p:spPr bwMode="auto">
          <a:xfrm>
            <a:off x="2046514" y="4038600"/>
            <a:ext cx="8164286" cy="1143000"/>
          </a:xfrm>
          <a:prstGeom prst="rect">
            <a:avLst/>
          </a:prstGeom>
          <a:noFill/>
          <a:ln w="9525">
            <a:noFill/>
            <a:miter lim="800000"/>
            <a:headEnd/>
            <a:tailEnd/>
          </a:ln>
          <a:effectLst/>
        </p:spPr>
      </p:pic>
    </p:spTree>
    <p:extLst>
      <p:ext uri="{BB962C8B-B14F-4D97-AF65-F5344CB8AC3E}">
        <p14:creationId xmlns="" xmlns:p14="http://schemas.microsoft.com/office/powerpoint/2010/main" val="1949115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Topic Discussed</a:t>
            </a:r>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7" name="Content Placeholder 6">
            <a:extLst>
              <a:ext uri="{FF2B5EF4-FFF2-40B4-BE49-F238E27FC236}">
                <a16:creationId xmlns="" xmlns:a16="http://schemas.microsoft.com/office/drawing/2014/main" id="{CC7AE05A-CAD6-9F1B-B287-C9EBF9BBE782}"/>
              </a:ext>
            </a:extLst>
          </p:cNvPr>
          <p:cNvSpPr>
            <a:spLocks noGrp="1"/>
          </p:cNvSpPr>
          <p:nvPr>
            <p:ph idx="1"/>
          </p:nvPr>
        </p:nvSpPr>
        <p:spPr>
          <a:xfrm>
            <a:off x="381000" y="1600203"/>
            <a:ext cx="11582400" cy="4525963"/>
          </a:xfrm>
        </p:spPr>
        <p:txBody>
          <a:bodyPr>
            <a:normAutofit fontScale="70000" lnSpcReduction="20000"/>
          </a:bodyPr>
          <a:lstStyle/>
          <a:p>
            <a:r>
              <a:rPr lang="en-US" sz="6000" dirty="0" smtClean="0"/>
              <a:t>Introduction to Numerical Solution of Ordinary Differential Equations  </a:t>
            </a:r>
          </a:p>
          <a:p>
            <a:r>
              <a:rPr lang="en-US" sz="6000" dirty="0" smtClean="0"/>
              <a:t>Solution of a Differential Equation </a:t>
            </a:r>
          </a:p>
          <a:p>
            <a:r>
              <a:rPr lang="en-US" sz="6000" dirty="0" smtClean="0"/>
              <a:t>Solutions of Initial values problems using Euler’s </a:t>
            </a:r>
          </a:p>
          <a:p>
            <a:r>
              <a:rPr lang="en-US" sz="6000" dirty="0" smtClean="0"/>
              <a:t>Modified Euler’s method </a:t>
            </a:r>
          </a:p>
          <a:p>
            <a:r>
              <a:rPr lang="en-US" sz="6000" dirty="0" smtClean="0"/>
              <a:t>Runge Kutta Method</a:t>
            </a:r>
            <a:endParaRPr lang="el-GR" sz="6000" dirty="0" smtClean="0"/>
          </a:p>
          <a:p>
            <a:endParaRPr lang="en-US" dirty="0"/>
          </a:p>
        </p:txBody>
      </p:sp>
    </p:spTree>
    <p:extLst>
      <p:ext uri="{BB962C8B-B14F-4D97-AF65-F5344CB8AC3E}">
        <p14:creationId xmlns="" xmlns:p14="http://schemas.microsoft.com/office/powerpoint/2010/main" val="1212877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7" name="Rectangle 6"/>
          <p:cNvSpPr/>
          <p:nvPr/>
        </p:nvSpPr>
        <p:spPr>
          <a:xfrm>
            <a:off x="2133600" y="191869"/>
            <a:ext cx="7543800" cy="646331"/>
          </a:xfrm>
          <a:prstGeom prst="rect">
            <a:avLst/>
          </a:prstGeom>
        </p:spPr>
        <p:txBody>
          <a:bodyPr wrap="square">
            <a:spAutoFit/>
          </a:bodyPr>
          <a:lstStyle/>
          <a:p>
            <a:pPr algn="ctr"/>
            <a:r>
              <a:rPr lang="en-US" sz="3600" b="1" dirty="0" smtClean="0"/>
              <a:t>Runge’s Method</a:t>
            </a:r>
            <a:r>
              <a:rPr lang="en-US" sz="3600" dirty="0" smtClean="0"/>
              <a:t>  </a:t>
            </a:r>
            <a:endParaRPr lang="en-US" sz="3600" dirty="0"/>
          </a:p>
        </p:txBody>
      </p:sp>
      <p:sp>
        <p:nvSpPr>
          <p:cNvPr id="11267"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4819" name="Picture 3"/>
          <p:cNvPicPr>
            <a:picLocks noChangeAspect="1" noChangeArrowheads="1"/>
          </p:cNvPicPr>
          <p:nvPr/>
        </p:nvPicPr>
        <p:blipFill>
          <a:blip r:embed="rId3">
            <a:lum bright="-14000" contrast="40000"/>
          </a:blip>
          <a:srcRect/>
          <a:stretch>
            <a:fillRect/>
          </a:stretch>
        </p:blipFill>
        <p:spPr bwMode="auto">
          <a:xfrm>
            <a:off x="1981201" y="956281"/>
            <a:ext cx="7945180" cy="5215919"/>
          </a:xfrm>
          <a:prstGeom prst="rect">
            <a:avLst/>
          </a:prstGeom>
          <a:noFill/>
          <a:ln w="9525">
            <a:noFill/>
            <a:miter lim="800000"/>
            <a:headEnd/>
            <a:tailEnd/>
          </a:ln>
          <a:effectLst/>
        </p:spPr>
      </p:pic>
    </p:spTree>
    <p:extLst>
      <p:ext uri="{BB962C8B-B14F-4D97-AF65-F5344CB8AC3E}">
        <p14:creationId xmlns="" xmlns:p14="http://schemas.microsoft.com/office/powerpoint/2010/main" val="1949115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7" name="Rectangle 6"/>
          <p:cNvSpPr/>
          <p:nvPr/>
        </p:nvSpPr>
        <p:spPr>
          <a:xfrm>
            <a:off x="2133600" y="191869"/>
            <a:ext cx="7543800" cy="646331"/>
          </a:xfrm>
          <a:prstGeom prst="rect">
            <a:avLst/>
          </a:prstGeom>
        </p:spPr>
        <p:txBody>
          <a:bodyPr wrap="square">
            <a:spAutoFit/>
          </a:bodyPr>
          <a:lstStyle/>
          <a:p>
            <a:pPr algn="ctr"/>
            <a:r>
              <a:rPr lang="en-US" sz="3600" b="1" dirty="0" smtClean="0"/>
              <a:t>Runge’s Method</a:t>
            </a:r>
            <a:r>
              <a:rPr lang="en-US" sz="3600" dirty="0" smtClean="0"/>
              <a:t>  </a:t>
            </a:r>
            <a:endParaRPr lang="en-US" sz="3600" dirty="0"/>
          </a:p>
        </p:txBody>
      </p:sp>
      <p:sp>
        <p:nvSpPr>
          <p:cNvPr id="11267"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6867" name="Picture 3"/>
          <p:cNvPicPr>
            <a:picLocks noChangeAspect="1" noChangeArrowheads="1"/>
          </p:cNvPicPr>
          <p:nvPr/>
        </p:nvPicPr>
        <p:blipFill>
          <a:blip r:embed="rId3">
            <a:lum bright="-14000" contrast="40000"/>
          </a:blip>
          <a:srcRect/>
          <a:stretch>
            <a:fillRect/>
          </a:stretch>
        </p:blipFill>
        <p:spPr bwMode="auto">
          <a:xfrm>
            <a:off x="325300" y="1219200"/>
            <a:ext cx="11740391" cy="4495800"/>
          </a:xfrm>
          <a:prstGeom prst="rect">
            <a:avLst/>
          </a:prstGeom>
          <a:noFill/>
          <a:ln w="9525">
            <a:noFill/>
            <a:miter lim="800000"/>
            <a:headEnd/>
            <a:tailEnd/>
          </a:ln>
          <a:effectLst/>
        </p:spPr>
      </p:pic>
    </p:spTree>
    <p:extLst>
      <p:ext uri="{BB962C8B-B14F-4D97-AF65-F5344CB8AC3E}">
        <p14:creationId xmlns="" xmlns:p14="http://schemas.microsoft.com/office/powerpoint/2010/main" val="1949115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7" name="Rectangle 6"/>
          <p:cNvSpPr/>
          <p:nvPr/>
        </p:nvSpPr>
        <p:spPr>
          <a:xfrm>
            <a:off x="2133600" y="191869"/>
            <a:ext cx="7543800" cy="646331"/>
          </a:xfrm>
          <a:prstGeom prst="rect">
            <a:avLst/>
          </a:prstGeom>
        </p:spPr>
        <p:txBody>
          <a:bodyPr wrap="square">
            <a:spAutoFit/>
          </a:bodyPr>
          <a:lstStyle/>
          <a:p>
            <a:pPr algn="ctr"/>
            <a:r>
              <a:rPr lang="en-US" sz="3600" b="1" dirty="0" smtClean="0"/>
              <a:t>Runge’s Method</a:t>
            </a:r>
            <a:r>
              <a:rPr lang="en-US" sz="3600" dirty="0" smtClean="0"/>
              <a:t>  </a:t>
            </a:r>
            <a:endParaRPr lang="en-US" sz="3600" dirty="0"/>
          </a:p>
        </p:txBody>
      </p:sp>
      <p:sp>
        <p:nvSpPr>
          <p:cNvPr id="11267"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7890" name="Picture 2"/>
          <p:cNvPicPr>
            <a:picLocks noChangeAspect="1" noChangeArrowheads="1"/>
          </p:cNvPicPr>
          <p:nvPr/>
        </p:nvPicPr>
        <p:blipFill>
          <a:blip r:embed="rId3">
            <a:lum bright="-14000" contrast="40000"/>
          </a:blip>
          <a:srcRect b="32786"/>
          <a:stretch>
            <a:fillRect/>
          </a:stretch>
        </p:blipFill>
        <p:spPr bwMode="auto">
          <a:xfrm>
            <a:off x="533400" y="1131510"/>
            <a:ext cx="11487471" cy="4050090"/>
          </a:xfrm>
          <a:prstGeom prst="rect">
            <a:avLst/>
          </a:prstGeom>
          <a:noFill/>
          <a:ln w="9525">
            <a:noFill/>
            <a:miter lim="800000"/>
            <a:headEnd/>
            <a:tailEnd/>
          </a:ln>
          <a:effectLst/>
        </p:spPr>
      </p:pic>
    </p:spTree>
    <p:extLst>
      <p:ext uri="{BB962C8B-B14F-4D97-AF65-F5344CB8AC3E}">
        <p14:creationId xmlns="" xmlns:p14="http://schemas.microsoft.com/office/powerpoint/2010/main" val="1949115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7" name="Rectangle 6"/>
          <p:cNvSpPr/>
          <p:nvPr/>
        </p:nvSpPr>
        <p:spPr>
          <a:xfrm>
            <a:off x="2133600" y="191869"/>
            <a:ext cx="7543800" cy="646331"/>
          </a:xfrm>
          <a:prstGeom prst="rect">
            <a:avLst/>
          </a:prstGeom>
        </p:spPr>
        <p:txBody>
          <a:bodyPr wrap="square">
            <a:spAutoFit/>
          </a:bodyPr>
          <a:lstStyle/>
          <a:p>
            <a:pPr algn="ctr"/>
            <a:r>
              <a:rPr lang="en-US" sz="3600" b="1" dirty="0" smtClean="0"/>
              <a:t>Runge’s Method</a:t>
            </a:r>
            <a:r>
              <a:rPr lang="en-US" sz="3600" dirty="0" smtClean="0"/>
              <a:t>  </a:t>
            </a:r>
            <a:endParaRPr lang="en-US" sz="3600" dirty="0"/>
          </a:p>
        </p:txBody>
      </p:sp>
      <p:sp>
        <p:nvSpPr>
          <p:cNvPr id="11267"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8914" name="Picture 2"/>
          <p:cNvPicPr>
            <a:picLocks noChangeAspect="1" noChangeArrowheads="1"/>
          </p:cNvPicPr>
          <p:nvPr/>
        </p:nvPicPr>
        <p:blipFill>
          <a:blip r:embed="rId3">
            <a:lum bright="-14000" contrast="40000"/>
          </a:blip>
          <a:srcRect/>
          <a:stretch>
            <a:fillRect/>
          </a:stretch>
        </p:blipFill>
        <p:spPr bwMode="auto">
          <a:xfrm>
            <a:off x="443255" y="1524000"/>
            <a:ext cx="10853270" cy="3657600"/>
          </a:xfrm>
          <a:prstGeom prst="rect">
            <a:avLst/>
          </a:prstGeom>
          <a:noFill/>
          <a:ln w="9525">
            <a:noFill/>
            <a:miter lim="800000"/>
            <a:headEnd/>
            <a:tailEnd/>
          </a:ln>
          <a:effectLst/>
        </p:spPr>
      </p:pic>
    </p:spTree>
    <p:extLst>
      <p:ext uri="{BB962C8B-B14F-4D97-AF65-F5344CB8AC3E}">
        <p14:creationId xmlns="" xmlns:p14="http://schemas.microsoft.com/office/powerpoint/2010/main" val="1949115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7" name="Rectangle 6"/>
          <p:cNvSpPr/>
          <p:nvPr/>
        </p:nvSpPr>
        <p:spPr>
          <a:xfrm>
            <a:off x="2133600" y="191869"/>
            <a:ext cx="7543800" cy="646331"/>
          </a:xfrm>
          <a:prstGeom prst="rect">
            <a:avLst/>
          </a:prstGeom>
        </p:spPr>
        <p:txBody>
          <a:bodyPr wrap="square">
            <a:spAutoFit/>
          </a:bodyPr>
          <a:lstStyle/>
          <a:p>
            <a:pPr algn="ctr"/>
            <a:r>
              <a:rPr lang="en-US" sz="3600" b="1" dirty="0" smtClean="0"/>
              <a:t>Runge’s Method</a:t>
            </a:r>
            <a:r>
              <a:rPr lang="en-US" sz="3600" dirty="0" smtClean="0"/>
              <a:t>  </a:t>
            </a:r>
            <a:endParaRPr lang="en-US" sz="3600" dirty="0"/>
          </a:p>
        </p:txBody>
      </p:sp>
      <p:sp>
        <p:nvSpPr>
          <p:cNvPr id="11267"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457200" y="1143000"/>
            <a:ext cx="10744200" cy="523220"/>
          </a:xfrm>
          <a:prstGeom prst="rect">
            <a:avLst/>
          </a:prstGeom>
        </p:spPr>
        <p:txBody>
          <a:bodyPr wrap="square">
            <a:spAutoFit/>
          </a:bodyPr>
          <a:lstStyle/>
          <a:p>
            <a:r>
              <a:rPr lang="en-US" sz="2800" dirty="0" smtClean="0"/>
              <a:t>Using the Runge-Kutta method of fourth order, solve  </a:t>
            </a:r>
            <a:endParaRPr lang="en-US" sz="2800" dirty="0"/>
          </a:p>
        </p:txBody>
      </p:sp>
      <p:sp>
        <p:nvSpPr>
          <p:cNvPr id="11" name="Rectangle 10"/>
          <p:cNvSpPr/>
          <p:nvPr/>
        </p:nvSpPr>
        <p:spPr>
          <a:xfrm>
            <a:off x="228600" y="5638800"/>
            <a:ext cx="12192000" cy="584775"/>
          </a:xfrm>
          <a:prstGeom prst="rect">
            <a:avLst/>
          </a:prstGeom>
        </p:spPr>
        <p:txBody>
          <a:bodyPr wrap="square">
            <a:spAutoFit/>
          </a:bodyPr>
          <a:lstStyle/>
          <a:p>
            <a:r>
              <a:rPr lang="en-US" sz="3200" dirty="0" smtClean="0"/>
              <a:t>Which gives the required approximate value as </a:t>
            </a:r>
            <a:r>
              <a:rPr lang="en-US" sz="3200" i="1" dirty="0" smtClean="0">
                <a:latin typeface="Times New Roman" pitchFamily="18" charset="0"/>
              </a:rPr>
              <a:t>y</a:t>
            </a:r>
            <a:r>
              <a:rPr lang="en-US" sz="3200" baseline="-25000" dirty="0" smtClean="0"/>
              <a:t>1</a:t>
            </a:r>
            <a:r>
              <a:rPr lang="en-US" sz="3200" dirty="0" smtClean="0"/>
              <a:t> = </a:t>
            </a:r>
            <a:r>
              <a:rPr lang="en-US" sz="3200" i="1" dirty="0" smtClean="0">
                <a:latin typeface="Times New Roman" pitchFamily="18" charset="0"/>
              </a:rPr>
              <a:t>y</a:t>
            </a:r>
            <a:r>
              <a:rPr lang="en-US" sz="3200" baseline="-25000" dirty="0" smtClean="0"/>
              <a:t>0</a:t>
            </a:r>
            <a:r>
              <a:rPr lang="en-US" sz="3200" dirty="0" smtClean="0"/>
              <a:t> </a:t>
            </a:r>
            <a:r>
              <a:rPr lang="en-US" sz="3200" i="1" dirty="0" smtClean="0">
                <a:latin typeface="Times New Roman" pitchFamily="18" charset="0"/>
              </a:rPr>
              <a:t>+ k </a:t>
            </a:r>
          </a:p>
        </p:txBody>
      </p:sp>
      <p:pic>
        <p:nvPicPr>
          <p:cNvPr id="40962" name="Picture 2"/>
          <p:cNvPicPr>
            <a:picLocks noChangeAspect="1" noChangeArrowheads="1"/>
          </p:cNvPicPr>
          <p:nvPr/>
        </p:nvPicPr>
        <p:blipFill>
          <a:blip r:embed="rId3">
            <a:lum bright="-14000" contrast="40000"/>
          </a:blip>
          <a:srcRect/>
          <a:stretch>
            <a:fillRect/>
          </a:stretch>
        </p:blipFill>
        <p:spPr bwMode="auto">
          <a:xfrm>
            <a:off x="3276599" y="1676400"/>
            <a:ext cx="4026097" cy="4038600"/>
          </a:xfrm>
          <a:prstGeom prst="rect">
            <a:avLst/>
          </a:prstGeom>
          <a:noFill/>
          <a:ln w="9525">
            <a:noFill/>
            <a:miter lim="800000"/>
            <a:headEnd/>
            <a:tailEnd/>
          </a:ln>
          <a:effectLst/>
        </p:spPr>
      </p:pic>
    </p:spTree>
    <p:extLst>
      <p:ext uri="{BB962C8B-B14F-4D97-AF65-F5344CB8AC3E}">
        <p14:creationId xmlns="" xmlns:p14="http://schemas.microsoft.com/office/powerpoint/2010/main" val="1949115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7" name="Rectangle 6"/>
          <p:cNvSpPr/>
          <p:nvPr/>
        </p:nvSpPr>
        <p:spPr>
          <a:xfrm>
            <a:off x="2133600" y="191869"/>
            <a:ext cx="7543800" cy="646331"/>
          </a:xfrm>
          <a:prstGeom prst="rect">
            <a:avLst/>
          </a:prstGeom>
        </p:spPr>
        <p:txBody>
          <a:bodyPr wrap="square">
            <a:spAutoFit/>
          </a:bodyPr>
          <a:lstStyle/>
          <a:p>
            <a:pPr algn="ctr"/>
            <a:r>
              <a:rPr lang="en-US" sz="3600" b="1" dirty="0" smtClean="0"/>
              <a:t>Runge’s Method</a:t>
            </a:r>
            <a:r>
              <a:rPr lang="en-US" sz="3600" dirty="0" smtClean="0"/>
              <a:t>  </a:t>
            </a:r>
            <a:endParaRPr lang="en-US" sz="3600" dirty="0"/>
          </a:p>
        </p:txBody>
      </p:sp>
      <p:sp>
        <p:nvSpPr>
          <p:cNvPr id="11267"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a:xfrm>
            <a:off x="0" y="751582"/>
            <a:ext cx="12192000" cy="584775"/>
          </a:xfrm>
          <a:prstGeom prst="rect">
            <a:avLst/>
          </a:prstGeom>
        </p:spPr>
        <p:txBody>
          <a:bodyPr wrap="square">
            <a:spAutoFit/>
          </a:bodyPr>
          <a:lstStyle/>
          <a:p>
            <a:r>
              <a:rPr lang="en-US" sz="3200" b="1" dirty="0" smtClean="0"/>
              <a:t>Example: </a:t>
            </a:r>
            <a:r>
              <a:rPr lang="en-US" sz="3200" dirty="0" smtClean="0"/>
              <a:t>Using the Runge-Kutta method of fourth order, solve </a:t>
            </a:r>
            <a:endParaRPr lang="en-US" sz="3200" i="1" dirty="0" smtClean="0">
              <a:latin typeface="Times New Roman" pitchFamily="18" charset="0"/>
            </a:endParaRPr>
          </a:p>
        </p:txBody>
      </p:sp>
      <p:pic>
        <p:nvPicPr>
          <p:cNvPr id="39940" name="Picture 4"/>
          <p:cNvPicPr>
            <a:picLocks noChangeAspect="1" noChangeArrowheads="1"/>
          </p:cNvPicPr>
          <p:nvPr/>
        </p:nvPicPr>
        <p:blipFill>
          <a:blip r:embed="rId3"/>
          <a:srcRect/>
          <a:stretch>
            <a:fillRect/>
          </a:stretch>
        </p:blipFill>
        <p:spPr bwMode="auto">
          <a:xfrm>
            <a:off x="4114800" y="1295400"/>
            <a:ext cx="2133600" cy="1211334"/>
          </a:xfrm>
          <a:prstGeom prst="rect">
            <a:avLst/>
          </a:prstGeom>
          <a:noFill/>
          <a:ln w="9525">
            <a:noFill/>
            <a:miter lim="800000"/>
            <a:headEnd/>
            <a:tailEnd/>
          </a:ln>
          <a:effectLst/>
        </p:spPr>
      </p:pic>
      <p:sp>
        <p:nvSpPr>
          <p:cNvPr id="13" name="Rectangle 12"/>
          <p:cNvSpPr/>
          <p:nvPr/>
        </p:nvSpPr>
        <p:spPr>
          <a:xfrm>
            <a:off x="457200" y="2448580"/>
            <a:ext cx="6172200" cy="954107"/>
          </a:xfrm>
          <a:prstGeom prst="rect">
            <a:avLst/>
          </a:prstGeom>
        </p:spPr>
        <p:txBody>
          <a:bodyPr wrap="square">
            <a:spAutoFit/>
          </a:bodyPr>
          <a:lstStyle/>
          <a:p>
            <a:r>
              <a:rPr lang="en-US" sz="2800" dirty="0" smtClean="0"/>
              <a:t>                with </a:t>
            </a:r>
            <a:r>
              <a:rPr lang="en-US" sz="2800" i="1" dirty="0" smtClean="0">
                <a:latin typeface="Times New Roman" pitchFamily="18" charset="0"/>
              </a:rPr>
              <a:t>y</a:t>
            </a:r>
            <a:r>
              <a:rPr lang="en-US" sz="2800" dirty="0" smtClean="0"/>
              <a:t>(0) = 1 at </a:t>
            </a:r>
            <a:r>
              <a:rPr lang="en-US" sz="2800" i="1" dirty="0" smtClean="0">
                <a:latin typeface="Times New Roman" pitchFamily="18" charset="0"/>
              </a:rPr>
              <a:t>x</a:t>
            </a:r>
            <a:r>
              <a:rPr lang="en-US" sz="2800" i="1" dirty="0" smtClean="0"/>
              <a:t> =</a:t>
            </a:r>
            <a:r>
              <a:rPr lang="en-US" sz="2800" dirty="0" smtClean="0"/>
              <a:t> 0</a:t>
            </a:r>
            <a:r>
              <a:rPr lang="en-US" sz="2800" i="1" dirty="0" smtClean="0"/>
              <a:t>.</a:t>
            </a:r>
            <a:r>
              <a:rPr lang="en-US" sz="2800" dirty="0" smtClean="0"/>
              <a:t>2</a:t>
            </a:r>
            <a:r>
              <a:rPr lang="en-US" sz="2800" i="1" dirty="0" smtClean="0"/>
              <a:t>, </a:t>
            </a:r>
            <a:r>
              <a:rPr lang="en-US" sz="2800" dirty="0" smtClean="0"/>
              <a:t>0</a:t>
            </a:r>
            <a:r>
              <a:rPr lang="en-US" sz="2800" i="1" dirty="0" smtClean="0"/>
              <a:t>.</a:t>
            </a:r>
            <a:r>
              <a:rPr lang="en-US" sz="2800" dirty="0" smtClean="0"/>
              <a:t>4.</a:t>
            </a:r>
          </a:p>
          <a:p>
            <a:r>
              <a:rPr lang="en-US" sz="2800" b="1" dirty="0" smtClean="0"/>
              <a:t>Solution</a:t>
            </a:r>
            <a:r>
              <a:rPr lang="en-US" sz="2800" dirty="0" smtClean="0"/>
              <a:t>: </a:t>
            </a:r>
            <a:endParaRPr lang="en-US" sz="2800" dirty="0"/>
          </a:p>
        </p:txBody>
      </p:sp>
      <p:pic>
        <p:nvPicPr>
          <p:cNvPr id="39941" name="Picture 5"/>
          <p:cNvPicPr>
            <a:picLocks noChangeAspect="1" noChangeArrowheads="1"/>
          </p:cNvPicPr>
          <p:nvPr/>
        </p:nvPicPr>
        <p:blipFill>
          <a:blip r:embed="rId4">
            <a:lum bright="-14000" contrast="40000"/>
          </a:blip>
          <a:srcRect/>
          <a:stretch>
            <a:fillRect/>
          </a:stretch>
        </p:blipFill>
        <p:spPr bwMode="auto">
          <a:xfrm>
            <a:off x="1800860" y="3429000"/>
            <a:ext cx="8028940" cy="2209800"/>
          </a:xfrm>
          <a:prstGeom prst="rect">
            <a:avLst/>
          </a:prstGeom>
          <a:noFill/>
          <a:ln w="9525">
            <a:noFill/>
            <a:miter lim="800000"/>
            <a:headEnd/>
            <a:tailEnd/>
          </a:ln>
          <a:effectLst/>
        </p:spPr>
      </p:pic>
    </p:spTree>
    <p:extLst>
      <p:ext uri="{BB962C8B-B14F-4D97-AF65-F5344CB8AC3E}">
        <p14:creationId xmlns="" xmlns:p14="http://schemas.microsoft.com/office/powerpoint/2010/main" val="1949115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a:lum bright="-14000" contrast="40000"/>
          </a:blip>
          <a:srcRect/>
          <a:stretch>
            <a:fillRect/>
          </a:stretch>
        </p:blipFill>
        <p:spPr bwMode="auto">
          <a:xfrm>
            <a:off x="1905000" y="2438400"/>
            <a:ext cx="7543800" cy="3225168"/>
          </a:xfrm>
          <a:prstGeom prst="rect">
            <a:avLst/>
          </a:prstGeom>
          <a:noFill/>
          <a:ln w="9525">
            <a:noFill/>
            <a:miter lim="800000"/>
            <a:headEnd/>
            <a:tailEnd/>
          </a:ln>
          <a:effectLst/>
        </p:spPr>
      </p:pic>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7" name="Rectangle 6"/>
          <p:cNvSpPr/>
          <p:nvPr/>
        </p:nvSpPr>
        <p:spPr>
          <a:xfrm>
            <a:off x="2133600" y="191869"/>
            <a:ext cx="7543800" cy="646331"/>
          </a:xfrm>
          <a:prstGeom prst="rect">
            <a:avLst/>
          </a:prstGeom>
        </p:spPr>
        <p:txBody>
          <a:bodyPr wrap="square">
            <a:spAutoFit/>
          </a:bodyPr>
          <a:lstStyle/>
          <a:p>
            <a:pPr algn="ctr"/>
            <a:r>
              <a:rPr lang="en-US" sz="3600" b="1" dirty="0" smtClean="0"/>
              <a:t>Runge’s Method</a:t>
            </a:r>
            <a:r>
              <a:rPr lang="en-US" sz="3600" dirty="0" smtClean="0"/>
              <a:t>  </a:t>
            </a:r>
            <a:endParaRPr lang="en-US" sz="3600" dirty="0"/>
          </a:p>
        </p:txBody>
      </p:sp>
      <p:sp>
        <p:nvSpPr>
          <p:cNvPr id="11267"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1986" name="Picture 2"/>
          <p:cNvPicPr>
            <a:picLocks noChangeAspect="1" noChangeArrowheads="1"/>
          </p:cNvPicPr>
          <p:nvPr/>
        </p:nvPicPr>
        <p:blipFill>
          <a:blip r:embed="rId4">
            <a:lum bright="-14000" contrast="40000"/>
          </a:blip>
          <a:srcRect/>
          <a:stretch>
            <a:fillRect/>
          </a:stretch>
        </p:blipFill>
        <p:spPr bwMode="auto">
          <a:xfrm>
            <a:off x="1905000" y="914400"/>
            <a:ext cx="8001000" cy="1737774"/>
          </a:xfrm>
          <a:prstGeom prst="rect">
            <a:avLst/>
          </a:prstGeom>
          <a:noFill/>
          <a:ln w="9525">
            <a:noFill/>
            <a:miter lim="800000"/>
            <a:headEnd/>
            <a:tailEnd/>
          </a:ln>
          <a:effectLst/>
        </p:spPr>
      </p:pic>
      <p:pic>
        <p:nvPicPr>
          <p:cNvPr id="14" name="Picture 2"/>
          <p:cNvPicPr>
            <a:picLocks noChangeAspect="1" noChangeArrowheads="1"/>
          </p:cNvPicPr>
          <p:nvPr/>
        </p:nvPicPr>
        <p:blipFill>
          <a:blip r:embed="rId5">
            <a:lum bright="-14000" contrast="40000"/>
          </a:blip>
          <a:srcRect r="50538" b="91684"/>
          <a:stretch>
            <a:fillRect/>
          </a:stretch>
        </p:blipFill>
        <p:spPr bwMode="auto">
          <a:xfrm>
            <a:off x="2651760" y="5715000"/>
            <a:ext cx="4206240" cy="457200"/>
          </a:xfrm>
          <a:prstGeom prst="rect">
            <a:avLst/>
          </a:prstGeom>
          <a:noFill/>
          <a:ln w="9525">
            <a:noFill/>
            <a:miter lim="800000"/>
            <a:headEnd/>
            <a:tailEnd/>
          </a:ln>
          <a:effectLst/>
        </p:spPr>
      </p:pic>
    </p:spTree>
    <p:extLst>
      <p:ext uri="{BB962C8B-B14F-4D97-AF65-F5344CB8AC3E}">
        <p14:creationId xmlns="" xmlns:p14="http://schemas.microsoft.com/office/powerpoint/2010/main" val="1949115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lum bright="-14000" contrast="40000"/>
          </a:blip>
          <a:srcRect t="8316"/>
          <a:stretch>
            <a:fillRect/>
          </a:stretch>
        </p:blipFill>
        <p:spPr bwMode="auto">
          <a:xfrm>
            <a:off x="685800" y="609600"/>
            <a:ext cx="7924800" cy="4697361"/>
          </a:xfrm>
          <a:prstGeom prst="rect">
            <a:avLst/>
          </a:prstGeom>
          <a:noFill/>
          <a:ln w="9525">
            <a:noFill/>
            <a:miter lim="800000"/>
            <a:headEnd/>
            <a:tailEnd/>
          </a:ln>
          <a:effectLst/>
        </p:spPr>
      </p:pic>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7" name="Rectangle 6"/>
          <p:cNvSpPr/>
          <p:nvPr/>
        </p:nvSpPr>
        <p:spPr>
          <a:xfrm>
            <a:off x="2133600" y="191869"/>
            <a:ext cx="7543800" cy="646331"/>
          </a:xfrm>
          <a:prstGeom prst="rect">
            <a:avLst/>
          </a:prstGeom>
        </p:spPr>
        <p:txBody>
          <a:bodyPr wrap="square">
            <a:spAutoFit/>
          </a:bodyPr>
          <a:lstStyle/>
          <a:p>
            <a:pPr algn="ctr"/>
            <a:r>
              <a:rPr lang="en-US" sz="3600" b="1" dirty="0" smtClean="0"/>
              <a:t>Runge’s Method</a:t>
            </a:r>
            <a:r>
              <a:rPr lang="en-US" sz="3600" dirty="0" smtClean="0"/>
              <a:t>  </a:t>
            </a:r>
            <a:endParaRPr lang="en-US" sz="3600" dirty="0"/>
          </a:p>
        </p:txBody>
      </p:sp>
      <p:sp>
        <p:nvSpPr>
          <p:cNvPr id="11267"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3011" name="Picture 3"/>
          <p:cNvPicPr>
            <a:picLocks noChangeAspect="1" noChangeArrowheads="1"/>
          </p:cNvPicPr>
          <p:nvPr/>
        </p:nvPicPr>
        <p:blipFill>
          <a:blip r:embed="rId4">
            <a:lum bright="-14000" contrast="40000"/>
          </a:blip>
          <a:srcRect/>
          <a:stretch>
            <a:fillRect/>
          </a:stretch>
        </p:blipFill>
        <p:spPr bwMode="auto">
          <a:xfrm>
            <a:off x="228600" y="5257800"/>
            <a:ext cx="7800975" cy="1114425"/>
          </a:xfrm>
          <a:prstGeom prst="rect">
            <a:avLst/>
          </a:prstGeom>
          <a:noFill/>
          <a:ln w="9525">
            <a:noFill/>
            <a:miter lim="800000"/>
            <a:headEnd/>
            <a:tailEnd/>
          </a:ln>
          <a:effectLst/>
        </p:spPr>
      </p:pic>
    </p:spTree>
    <p:extLst>
      <p:ext uri="{BB962C8B-B14F-4D97-AF65-F5344CB8AC3E}">
        <p14:creationId xmlns="" xmlns:p14="http://schemas.microsoft.com/office/powerpoint/2010/main" val="1949115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Topics Discussed in Next Lecture</a:t>
            </a:r>
          </a:p>
        </p:txBody>
      </p:sp>
      <p:sp>
        <p:nvSpPr>
          <p:cNvPr id="3" name="Content Placeholder 2"/>
          <p:cNvSpPr>
            <a:spLocks noGrp="1"/>
          </p:cNvSpPr>
          <p:nvPr>
            <p:ph idx="1"/>
          </p:nvPr>
        </p:nvSpPr>
        <p:spPr>
          <a:xfrm>
            <a:off x="609600" y="1682751"/>
            <a:ext cx="10972800" cy="4525963"/>
          </a:xfrm>
        </p:spPr>
        <p:txBody>
          <a:bodyPr>
            <a:normAutofit/>
          </a:bodyPr>
          <a:lstStyle/>
          <a:p>
            <a:r>
              <a:rPr lang="en-US" sz="5400" b="1" smtClean="0"/>
              <a:t>Probability distribution</a:t>
            </a:r>
            <a:endParaRPr lang="el-GR" sz="5400" dirty="0">
              <a:effectLst/>
            </a:endParaRPr>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Tree>
    <p:extLst>
      <p:ext uri="{BB962C8B-B14F-4D97-AF65-F5344CB8AC3E}">
        <p14:creationId xmlns="" xmlns:p14="http://schemas.microsoft.com/office/powerpoint/2010/main" val="869976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14" name="Rectangle 13"/>
          <p:cNvSpPr/>
          <p:nvPr/>
        </p:nvSpPr>
        <p:spPr>
          <a:xfrm>
            <a:off x="2133600" y="191869"/>
            <a:ext cx="7543800" cy="1200329"/>
          </a:xfrm>
          <a:prstGeom prst="rect">
            <a:avLst/>
          </a:prstGeom>
        </p:spPr>
        <p:txBody>
          <a:bodyPr wrap="square">
            <a:spAutoFit/>
          </a:bodyPr>
          <a:lstStyle/>
          <a:p>
            <a:r>
              <a:rPr lang="en-US" sz="3600" b="1" dirty="0" smtClean="0"/>
              <a:t>NUMERICAL SOLUTION OFORDINARY </a:t>
            </a:r>
          </a:p>
          <a:p>
            <a:pPr algn="ctr"/>
            <a:r>
              <a:rPr lang="en-US" sz="3600" b="1" dirty="0" smtClean="0"/>
              <a:t>DIFFERENTIAL EQUATIONS </a:t>
            </a:r>
            <a:endParaRPr lang="en-US" sz="3600" dirty="0"/>
          </a:p>
        </p:txBody>
      </p:sp>
      <p:sp>
        <p:nvSpPr>
          <p:cNvPr id="9" name="Rectangle 8"/>
          <p:cNvSpPr/>
          <p:nvPr/>
        </p:nvSpPr>
        <p:spPr>
          <a:xfrm>
            <a:off x="381000" y="1447800"/>
            <a:ext cx="11277600" cy="4462760"/>
          </a:xfrm>
          <a:prstGeom prst="rect">
            <a:avLst/>
          </a:prstGeom>
        </p:spPr>
        <p:txBody>
          <a:bodyPr wrap="square">
            <a:spAutoFit/>
          </a:bodyPr>
          <a:lstStyle/>
          <a:p>
            <a:r>
              <a:rPr lang="en-US" sz="3200" b="1" u="sng" dirty="0" smtClean="0"/>
              <a:t>Introduction </a:t>
            </a:r>
            <a:r>
              <a:rPr lang="en-US" sz="2800" dirty="0" smtClean="0"/>
              <a:t/>
            </a:r>
            <a:br>
              <a:rPr lang="en-US" sz="2800" dirty="0" smtClean="0"/>
            </a:br>
            <a:r>
              <a:rPr lang="en-US" sz="2800" dirty="0" smtClean="0"/>
              <a:t>A number of problems in science and technology can be formulated into differential equations. The analytical methods of solving differential equations are applicable only to a limited class of equations. Quite often differential equations appearing in physical problems do not belong to any of these familiar types and one is obliged to resort to numerical methods. These methods are of even greater importance when we realize that computing machines are now readily available which reduce numerical work considerably. </a:t>
            </a:r>
            <a:br>
              <a:rPr lang="en-US" sz="2800" dirty="0" smtClean="0"/>
            </a:br>
            <a:endParaRPr lang="en-US" sz="2800" dirty="0"/>
          </a:p>
        </p:txBody>
      </p:sp>
    </p:spTree>
    <p:extLst>
      <p:ext uri="{BB962C8B-B14F-4D97-AF65-F5344CB8AC3E}">
        <p14:creationId xmlns="" xmlns:p14="http://schemas.microsoft.com/office/powerpoint/2010/main" val="1949115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381000" y="1447800"/>
            <a:ext cx="11277600" cy="4955203"/>
          </a:xfrm>
          <a:prstGeom prst="rect">
            <a:avLst/>
          </a:prstGeom>
        </p:spPr>
        <p:txBody>
          <a:bodyPr wrap="square">
            <a:spAutoFit/>
          </a:bodyPr>
          <a:lstStyle/>
          <a:p>
            <a:r>
              <a:rPr lang="en-US" sz="2800" b="1" u="sng" dirty="0" smtClean="0"/>
              <a:t>Solution of a Differential Equation</a:t>
            </a:r>
            <a:r>
              <a:rPr lang="en-US" sz="2800" u="sng" dirty="0" smtClean="0"/>
              <a:t> </a:t>
            </a:r>
          </a:p>
          <a:p>
            <a:r>
              <a:rPr lang="en-US" sz="2800" dirty="0" smtClean="0"/>
              <a:t>The solution of an ordinary differential equation means finding an explicit expression for </a:t>
            </a:r>
            <a:r>
              <a:rPr lang="en-US" sz="2800" i="1" dirty="0" smtClean="0"/>
              <a:t>y </a:t>
            </a:r>
            <a:r>
              <a:rPr lang="en-US" sz="2800" dirty="0" smtClean="0"/>
              <a:t>in terms of a finite</a:t>
            </a:r>
            <a:br>
              <a:rPr lang="en-US" sz="2800" dirty="0" smtClean="0"/>
            </a:br>
            <a:r>
              <a:rPr lang="en-US" sz="2800" dirty="0" smtClean="0"/>
              <a:t>number of elementary functions of </a:t>
            </a:r>
            <a:r>
              <a:rPr lang="en-US" sz="2800" i="1" dirty="0" smtClean="0"/>
              <a:t>x</a:t>
            </a:r>
            <a:r>
              <a:rPr lang="en-US" sz="2800" dirty="0" smtClean="0"/>
              <a:t>. Such a solution of a differential equation is known as the </a:t>
            </a:r>
            <a:r>
              <a:rPr lang="en-US" sz="2800" i="1" dirty="0" smtClean="0"/>
              <a:t>closed </a:t>
            </a:r>
            <a:r>
              <a:rPr lang="en-US" sz="2800" dirty="0" smtClean="0"/>
              <a:t>or </a:t>
            </a:r>
            <a:r>
              <a:rPr lang="en-US" sz="2800" i="1" dirty="0" smtClean="0"/>
              <a:t>finite form of solution</a:t>
            </a:r>
            <a:r>
              <a:rPr lang="en-US" sz="2800" dirty="0" smtClean="0"/>
              <a:t>. In the absence of such</a:t>
            </a:r>
            <a:br>
              <a:rPr lang="en-US" sz="2800" dirty="0" smtClean="0"/>
            </a:br>
            <a:r>
              <a:rPr lang="en-US" sz="2800" dirty="0" smtClean="0"/>
              <a:t>a solution, we have recourse to numerical methods of solution.</a:t>
            </a:r>
            <a:br>
              <a:rPr lang="en-US" sz="2800" dirty="0" smtClean="0"/>
            </a:br>
            <a:r>
              <a:rPr lang="en-US" sz="2800" dirty="0" smtClean="0"/>
              <a:t>Let us consider the first order differential equation </a:t>
            </a:r>
            <a:br>
              <a:rPr lang="en-US" sz="2800" dirty="0" smtClean="0"/>
            </a:br>
            <a:r>
              <a:rPr lang="en-US" sz="2800" dirty="0" smtClean="0"/>
              <a:t>                                            </a:t>
            </a:r>
            <a:r>
              <a:rPr lang="es-ES" sz="2800" i="1" dirty="0" smtClean="0"/>
              <a:t>dy</a:t>
            </a:r>
            <a:r>
              <a:rPr lang="es-ES" sz="2800" dirty="0" smtClean="0"/>
              <a:t>/</a:t>
            </a:r>
            <a:r>
              <a:rPr lang="es-ES" sz="2800" i="1" dirty="0" smtClean="0"/>
              <a:t>dx  = </a:t>
            </a:r>
            <a:r>
              <a:rPr lang="es-ES" sz="2800" dirty="0" smtClean="0"/>
              <a:t> </a:t>
            </a:r>
            <a:r>
              <a:rPr lang="es-ES" sz="2800" i="1" dirty="0" smtClean="0"/>
              <a:t>f</a:t>
            </a:r>
            <a:r>
              <a:rPr lang="es-ES" sz="2800" dirty="0" smtClean="0"/>
              <a:t>(</a:t>
            </a:r>
            <a:r>
              <a:rPr lang="es-ES" sz="2800" i="1" dirty="0" smtClean="0"/>
              <a:t>x</a:t>
            </a:r>
            <a:r>
              <a:rPr lang="es-ES" sz="2800" dirty="0" smtClean="0"/>
              <a:t>, </a:t>
            </a:r>
            <a:r>
              <a:rPr lang="es-ES" sz="2800" i="1" dirty="0" smtClean="0"/>
              <a:t>y</a:t>
            </a:r>
            <a:r>
              <a:rPr lang="es-ES" sz="2800" dirty="0" smtClean="0"/>
              <a:t>), given </a:t>
            </a:r>
            <a:r>
              <a:rPr lang="es-ES" sz="2800" i="1" dirty="0" smtClean="0"/>
              <a:t>y</a:t>
            </a:r>
            <a:r>
              <a:rPr lang="es-ES" sz="2800" dirty="0" smtClean="0"/>
              <a:t>(</a:t>
            </a:r>
            <a:r>
              <a:rPr lang="es-ES" sz="2800" i="1" dirty="0" smtClean="0"/>
              <a:t>x</a:t>
            </a:r>
            <a:r>
              <a:rPr lang="es-ES" sz="2800" baseline="-25000" dirty="0" smtClean="0"/>
              <a:t>0</a:t>
            </a:r>
            <a:r>
              <a:rPr lang="es-ES" sz="2800" dirty="0" smtClean="0"/>
              <a:t>) = </a:t>
            </a:r>
            <a:r>
              <a:rPr lang="es-ES" sz="2800" i="1" dirty="0" smtClean="0"/>
              <a:t>y</a:t>
            </a:r>
            <a:r>
              <a:rPr lang="es-ES" sz="2800" baseline="-25000" dirty="0" smtClean="0"/>
              <a:t>0</a:t>
            </a:r>
            <a:r>
              <a:rPr lang="es-ES" sz="2800" dirty="0" smtClean="0"/>
              <a:t> </a:t>
            </a:r>
            <a:br>
              <a:rPr lang="es-ES" sz="2800" dirty="0" smtClean="0"/>
            </a:br>
            <a:r>
              <a:rPr lang="en-US" sz="2800" dirty="0" smtClean="0"/>
              <a:t/>
            </a:r>
            <a:br>
              <a:rPr lang="en-US" sz="2800" dirty="0" smtClean="0"/>
            </a:br>
            <a:endParaRPr lang="en-US" sz="2800" dirty="0"/>
          </a:p>
        </p:txBody>
      </p:sp>
      <p:sp>
        <p:nvSpPr>
          <p:cNvPr id="7" name="Rectangle 6"/>
          <p:cNvSpPr/>
          <p:nvPr/>
        </p:nvSpPr>
        <p:spPr>
          <a:xfrm>
            <a:off x="2133600" y="191869"/>
            <a:ext cx="7543800" cy="1200329"/>
          </a:xfrm>
          <a:prstGeom prst="rect">
            <a:avLst/>
          </a:prstGeom>
        </p:spPr>
        <p:txBody>
          <a:bodyPr wrap="square">
            <a:spAutoFit/>
          </a:bodyPr>
          <a:lstStyle/>
          <a:p>
            <a:r>
              <a:rPr lang="en-US" sz="3600" b="1" dirty="0" smtClean="0"/>
              <a:t>NUMERICAL SOLUTION OFORDINARY </a:t>
            </a:r>
          </a:p>
          <a:p>
            <a:pPr algn="ctr"/>
            <a:r>
              <a:rPr lang="en-US" sz="3600" b="1" dirty="0" smtClean="0"/>
              <a:t>DIFFERENTIAL EQUATIONS </a:t>
            </a:r>
            <a:endParaRPr lang="en-US" sz="3600" dirty="0"/>
          </a:p>
        </p:txBody>
      </p:sp>
    </p:spTree>
    <p:extLst>
      <p:ext uri="{BB962C8B-B14F-4D97-AF65-F5344CB8AC3E}">
        <p14:creationId xmlns="" xmlns:p14="http://schemas.microsoft.com/office/powerpoint/2010/main" val="1949115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381000" y="1447801"/>
            <a:ext cx="11277600" cy="6617196"/>
          </a:xfrm>
          <a:prstGeom prst="rect">
            <a:avLst/>
          </a:prstGeom>
        </p:spPr>
        <p:txBody>
          <a:bodyPr wrap="square">
            <a:spAutoFit/>
          </a:bodyPr>
          <a:lstStyle/>
          <a:p>
            <a:pPr algn="just"/>
            <a:r>
              <a:rPr lang="en-US" sz="2400" dirty="0" smtClean="0"/>
              <a:t>to study the various numerical methods of solving such equations. In most of these methods, we replace the differential equation by a difference equation and then solve it. These methods yield solutions </a:t>
            </a:r>
            <a:r>
              <a:rPr lang="en-US" sz="2400" i="1" dirty="0" smtClean="0"/>
              <a:t>either </a:t>
            </a:r>
            <a:r>
              <a:rPr lang="en-US" sz="2400" dirty="0" smtClean="0"/>
              <a:t>as a power series in </a:t>
            </a:r>
            <a:r>
              <a:rPr lang="en-US" sz="2400" i="1" dirty="0" smtClean="0"/>
              <a:t>x </a:t>
            </a:r>
            <a:r>
              <a:rPr lang="en-US" sz="2400" dirty="0" smtClean="0"/>
              <a:t>from which the values of </a:t>
            </a:r>
            <a:r>
              <a:rPr lang="en-US" sz="2400" i="1" dirty="0" smtClean="0"/>
              <a:t>y </a:t>
            </a:r>
            <a:r>
              <a:rPr lang="en-US" sz="2400" dirty="0" smtClean="0"/>
              <a:t>can be found by direct substitution, </a:t>
            </a:r>
            <a:r>
              <a:rPr lang="en-US" sz="2400" i="1" dirty="0" smtClean="0"/>
              <a:t>or </a:t>
            </a:r>
            <a:r>
              <a:rPr lang="en-US" sz="2400" dirty="0" smtClean="0"/>
              <a:t>a set of values of </a:t>
            </a:r>
            <a:r>
              <a:rPr lang="en-US" sz="2400" i="1" dirty="0" smtClean="0"/>
              <a:t>x </a:t>
            </a:r>
            <a:r>
              <a:rPr lang="en-US" sz="2400" dirty="0" smtClean="0"/>
              <a:t>and </a:t>
            </a:r>
            <a:r>
              <a:rPr lang="en-US" sz="2400" i="1" dirty="0" smtClean="0"/>
              <a:t>y</a:t>
            </a:r>
            <a:r>
              <a:rPr lang="en-US" sz="2400" dirty="0" smtClean="0"/>
              <a:t>. The methods of Picard and Taylor series belong to the former class of solutions. In these methods, </a:t>
            </a:r>
            <a:r>
              <a:rPr lang="en-US" sz="2400" i="1" dirty="0" smtClean="0"/>
              <a:t>y </a:t>
            </a:r>
            <a:r>
              <a:rPr lang="en-US" sz="2400" dirty="0" smtClean="0"/>
              <a:t>in (1) is approximated by a truncated series, each term of which is a function of </a:t>
            </a:r>
            <a:r>
              <a:rPr lang="en-US" sz="2400" i="1" dirty="0" smtClean="0"/>
              <a:t>x</a:t>
            </a:r>
            <a:r>
              <a:rPr lang="en-US" sz="2400" dirty="0" smtClean="0"/>
              <a:t>. </a:t>
            </a:r>
            <a:r>
              <a:rPr lang="en-US" sz="2400" i="1" dirty="0" smtClean="0"/>
              <a:t>The information about the curve at one point is utilized and the solution is not iterated. As such, these are referred to as </a:t>
            </a:r>
            <a:r>
              <a:rPr lang="en-US" sz="2400" b="1" dirty="0" smtClean="0"/>
              <a:t>single-step methods.</a:t>
            </a:r>
            <a:r>
              <a:rPr lang="en-US" sz="2400" dirty="0" smtClean="0"/>
              <a:t> </a:t>
            </a:r>
          </a:p>
          <a:p>
            <a:endParaRPr lang="en-US" sz="2400" dirty="0" smtClean="0"/>
          </a:p>
          <a:p>
            <a:r>
              <a:rPr lang="en-US" sz="2400" dirty="0" smtClean="0"/>
              <a:t>The methods of Euler, Runge-Kutta belong to the latter class of solutions. </a:t>
            </a:r>
            <a:r>
              <a:rPr lang="en-US" sz="2400" i="1" dirty="0" smtClean="0"/>
              <a:t>In these methods, the next point on the curve is evaluated in short steps ahead, by performing iterations until sufficient accuracy is achieved. As such, these methods are called </a:t>
            </a:r>
            <a:r>
              <a:rPr lang="en-US" sz="2400" b="1" dirty="0" smtClean="0"/>
              <a:t>step-by-step methods</a:t>
            </a:r>
            <a:r>
              <a:rPr lang="en-US" sz="2400" i="1" dirty="0" smtClean="0"/>
              <a:t>.</a:t>
            </a:r>
            <a:r>
              <a:rPr lang="en-US" sz="2400" dirty="0" smtClean="0"/>
              <a:t> </a:t>
            </a:r>
            <a:r>
              <a:rPr lang="en-US" sz="2800" dirty="0" smtClean="0"/>
              <a:t/>
            </a:r>
            <a:br>
              <a:rPr lang="en-US" sz="2800" dirty="0" smtClean="0"/>
            </a:br>
            <a:r>
              <a:rPr lang="en-US" sz="2800" dirty="0" smtClean="0"/>
              <a:t> </a:t>
            </a:r>
            <a:br>
              <a:rPr lang="en-US" sz="2800" dirty="0" smtClean="0"/>
            </a:br>
            <a:r>
              <a:rPr lang="en-US" sz="2800" dirty="0" smtClean="0"/>
              <a:t> </a:t>
            </a:r>
            <a:r>
              <a:rPr lang="es-ES" sz="2800" dirty="0" smtClean="0"/>
              <a:t/>
            </a:r>
            <a:br>
              <a:rPr lang="es-ES" sz="2800" dirty="0" smtClean="0"/>
            </a:br>
            <a:r>
              <a:rPr lang="en-US" sz="2800" dirty="0" smtClean="0"/>
              <a:t/>
            </a:r>
            <a:br>
              <a:rPr lang="en-US" sz="2800" dirty="0" smtClean="0"/>
            </a:br>
            <a:endParaRPr lang="en-US" sz="2800" dirty="0"/>
          </a:p>
        </p:txBody>
      </p:sp>
      <p:sp>
        <p:nvSpPr>
          <p:cNvPr id="7" name="Rectangle 6"/>
          <p:cNvSpPr/>
          <p:nvPr/>
        </p:nvSpPr>
        <p:spPr>
          <a:xfrm>
            <a:off x="2133600" y="191869"/>
            <a:ext cx="7543800" cy="1200329"/>
          </a:xfrm>
          <a:prstGeom prst="rect">
            <a:avLst/>
          </a:prstGeom>
        </p:spPr>
        <p:txBody>
          <a:bodyPr wrap="square">
            <a:spAutoFit/>
          </a:bodyPr>
          <a:lstStyle/>
          <a:p>
            <a:r>
              <a:rPr lang="en-US" sz="3600" b="1" dirty="0" smtClean="0"/>
              <a:t>NUMERICAL SOLUTION OFORDINARY </a:t>
            </a:r>
          </a:p>
          <a:p>
            <a:pPr algn="ctr"/>
            <a:r>
              <a:rPr lang="en-US" sz="3600" b="1" dirty="0" smtClean="0"/>
              <a:t>DIFFERENTIAL EQUATIONS </a:t>
            </a:r>
            <a:endParaRPr lang="en-US" sz="3600" dirty="0"/>
          </a:p>
        </p:txBody>
      </p:sp>
    </p:spTree>
    <p:extLst>
      <p:ext uri="{BB962C8B-B14F-4D97-AF65-F5344CB8AC3E}">
        <p14:creationId xmlns="" xmlns:p14="http://schemas.microsoft.com/office/powerpoint/2010/main" val="1949115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clrChange>
              <a:clrFrom>
                <a:srgbClr val="FFFFFF"/>
              </a:clrFrom>
              <a:clrTo>
                <a:srgbClr val="FFFFFF">
                  <a:alpha val="0"/>
                </a:srgbClr>
              </a:clrTo>
            </a:clrChange>
            <a:lum bright="-31000" contrast="31000"/>
          </a:blip>
          <a:srcRect/>
          <a:stretch>
            <a:fillRect/>
          </a:stretch>
        </p:blipFill>
        <p:spPr bwMode="auto">
          <a:xfrm>
            <a:off x="2438400" y="2286000"/>
            <a:ext cx="6819900" cy="4057650"/>
          </a:xfrm>
          <a:prstGeom prst="rect">
            <a:avLst/>
          </a:prstGeom>
          <a:noFill/>
          <a:ln w="9525">
            <a:noFill/>
            <a:miter lim="800000"/>
            <a:headEnd/>
            <a:tailEnd/>
          </a:ln>
          <a:effectLst/>
        </p:spPr>
      </p:pic>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381000" y="685800"/>
            <a:ext cx="11277600" cy="523220"/>
          </a:xfrm>
          <a:prstGeom prst="rect">
            <a:avLst/>
          </a:prstGeom>
        </p:spPr>
        <p:txBody>
          <a:bodyPr wrap="square">
            <a:spAutoFit/>
          </a:bodyPr>
          <a:lstStyle/>
          <a:p>
            <a:r>
              <a:rPr lang="en-US" sz="2800" dirty="0" smtClean="0"/>
              <a:t>Consider the equation</a:t>
            </a:r>
          </a:p>
        </p:txBody>
      </p:sp>
      <p:sp>
        <p:nvSpPr>
          <p:cNvPr id="7" name="Rectangle 6"/>
          <p:cNvSpPr/>
          <p:nvPr/>
        </p:nvSpPr>
        <p:spPr>
          <a:xfrm>
            <a:off x="2133600" y="191869"/>
            <a:ext cx="7543800" cy="1200329"/>
          </a:xfrm>
          <a:prstGeom prst="rect">
            <a:avLst/>
          </a:prstGeom>
        </p:spPr>
        <p:txBody>
          <a:bodyPr wrap="square">
            <a:spAutoFit/>
          </a:bodyPr>
          <a:lstStyle/>
          <a:p>
            <a:pPr algn="ctr"/>
            <a:r>
              <a:rPr lang="en-US" sz="3600" b="1" dirty="0" smtClean="0"/>
              <a:t>Euler’s Method</a:t>
            </a:r>
            <a:r>
              <a:rPr lang="en-US" sz="3600" dirty="0" smtClean="0"/>
              <a:t> </a:t>
            </a:r>
            <a:br>
              <a:rPr lang="en-US" sz="3600" dirty="0" smtClean="0"/>
            </a:br>
            <a:endParaRPr lang="en-US" sz="3600" dirty="0"/>
          </a:p>
        </p:txBody>
      </p:sp>
      <p:graphicFrame>
        <p:nvGraphicFramePr>
          <p:cNvPr id="10" name="Object 9"/>
          <p:cNvGraphicFramePr>
            <a:graphicFrameLocks noChangeAspect="1"/>
          </p:cNvGraphicFramePr>
          <p:nvPr/>
        </p:nvGraphicFramePr>
        <p:xfrm>
          <a:off x="3810000" y="609600"/>
          <a:ext cx="3389312" cy="730250"/>
        </p:xfrm>
        <a:graphic>
          <a:graphicData uri="http://schemas.openxmlformats.org/presentationml/2006/ole">
            <p:oleObj spid="_x0000_s1026" name="Equation" r:id="rId5" imgW="1828800" imgH="393480" progId="Equation.3">
              <p:embed/>
            </p:oleObj>
          </a:graphicData>
        </a:graphic>
      </p:graphicFrame>
      <p:sp>
        <p:nvSpPr>
          <p:cNvPr id="12" name="Rectangle 11"/>
          <p:cNvSpPr/>
          <p:nvPr/>
        </p:nvSpPr>
        <p:spPr>
          <a:xfrm>
            <a:off x="381000" y="1255693"/>
            <a:ext cx="11582400" cy="954107"/>
          </a:xfrm>
          <a:prstGeom prst="rect">
            <a:avLst/>
          </a:prstGeom>
        </p:spPr>
        <p:txBody>
          <a:bodyPr wrap="square">
            <a:spAutoFit/>
          </a:bodyPr>
          <a:lstStyle/>
          <a:p>
            <a:r>
              <a:rPr lang="en-US" sz="2800" dirty="0" smtClean="0"/>
              <a:t>Its curve of solution through </a:t>
            </a:r>
            <a:r>
              <a:rPr lang="en-US" sz="2800" i="1" dirty="0" smtClean="0"/>
              <a:t>P</a:t>
            </a:r>
            <a:r>
              <a:rPr lang="en-US" sz="2800" dirty="0" smtClean="0"/>
              <a:t>(</a:t>
            </a:r>
            <a:r>
              <a:rPr lang="en-US" sz="2800" i="1" dirty="0" smtClean="0"/>
              <a:t>x</a:t>
            </a:r>
            <a:r>
              <a:rPr lang="en-US" sz="2800" baseline="-25000" dirty="0" smtClean="0"/>
              <a:t>0</a:t>
            </a:r>
            <a:r>
              <a:rPr lang="en-US" sz="2800" dirty="0" smtClean="0"/>
              <a:t>, </a:t>
            </a:r>
            <a:r>
              <a:rPr lang="en-US" sz="2800" i="1" dirty="0" smtClean="0"/>
              <a:t>y</a:t>
            </a:r>
            <a:r>
              <a:rPr lang="en-US" sz="2800" baseline="-25000" dirty="0" smtClean="0"/>
              <a:t>0</a:t>
            </a:r>
            <a:r>
              <a:rPr lang="en-US" sz="2800" dirty="0" smtClean="0"/>
              <a:t>) is shown dotted in Figure Now we have to find the ordinate of any other point </a:t>
            </a:r>
            <a:r>
              <a:rPr lang="en-US" sz="2800" i="1" dirty="0" smtClean="0"/>
              <a:t>Q </a:t>
            </a:r>
            <a:r>
              <a:rPr lang="en-US" sz="2800" dirty="0" smtClean="0"/>
              <a:t>on this curve. </a:t>
            </a:r>
            <a:endParaRPr lang="en-US" sz="2800" dirty="0"/>
          </a:p>
        </p:txBody>
      </p:sp>
    </p:spTree>
    <p:extLst>
      <p:ext uri="{BB962C8B-B14F-4D97-AF65-F5344CB8AC3E}">
        <p14:creationId xmlns="" xmlns:p14="http://schemas.microsoft.com/office/powerpoint/2010/main" val="1949115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381000" y="685800"/>
            <a:ext cx="11277600" cy="1384995"/>
          </a:xfrm>
          <a:prstGeom prst="rect">
            <a:avLst/>
          </a:prstGeom>
        </p:spPr>
        <p:txBody>
          <a:bodyPr wrap="square">
            <a:spAutoFit/>
          </a:bodyPr>
          <a:lstStyle/>
          <a:p>
            <a:r>
              <a:rPr lang="en-US" sz="2800" dirty="0" smtClean="0"/>
              <a:t>Let us divide </a:t>
            </a:r>
            <a:r>
              <a:rPr lang="en-US" sz="2800" i="1" dirty="0" smtClean="0"/>
              <a:t>LM </a:t>
            </a:r>
            <a:r>
              <a:rPr lang="en-US" sz="2800" dirty="0" smtClean="0"/>
              <a:t>into </a:t>
            </a:r>
            <a:r>
              <a:rPr lang="en-US" sz="2800" i="1" dirty="0" smtClean="0"/>
              <a:t>n </a:t>
            </a:r>
            <a:r>
              <a:rPr lang="en-US" sz="2800" dirty="0" smtClean="0"/>
              <a:t>sub-intervals each of width </a:t>
            </a:r>
            <a:r>
              <a:rPr lang="en-US" sz="2800" i="1" dirty="0" smtClean="0"/>
              <a:t>h </a:t>
            </a:r>
            <a:r>
              <a:rPr lang="en-US" sz="2800" dirty="0" smtClean="0"/>
              <a:t>at </a:t>
            </a:r>
            <a:r>
              <a:rPr lang="en-US" sz="2800" i="1" dirty="0" smtClean="0"/>
              <a:t>L</a:t>
            </a:r>
            <a:r>
              <a:rPr lang="en-US" sz="2800" baseline="-25000" dirty="0" smtClean="0"/>
              <a:t>1</a:t>
            </a:r>
            <a:r>
              <a:rPr lang="en-US" sz="2800" dirty="0" smtClean="0"/>
              <a:t>, </a:t>
            </a:r>
            <a:r>
              <a:rPr lang="en-US" sz="2800" i="1" dirty="0" smtClean="0"/>
              <a:t>L</a:t>
            </a:r>
            <a:r>
              <a:rPr lang="en-US" sz="2800" baseline="-25000" dirty="0" smtClean="0"/>
              <a:t>2</a:t>
            </a:r>
            <a:r>
              <a:rPr lang="en-US" sz="2800" dirty="0" smtClean="0"/>
              <a:t> …so that</a:t>
            </a:r>
            <a:br>
              <a:rPr lang="en-US" sz="2800" dirty="0" smtClean="0"/>
            </a:br>
            <a:r>
              <a:rPr lang="en-US" sz="2800" i="1" dirty="0" smtClean="0"/>
              <a:t>h </a:t>
            </a:r>
            <a:r>
              <a:rPr lang="en-US" sz="2800" dirty="0" smtClean="0"/>
              <a:t>is quite small </a:t>
            </a:r>
            <a:br>
              <a:rPr lang="en-US" sz="2800" dirty="0" smtClean="0"/>
            </a:br>
            <a:endParaRPr lang="en-US" sz="2800" dirty="0" smtClean="0"/>
          </a:p>
        </p:txBody>
      </p:sp>
      <p:sp>
        <p:nvSpPr>
          <p:cNvPr id="7" name="Rectangle 6"/>
          <p:cNvSpPr/>
          <p:nvPr/>
        </p:nvSpPr>
        <p:spPr>
          <a:xfrm>
            <a:off x="2133600" y="191869"/>
            <a:ext cx="7543800" cy="1200329"/>
          </a:xfrm>
          <a:prstGeom prst="rect">
            <a:avLst/>
          </a:prstGeom>
        </p:spPr>
        <p:txBody>
          <a:bodyPr wrap="square">
            <a:spAutoFit/>
          </a:bodyPr>
          <a:lstStyle/>
          <a:p>
            <a:pPr algn="ctr"/>
            <a:r>
              <a:rPr lang="en-US" sz="3600" b="1" dirty="0" smtClean="0"/>
              <a:t>Euler’s Method</a:t>
            </a:r>
            <a:r>
              <a:rPr lang="en-US" sz="3600" dirty="0" smtClean="0"/>
              <a:t> </a:t>
            </a:r>
            <a:br>
              <a:rPr lang="en-US" sz="3600" dirty="0" smtClean="0"/>
            </a:br>
            <a:endParaRPr lang="en-US" sz="3600" dirty="0"/>
          </a:p>
        </p:txBody>
      </p:sp>
      <p:sp>
        <p:nvSpPr>
          <p:cNvPr id="12" name="Rectangle 11"/>
          <p:cNvSpPr/>
          <p:nvPr/>
        </p:nvSpPr>
        <p:spPr>
          <a:xfrm>
            <a:off x="381000" y="1524000"/>
            <a:ext cx="11582400" cy="954107"/>
          </a:xfrm>
          <a:prstGeom prst="rect">
            <a:avLst/>
          </a:prstGeom>
        </p:spPr>
        <p:txBody>
          <a:bodyPr wrap="square">
            <a:spAutoFit/>
          </a:bodyPr>
          <a:lstStyle/>
          <a:p>
            <a:r>
              <a:rPr lang="en-US" sz="2800" dirty="0" smtClean="0"/>
              <a:t>In the interval </a:t>
            </a:r>
            <a:r>
              <a:rPr lang="en-US" sz="2800" i="1" dirty="0" smtClean="0"/>
              <a:t>LL</a:t>
            </a:r>
            <a:r>
              <a:rPr lang="en-US" sz="2800" baseline="-25000" dirty="0" smtClean="0"/>
              <a:t>1</a:t>
            </a:r>
            <a:r>
              <a:rPr lang="en-US" sz="2800" dirty="0" smtClean="0"/>
              <a:t>, we approximate the curve by the tangent at </a:t>
            </a:r>
            <a:r>
              <a:rPr lang="en-US" sz="2800" i="1" dirty="0" smtClean="0"/>
              <a:t>P</a:t>
            </a:r>
            <a:r>
              <a:rPr lang="en-US" sz="2800" dirty="0" smtClean="0"/>
              <a:t>. If the</a:t>
            </a:r>
            <a:br>
              <a:rPr lang="en-US" sz="2800" dirty="0" smtClean="0"/>
            </a:br>
            <a:r>
              <a:rPr lang="en-US" sz="2800" dirty="0" smtClean="0"/>
              <a:t>ordinate through </a:t>
            </a:r>
            <a:r>
              <a:rPr lang="en-US" sz="2800" i="1" dirty="0" smtClean="0"/>
              <a:t>L</a:t>
            </a:r>
            <a:r>
              <a:rPr lang="en-US" sz="2800" baseline="-25000" dirty="0" smtClean="0"/>
              <a:t>1</a:t>
            </a:r>
            <a:r>
              <a:rPr lang="en-US" sz="2800" dirty="0" smtClean="0"/>
              <a:t> meets this tangent in </a:t>
            </a:r>
            <a:r>
              <a:rPr lang="en-US" sz="2800" i="1" dirty="0" smtClean="0"/>
              <a:t>P</a:t>
            </a:r>
            <a:r>
              <a:rPr lang="en-US" sz="2800" baseline="-25000" dirty="0" smtClean="0"/>
              <a:t>1</a:t>
            </a:r>
            <a:r>
              <a:rPr lang="en-US" sz="2800" dirty="0" smtClean="0"/>
              <a:t>(</a:t>
            </a:r>
            <a:r>
              <a:rPr lang="en-US" sz="2800" i="1" dirty="0" smtClean="0"/>
              <a:t>x</a:t>
            </a:r>
            <a:r>
              <a:rPr lang="en-US" sz="2800" baseline="-25000" dirty="0" smtClean="0"/>
              <a:t>0</a:t>
            </a:r>
            <a:r>
              <a:rPr lang="en-US" sz="2800" dirty="0" smtClean="0"/>
              <a:t> + </a:t>
            </a:r>
            <a:r>
              <a:rPr lang="en-US" sz="2800" i="1" dirty="0" smtClean="0"/>
              <a:t>h</a:t>
            </a:r>
            <a:r>
              <a:rPr lang="en-US" sz="2800" dirty="0" smtClean="0"/>
              <a:t>, </a:t>
            </a:r>
            <a:r>
              <a:rPr lang="en-US" sz="2800" i="1" dirty="0" smtClean="0"/>
              <a:t>y</a:t>
            </a:r>
            <a:r>
              <a:rPr lang="en-US" sz="2800" baseline="-25000" dirty="0" smtClean="0"/>
              <a:t>1</a:t>
            </a:r>
            <a:r>
              <a:rPr lang="en-US" sz="2800" dirty="0" smtClean="0"/>
              <a:t>), then </a:t>
            </a:r>
            <a:endParaRPr lang="en-US" sz="2800" dirty="0"/>
          </a:p>
        </p:txBody>
      </p:sp>
      <p:pic>
        <p:nvPicPr>
          <p:cNvPr id="2052" name="Picture 4"/>
          <p:cNvPicPr>
            <a:picLocks noChangeAspect="1" noChangeArrowheads="1"/>
          </p:cNvPicPr>
          <p:nvPr/>
        </p:nvPicPr>
        <p:blipFill>
          <a:blip r:embed="rId3">
            <a:clrChange>
              <a:clrFrom>
                <a:srgbClr val="FFFFFF"/>
              </a:clrFrom>
              <a:clrTo>
                <a:srgbClr val="FFFFFF">
                  <a:alpha val="0"/>
                </a:srgbClr>
              </a:clrTo>
            </a:clrChange>
            <a:lum bright="-10000" contrast="31000"/>
          </a:blip>
          <a:srcRect/>
          <a:stretch>
            <a:fillRect/>
          </a:stretch>
        </p:blipFill>
        <p:spPr bwMode="auto">
          <a:xfrm>
            <a:off x="3524250" y="2743200"/>
            <a:ext cx="5143500" cy="1371600"/>
          </a:xfrm>
          <a:prstGeom prst="rect">
            <a:avLst/>
          </a:prstGeom>
          <a:noFill/>
          <a:ln w="9525">
            <a:noFill/>
            <a:miter lim="800000"/>
            <a:headEnd/>
            <a:tailEnd/>
          </a:ln>
          <a:effectLst/>
        </p:spPr>
      </p:pic>
      <p:sp>
        <p:nvSpPr>
          <p:cNvPr id="13" name="Rectangle 12"/>
          <p:cNvSpPr/>
          <p:nvPr/>
        </p:nvSpPr>
        <p:spPr>
          <a:xfrm>
            <a:off x="533400" y="4113074"/>
            <a:ext cx="10820400" cy="954107"/>
          </a:xfrm>
          <a:prstGeom prst="rect">
            <a:avLst/>
          </a:prstGeom>
        </p:spPr>
        <p:txBody>
          <a:bodyPr wrap="square">
            <a:spAutoFit/>
          </a:bodyPr>
          <a:lstStyle/>
          <a:p>
            <a:r>
              <a:rPr lang="en-US" sz="2800" dirty="0" smtClean="0"/>
              <a:t>Let </a:t>
            </a:r>
            <a:r>
              <a:rPr lang="en-US" sz="2800" i="1" dirty="0" smtClean="0"/>
              <a:t>P</a:t>
            </a:r>
            <a:r>
              <a:rPr lang="en-US" sz="2800" baseline="-25000" dirty="0" smtClean="0"/>
              <a:t>1</a:t>
            </a:r>
            <a:r>
              <a:rPr lang="en-US" sz="2800" i="1" dirty="0" smtClean="0"/>
              <a:t>Q</a:t>
            </a:r>
            <a:r>
              <a:rPr lang="en-US" sz="2800" baseline="-25000" dirty="0" smtClean="0"/>
              <a:t>1</a:t>
            </a:r>
            <a:r>
              <a:rPr lang="en-US" sz="2800" dirty="0" smtClean="0"/>
              <a:t> be the curve of solution of (1) through </a:t>
            </a:r>
            <a:r>
              <a:rPr lang="en-US" sz="2800" i="1" dirty="0" smtClean="0"/>
              <a:t>P</a:t>
            </a:r>
            <a:r>
              <a:rPr lang="en-US" sz="2800" baseline="-25000" dirty="0" smtClean="0"/>
              <a:t>1</a:t>
            </a:r>
            <a:r>
              <a:rPr lang="en-US" sz="2800" dirty="0" smtClean="0"/>
              <a:t> and let its tangent at </a:t>
            </a:r>
            <a:r>
              <a:rPr lang="en-US" sz="2800" i="1" dirty="0" smtClean="0"/>
              <a:t>P</a:t>
            </a:r>
            <a:r>
              <a:rPr lang="en-US" sz="2800" baseline="-25000" dirty="0" smtClean="0"/>
              <a:t>1</a:t>
            </a:r>
            <a:r>
              <a:rPr lang="en-US" sz="2800" dirty="0" smtClean="0"/>
              <a:t> meet the ordinate through </a:t>
            </a:r>
            <a:r>
              <a:rPr lang="en-US" sz="2800" i="1" dirty="0" smtClean="0"/>
              <a:t>L</a:t>
            </a:r>
            <a:r>
              <a:rPr lang="en-US" sz="2800" baseline="-25000" dirty="0" smtClean="0"/>
              <a:t>2</a:t>
            </a:r>
            <a:r>
              <a:rPr lang="en-US" sz="2800" dirty="0" smtClean="0"/>
              <a:t> in </a:t>
            </a:r>
            <a:r>
              <a:rPr lang="en-US" sz="2800" i="1" dirty="0" smtClean="0"/>
              <a:t>P</a:t>
            </a:r>
            <a:r>
              <a:rPr lang="en-US" sz="2800" baseline="-25000" dirty="0" smtClean="0"/>
              <a:t>2</a:t>
            </a:r>
            <a:r>
              <a:rPr lang="en-US" sz="2800" dirty="0" smtClean="0"/>
              <a:t>(</a:t>
            </a:r>
            <a:r>
              <a:rPr lang="en-US" sz="2800" i="1" dirty="0" smtClean="0"/>
              <a:t>x</a:t>
            </a:r>
            <a:r>
              <a:rPr lang="en-US" sz="2800" baseline="-25000" dirty="0" smtClean="0"/>
              <a:t>0</a:t>
            </a:r>
            <a:r>
              <a:rPr lang="en-US" sz="2800" dirty="0" smtClean="0"/>
              <a:t> + 2</a:t>
            </a:r>
            <a:r>
              <a:rPr lang="en-US" sz="2800" i="1" dirty="0" smtClean="0"/>
              <a:t>h</a:t>
            </a:r>
            <a:r>
              <a:rPr lang="en-US" sz="2800" dirty="0" smtClean="0"/>
              <a:t>, </a:t>
            </a:r>
            <a:r>
              <a:rPr lang="en-US" sz="2800" i="1" dirty="0" smtClean="0"/>
              <a:t>y</a:t>
            </a:r>
            <a:r>
              <a:rPr lang="en-US" sz="2800" baseline="-25000" dirty="0" smtClean="0"/>
              <a:t>2</a:t>
            </a:r>
            <a:r>
              <a:rPr lang="en-US" sz="2800" dirty="0" smtClean="0"/>
              <a:t>). Then </a:t>
            </a:r>
            <a:endParaRPr lang="en-US" sz="2800" dirty="0"/>
          </a:p>
        </p:txBody>
      </p:sp>
      <p:pic>
        <p:nvPicPr>
          <p:cNvPr id="2053" name="Picture 5"/>
          <p:cNvPicPr>
            <a:picLocks noChangeAspect="1" noChangeArrowheads="1"/>
          </p:cNvPicPr>
          <p:nvPr/>
        </p:nvPicPr>
        <p:blipFill>
          <a:blip r:embed="rId4">
            <a:lum bright="-10000" contrast="31000"/>
            <a:clrChange>
              <a:clrFrom>
                <a:srgbClr val="FFFFFF"/>
              </a:clrFrom>
              <a:clrTo>
                <a:srgbClr val="FFFFFF">
                  <a:alpha val="0"/>
                </a:srgbClr>
              </a:clrTo>
            </a:clrChange>
          </a:blip>
          <a:srcRect/>
          <a:stretch>
            <a:fillRect/>
          </a:stretch>
        </p:blipFill>
        <p:spPr bwMode="auto">
          <a:xfrm>
            <a:off x="4191000" y="5257800"/>
            <a:ext cx="3657600" cy="600701"/>
          </a:xfrm>
          <a:prstGeom prst="rect">
            <a:avLst/>
          </a:prstGeom>
          <a:noFill/>
          <a:ln w="9525">
            <a:noFill/>
            <a:miter lim="800000"/>
            <a:headEnd/>
            <a:tailEnd/>
          </a:ln>
          <a:effectLst/>
        </p:spPr>
      </p:pic>
    </p:spTree>
    <p:extLst>
      <p:ext uri="{BB962C8B-B14F-4D97-AF65-F5344CB8AC3E}">
        <p14:creationId xmlns="" xmlns:p14="http://schemas.microsoft.com/office/powerpoint/2010/main" val="1949115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381000" y="838200"/>
            <a:ext cx="11277600" cy="954107"/>
          </a:xfrm>
          <a:prstGeom prst="rect">
            <a:avLst/>
          </a:prstGeom>
        </p:spPr>
        <p:txBody>
          <a:bodyPr wrap="square">
            <a:spAutoFit/>
          </a:bodyPr>
          <a:lstStyle/>
          <a:p>
            <a:r>
              <a:rPr lang="en-US" sz="2800" dirty="0" smtClean="0"/>
              <a:t>Repeating this process </a:t>
            </a:r>
            <a:r>
              <a:rPr lang="en-US" sz="2800" i="1" dirty="0" smtClean="0"/>
              <a:t>n </a:t>
            </a:r>
            <a:r>
              <a:rPr lang="en-US" sz="2800" dirty="0" smtClean="0"/>
              <a:t>times, we finally reach on an approximation</a:t>
            </a:r>
            <a:br>
              <a:rPr lang="en-US" sz="2800" dirty="0" smtClean="0"/>
            </a:br>
            <a:r>
              <a:rPr lang="en-US" sz="2800" i="1" dirty="0" smtClean="0"/>
              <a:t>MP</a:t>
            </a:r>
            <a:r>
              <a:rPr lang="en-US" sz="2800" i="1" baseline="-25000" dirty="0" smtClean="0"/>
              <a:t>n </a:t>
            </a:r>
            <a:r>
              <a:rPr lang="en-US" sz="2800" dirty="0" smtClean="0"/>
              <a:t>of </a:t>
            </a:r>
            <a:r>
              <a:rPr lang="en-US" sz="2800" i="1" dirty="0" smtClean="0"/>
              <a:t>MQ </a:t>
            </a:r>
            <a:r>
              <a:rPr lang="en-US" sz="2800" dirty="0" smtClean="0"/>
              <a:t>given by </a:t>
            </a:r>
          </a:p>
        </p:txBody>
      </p:sp>
      <p:sp>
        <p:nvSpPr>
          <p:cNvPr id="7" name="Rectangle 6"/>
          <p:cNvSpPr/>
          <p:nvPr/>
        </p:nvSpPr>
        <p:spPr>
          <a:xfrm>
            <a:off x="2133600" y="191869"/>
            <a:ext cx="7543800" cy="1200329"/>
          </a:xfrm>
          <a:prstGeom prst="rect">
            <a:avLst/>
          </a:prstGeom>
        </p:spPr>
        <p:txBody>
          <a:bodyPr wrap="square">
            <a:spAutoFit/>
          </a:bodyPr>
          <a:lstStyle/>
          <a:p>
            <a:pPr algn="ctr"/>
            <a:r>
              <a:rPr lang="en-US" sz="3600" b="1" dirty="0" smtClean="0"/>
              <a:t>Euler’s Method</a:t>
            </a:r>
            <a:r>
              <a:rPr lang="en-US" sz="3600" dirty="0" smtClean="0"/>
              <a:t> </a:t>
            </a:r>
            <a:br>
              <a:rPr lang="en-US" sz="3600" dirty="0" smtClean="0"/>
            </a:br>
            <a:endParaRPr lang="en-US" sz="3600" dirty="0"/>
          </a:p>
        </p:txBody>
      </p:sp>
      <p:pic>
        <p:nvPicPr>
          <p:cNvPr id="3074" name="Picture 2"/>
          <p:cNvPicPr>
            <a:picLocks noChangeAspect="1" noChangeArrowheads="1"/>
          </p:cNvPicPr>
          <p:nvPr/>
        </p:nvPicPr>
        <p:blipFill>
          <a:blip r:embed="rId3">
            <a:clrChange>
              <a:clrFrom>
                <a:srgbClr val="FFFFFF"/>
              </a:clrFrom>
              <a:clrTo>
                <a:srgbClr val="FFFFFF">
                  <a:alpha val="0"/>
                </a:srgbClr>
              </a:clrTo>
            </a:clrChange>
            <a:lum bright="-10000" contrast="31000"/>
          </a:blip>
          <a:srcRect/>
          <a:stretch>
            <a:fillRect/>
          </a:stretch>
        </p:blipFill>
        <p:spPr bwMode="auto">
          <a:xfrm>
            <a:off x="3200400" y="1905000"/>
            <a:ext cx="4523232" cy="609600"/>
          </a:xfrm>
          <a:prstGeom prst="rect">
            <a:avLst/>
          </a:prstGeom>
          <a:noFill/>
          <a:ln w="9525">
            <a:noFill/>
            <a:miter lim="800000"/>
            <a:headEnd/>
            <a:tailEnd/>
          </a:ln>
          <a:effectLst/>
        </p:spPr>
      </p:pic>
      <p:sp>
        <p:nvSpPr>
          <p:cNvPr id="14" name="Rectangle 13"/>
          <p:cNvSpPr/>
          <p:nvPr/>
        </p:nvSpPr>
        <p:spPr>
          <a:xfrm>
            <a:off x="533400" y="2677180"/>
            <a:ext cx="9982200" cy="523220"/>
          </a:xfrm>
          <a:prstGeom prst="rect">
            <a:avLst/>
          </a:prstGeom>
        </p:spPr>
        <p:txBody>
          <a:bodyPr wrap="square">
            <a:spAutoFit/>
          </a:bodyPr>
          <a:lstStyle/>
          <a:p>
            <a:r>
              <a:rPr lang="en-US" sz="2800" dirty="0" smtClean="0"/>
              <a:t>This is </a:t>
            </a:r>
            <a:r>
              <a:rPr lang="en-US" sz="2800" i="1" dirty="0" smtClean="0"/>
              <a:t>Euler’s method </a:t>
            </a:r>
            <a:r>
              <a:rPr lang="en-US" sz="2800" dirty="0" smtClean="0"/>
              <a:t>of finding an approximate solution of (1). </a:t>
            </a:r>
            <a:endParaRPr lang="en-US" sz="2800" dirty="0"/>
          </a:p>
        </p:txBody>
      </p:sp>
      <p:sp>
        <p:nvSpPr>
          <p:cNvPr id="15" name="Rectangle 14"/>
          <p:cNvSpPr/>
          <p:nvPr/>
        </p:nvSpPr>
        <p:spPr>
          <a:xfrm>
            <a:off x="228600" y="4057233"/>
            <a:ext cx="11658600" cy="2800767"/>
          </a:xfrm>
          <a:prstGeom prst="rect">
            <a:avLst/>
          </a:prstGeom>
        </p:spPr>
        <p:txBody>
          <a:bodyPr wrap="square">
            <a:spAutoFit/>
          </a:bodyPr>
          <a:lstStyle/>
          <a:p>
            <a:r>
              <a:rPr lang="en-US" sz="2800" dirty="0" smtClean="0"/>
              <a:t>In Euler’s method, we approximate the curve of solution by the tangent in each interval, i.e., by a sequence of short lines. Unless h is small, the error is bound to be quite significant. This sequence of lines may also deviate considerably from the curve of solution. As such, the method is very slow and hence there is a modification of this method which is given in the next section</a:t>
            </a:r>
            <a:r>
              <a:rPr lang="en-US" sz="2800" i="1" dirty="0" smtClean="0"/>
              <a:t>.</a:t>
            </a:r>
            <a:r>
              <a:rPr lang="en-US" i="1" dirty="0" smtClean="0"/>
              <a:t/>
            </a:r>
            <a:br>
              <a:rPr lang="en-US" i="1" dirty="0" smtClean="0"/>
            </a:br>
            <a:r>
              <a:rPr lang="en-US" dirty="0" smtClean="0"/>
              <a:t/>
            </a:r>
            <a:br>
              <a:rPr lang="en-US" dirty="0" smtClean="0"/>
            </a:br>
            <a:endParaRPr lang="en-US" dirty="0"/>
          </a:p>
        </p:txBody>
      </p:sp>
      <p:sp>
        <p:nvSpPr>
          <p:cNvPr id="16" name="Rectangle 15"/>
          <p:cNvSpPr/>
          <p:nvPr/>
        </p:nvSpPr>
        <p:spPr>
          <a:xfrm>
            <a:off x="228600" y="3254514"/>
            <a:ext cx="1371600" cy="707886"/>
          </a:xfrm>
          <a:prstGeom prst="rect">
            <a:avLst/>
          </a:prstGeom>
        </p:spPr>
        <p:txBody>
          <a:bodyPr wrap="square">
            <a:spAutoFit/>
          </a:bodyPr>
          <a:lstStyle/>
          <a:p>
            <a:r>
              <a:rPr lang="en-US" sz="4000" b="1" u="sng" dirty="0" smtClean="0"/>
              <a:t>NOTE</a:t>
            </a:r>
            <a:r>
              <a:rPr lang="en-US" u="sng" dirty="0" smtClean="0"/>
              <a:t> </a:t>
            </a:r>
            <a:endParaRPr lang="en-US" u="sng" dirty="0"/>
          </a:p>
        </p:txBody>
      </p:sp>
    </p:spTree>
    <p:extLst>
      <p:ext uri="{BB962C8B-B14F-4D97-AF65-F5344CB8AC3E}">
        <p14:creationId xmlns="" xmlns:p14="http://schemas.microsoft.com/office/powerpoint/2010/main" val="1949115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228600" y="838200"/>
            <a:ext cx="11658600" cy="3539430"/>
          </a:xfrm>
          <a:prstGeom prst="rect">
            <a:avLst/>
          </a:prstGeom>
        </p:spPr>
        <p:txBody>
          <a:bodyPr wrap="square">
            <a:spAutoFit/>
          </a:bodyPr>
          <a:lstStyle/>
          <a:p>
            <a:endParaRPr lang="en-US" sz="2800" b="1" dirty="0" smtClean="0"/>
          </a:p>
          <a:p>
            <a:r>
              <a:rPr lang="en-US" sz="2800" b="1" dirty="0" smtClean="0"/>
              <a:t>EXAMPLE:</a:t>
            </a:r>
            <a:r>
              <a:rPr lang="en-US" sz="2800" dirty="0" smtClean="0"/>
              <a:t> Using Euler’s method, find an approximate value of </a:t>
            </a:r>
            <a:r>
              <a:rPr lang="en-US" sz="2800" i="1" dirty="0" smtClean="0">
                <a:latin typeface="Times New Roman" pitchFamily="18" charset="0"/>
                <a:cs typeface="Times New Roman" pitchFamily="18" charset="0"/>
              </a:rPr>
              <a:t>y </a:t>
            </a:r>
            <a:r>
              <a:rPr lang="en-US" sz="2800" dirty="0" smtClean="0"/>
              <a:t>corresponding to </a:t>
            </a:r>
            <a:r>
              <a:rPr lang="en-US" sz="2800" i="1" dirty="0" smtClean="0">
                <a:latin typeface="Times New Roman" pitchFamily="18" charset="0"/>
                <a:cs typeface="Times New Roman" pitchFamily="18" charset="0"/>
              </a:rPr>
              <a:t>x</a:t>
            </a:r>
            <a:r>
              <a:rPr lang="en-US" sz="2800" i="1" dirty="0" smtClean="0"/>
              <a:t> </a:t>
            </a:r>
            <a:r>
              <a:rPr lang="en-US" sz="2800" dirty="0" smtClean="0"/>
              <a:t>= 1, given that </a:t>
            </a:r>
            <a:r>
              <a:rPr lang="en-US" sz="2800" i="1" dirty="0" smtClean="0"/>
              <a:t>d</a:t>
            </a:r>
            <a:r>
              <a:rPr lang="en-US" sz="2800" i="1" dirty="0" smtClean="0">
                <a:latin typeface="Times New Roman" pitchFamily="18" charset="0"/>
                <a:cs typeface="Times New Roman" pitchFamily="18" charset="0"/>
              </a:rPr>
              <a:t>y</a:t>
            </a:r>
            <a:r>
              <a:rPr lang="en-US" sz="2800" dirty="0" smtClean="0"/>
              <a:t>/</a:t>
            </a:r>
            <a:r>
              <a:rPr lang="en-US" sz="2800" i="1" dirty="0" smtClean="0"/>
              <a:t>d</a:t>
            </a:r>
            <a:r>
              <a:rPr lang="en-US" sz="2800" i="1" dirty="0" smtClean="0">
                <a:latin typeface="Times New Roman" pitchFamily="18" charset="0"/>
                <a:cs typeface="Times New Roman" pitchFamily="18" charset="0"/>
              </a:rPr>
              <a:t>x </a:t>
            </a:r>
            <a:r>
              <a:rPr lang="en-US" sz="2800" i="1" dirty="0" smtClean="0"/>
              <a:t>=</a:t>
            </a:r>
            <a:r>
              <a:rPr lang="en-US" sz="2800" dirty="0" smtClean="0"/>
              <a:t> </a:t>
            </a:r>
            <a:r>
              <a:rPr lang="en-US" sz="2800" i="1" dirty="0" smtClean="0">
                <a:latin typeface="Times New Roman" pitchFamily="18" charset="0"/>
                <a:cs typeface="Times New Roman" pitchFamily="18" charset="0"/>
              </a:rPr>
              <a:t>x + y </a:t>
            </a:r>
            <a:r>
              <a:rPr lang="en-US" sz="2800" dirty="0" smtClean="0"/>
              <a:t>and </a:t>
            </a:r>
            <a:r>
              <a:rPr lang="en-US" sz="2800" i="1" dirty="0" smtClean="0">
                <a:latin typeface="Times New Roman" pitchFamily="18" charset="0"/>
                <a:cs typeface="Times New Roman" pitchFamily="18" charset="0"/>
              </a:rPr>
              <a:t>y</a:t>
            </a:r>
            <a:r>
              <a:rPr lang="en-US" sz="2800" i="1" dirty="0" smtClean="0"/>
              <a:t> </a:t>
            </a:r>
            <a:r>
              <a:rPr lang="en-US" sz="2800" dirty="0" smtClean="0"/>
              <a:t>= 1 when </a:t>
            </a:r>
            <a:r>
              <a:rPr lang="en-US" sz="2800" i="1" dirty="0" smtClean="0">
                <a:latin typeface="Times New Roman" pitchFamily="18" charset="0"/>
                <a:cs typeface="Times New Roman" pitchFamily="18" charset="0"/>
              </a:rPr>
              <a:t>x</a:t>
            </a:r>
            <a:r>
              <a:rPr lang="en-US" sz="2800" i="1" dirty="0" smtClean="0"/>
              <a:t> </a:t>
            </a:r>
            <a:r>
              <a:rPr lang="en-US" sz="2800" dirty="0" smtClean="0"/>
              <a:t>= 0.</a:t>
            </a:r>
            <a:endParaRPr lang="en-US" sz="2800" b="1" dirty="0" smtClean="0"/>
          </a:p>
          <a:p>
            <a:endParaRPr lang="en-US" sz="2800" b="1" dirty="0" smtClean="0"/>
          </a:p>
          <a:p>
            <a:r>
              <a:rPr lang="en-US" sz="2800" b="1" dirty="0" smtClean="0"/>
              <a:t>Solution:</a:t>
            </a:r>
            <a:br>
              <a:rPr lang="en-US" sz="2800" b="1" dirty="0" smtClean="0"/>
            </a:br>
            <a:endParaRPr lang="en-US" sz="2800" b="1" dirty="0" smtClean="0"/>
          </a:p>
          <a:p>
            <a:r>
              <a:rPr lang="en-US" sz="2800" dirty="0" smtClean="0"/>
              <a:t>We take </a:t>
            </a:r>
            <a:r>
              <a:rPr lang="en-US" sz="2800" i="1" dirty="0" smtClean="0"/>
              <a:t>n =</a:t>
            </a:r>
            <a:r>
              <a:rPr lang="en-US" sz="2800" dirty="0" smtClean="0"/>
              <a:t>10 and </a:t>
            </a:r>
            <a:r>
              <a:rPr lang="en-US" sz="2800" i="1" dirty="0" smtClean="0"/>
              <a:t>h </a:t>
            </a:r>
            <a:r>
              <a:rPr lang="en-US" sz="2800" dirty="0" smtClean="0"/>
              <a:t>= 0.1 which is sufficiently small. The various calculations are arranged as follows: </a:t>
            </a:r>
          </a:p>
        </p:txBody>
      </p:sp>
      <p:sp>
        <p:nvSpPr>
          <p:cNvPr id="7" name="Rectangle 6"/>
          <p:cNvSpPr/>
          <p:nvPr/>
        </p:nvSpPr>
        <p:spPr>
          <a:xfrm>
            <a:off x="2133600" y="191869"/>
            <a:ext cx="7543800" cy="1200329"/>
          </a:xfrm>
          <a:prstGeom prst="rect">
            <a:avLst/>
          </a:prstGeom>
        </p:spPr>
        <p:txBody>
          <a:bodyPr wrap="square">
            <a:spAutoFit/>
          </a:bodyPr>
          <a:lstStyle/>
          <a:p>
            <a:pPr algn="ctr"/>
            <a:r>
              <a:rPr lang="en-US" sz="3600" b="1" dirty="0" smtClean="0"/>
              <a:t>Euler’s Method</a:t>
            </a:r>
            <a:r>
              <a:rPr lang="en-US" sz="3600" dirty="0" smtClean="0"/>
              <a:t> </a:t>
            </a:r>
            <a:br>
              <a:rPr lang="en-US" sz="3600" dirty="0" smtClean="0"/>
            </a:br>
            <a:endParaRPr lang="en-US" sz="3600" dirty="0"/>
          </a:p>
        </p:txBody>
      </p:sp>
    </p:spTree>
    <p:extLst>
      <p:ext uri="{BB962C8B-B14F-4D97-AF65-F5344CB8AC3E}">
        <p14:creationId xmlns="" xmlns:p14="http://schemas.microsoft.com/office/powerpoint/2010/main" val="1949115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835</TotalTime>
  <Words>921</Words>
  <Application>Microsoft Office PowerPoint</Application>
  <PresentationFormat>Custom</PresentationFormat>
  <Paragraphs>140</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Equation</vt:lpstr>
      <vt:lpstr>   Numerical &amp; Statistical Methods  (BTEE-3604)    </vt:lpstr>
      <vt:lpstr>Topic Discussed</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Topics Discussed in Next Lecture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FINANCIAL MANAGEMENT</dc:title>
  <dc:creator>DELL</dc:creator>
  <cp:lastModifiedBy>Admin</cp:lastModifiedBy>
  <cp:revision>135</cp:revision>
  <dcterms:created xsi:type="dcterms:W3CDTF">2020-11-12T04:35:12Z</dcterms:created>
  <dcterms:modified xsi:type="dcterms:W3CDTF">2023-07-26T09:58:54Z</dcterms:modified>
</cp:coreProperties>
</file>